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DF_3186EB8B.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E3_B80F9064.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93" r:id="rId3"/>
  </p:sldMasterIdLst>
  <p:notesMasterIdLst>
    <p:notesMasterId r:id="rId27"/>
  </p:notesMasterIdLst>
  <p:sldIdLst>
    <p:sldId id="711" r:id="rId4"/>
    <p:sldId id="728" r:id="rId5"/>
    <p:sldId id="313" r:id="rId6"/>
    <p:sldId id="320" r:id="rId7"/>
    <p:sldId id="733" r:id="rId8"/>
    <p:sldId id="734" r:id="rId9"/>
    <p:sldId id="714" r:id="rId10"/>
    <p:sldId id="715" r:id="rId11"/>
    <p:sldId id="717" r:id="rId12"/>
    <p:sldId id="325" r:id="rId13"/>
    <p:sldId id="321" r:id="rId14"/>
    <p:sldId id="719" r:id="rId15"/>
    <p:sldId id="735" r:id="rId16"/>
    <p:sldId id="740" r:id="rId17"/>
    <p:sldId id="736" r:id="rId18"/>
    <p:sldId id="738" r:id="rId19"/>
    <p:sldId id="739" r:id="rId20"/>
    <p:sldId id="741" r:id="rId21"/>
    <p:sldId id="322" r:id="rId22"/>
    <p:sldId id="737" r:id="rId23"/>
    <p:sldId id="742" r:id="rId24"/>
    <p:sldId id="276" r:id="rId25"/>
    <p:sldId id="3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917D84-AD46-0835-4609-3B89E74142C4}" name="Becker, Carolyn" initials="BC" userId="S::CMBecker@magellanhealth.com::2cc2b475-6441-43b4-8e92-086775709c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BC722-C0CF-4F15-941F-6311A04D8BAC}" v="3" dt="2023-09-18T12:46:03.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7312" autoAdjust="0"/>
  </p:normalViewPr>
  <p:slideViewPr>
    <p:cSldViewPr snapToGrid="0">
      <p:cViewPr varScale="1">
        <p:scale>
          <a:sx n="96" d="100"/>
          <a:sy n="9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5.xml"/></Relationships>
</file>

<file path=ppt/comments/modernComment_2DF_3186EB8B.xml><?xml version="1.0" encoding="utf-8"?>
<p188:cmLst xmlns:a="http://schemas.openxmlformats.org/drawingml/2006/main" xmlns:r="http://schemas.openxmlformats.org/officeDocument/2006/relationships" xmlns:p188="http://schemas.microsoft.com/office/powerpoint/2018/8/main">
  <p188:cm id="{0F52F29A-808D-4EF6-AF56-E4547B5CFA31}" authorId="{5A917D84-AD46-0835-4609-3B89E74142C4}" created="2023-09-21T19:00:09.986">
    <ac:deMkLst xmlns:ac="http://schemas.microsoft.com/office/drawing/2013/main/command">
      <pc:docMk xmlns:pc="http://schemas.microsoft.com/office/powerpoint/2013/main/command"/>
      <pc:sldMk xmlns:pc="http://schemas.microsoft.com/office/powerpoint/2013/main/command" cId="830925707" sldId="735"/>
      <ac:spMk id="2" creationId="{81BBA181-EAD6-9B75-66F5-4264AB385C74}"/>
    </ac:deMkLst>
    <p188:txBody>
      <a:bodyPr/>
      <a:lstStyle/>
      <a:p>
        <a:r>
          <a:rPr lang="en-US"/>
          <a:t>We need to include the web address where this is found.</a:t>
        </a:r>
      </a:p>
    </p188:txBody>
  </p188:cm>
</p188:cmLst>
</file>

<file path=ppt/comments/modernComment_2E3_B80F9064.xml><?xml version="1.0" encoding="utf-8"?>
<p188:cmLst xmlns:a="http://schemas.openxmlformats.org/drawingml/2006/main" xmlns:r="http://schemas.openxmlformats.org/officeDocument/2006/relationships" xmlns:p188="http://schemas.microsoft.com/office/powerpoint/2018/8/main">
  <p188:cm id="{FCDDF376-9499-4763-8BD3-C9E4024F1D50}" authorId="{5A917D84-AD46-0835-4609-3B89E74142C4}" created="2023-09-21T19:00:47.546">
    <ac:deMkLst xmlns:ac="http://schemas.microsoft.com/office/drawing/2013/main/command">
      <pc:docMk xmlns:pc="http://schemas.microsoft.com/office/powerpoint/2013/main/command"/>
      <pc:sldMk xmlns:pc="http://schemas.microsoft.com/office/powerpoint/2013/main/command" cId="3088027748" sldId="739"/>
      <ac:spMk id="2" creationId="{81BBA181-EAD6-9B75-66F5-4264AB385C74}"/>
    </ac:deMkLst>
    <p188:txBody>
      <a:bodyPr/>
      <a:lstStyle/>
      <a:p>
        <a:r>
          <a:rPr lang="en-US"/>
          <a:t>WE need to add the web address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31C9D-CF26-448D-8F9D-B34A2787B85B}"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F7F94-3E25-4B11-B375-EA3F3A08DF2B}" type="slidenum">
              <a:rPr lang="en-US" smtClean="0"/>
              <a:t>‹#›</a:t>
            </a:fld>
            <a:endParaRPr lang="en-US"/>
          </a:p>
        </p:txBody>
      </p:sp>
    </p:spTree>
    <p:extLst>
      <p:ext uri="{BB962C8B-B14F-4D97-AF65-F5344CB8AC3E}">
        <p14:creationId xmlns:p14="http://schemas.microsoft.com/office/powerpoint/2010/main" val="1032812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utisticadvocacy.org/about-asan/about-autis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All. My name is Emily Whaland. I am the Lead Autism Care Manager here at Magellan for those that do not know me. I am very honored to have this be the fourth year I am presenting on this training topic.  I would like this to be a very interactive training this year, so please feel free to chat, come off mute, and share along the way. Please get a pencil/pen and paper or pull up Microsoft word as we will use this later in the training.</a:t>
            </a:r>
          </a:p>
        </p:txBody>
      </p:sp>
      <p:sp>
        <p:nvSpPr>
          <p:cNvPr id="4" name="Slide Number Placeholder 3"/>
          <p:cNvSpPr>
            <a:spLocks noGrp="1"/>
          </p:cNvSpPr>
          <p:nvPr>
            <p:ph type="sldNum" sz="quarter" idx="5"/>
          </p:nvPr>
        </p:nvSpPr>
        <p:spPr/>
        <p:txBody>
          <a:bodyPr/>
          <a:lstStyle/>
          <a:p>
            <a:fld id="{2CAF7F94-3E25-4B11-B375-EA3F3A08DF2B}" type="slidenum">
              <a:rPr lang="en-US" smtClean="0"/>
              <a:t>1</a:t>
            </a:fld>
            <a:endParaRPr lang="en-US"/>
          </a:p>
        </p:txBody>
      </p:sp>
    </p:spTree>
    <p:extLst>
      <p:ext uri="{BB962C8B-B14F-4D97-AF65-F5344CB8AC3E}">
        <p14:creationId xmlns:p14="http://schemas.microsoft.com/office/powerpoint/2010/main" val="329651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like to view the road ahead like this. We all know awareness laid the foundation to move towards acceptance but there is still more work to be done. Throughout this training- let’s think about what can be done. How can neurotypical individuals get involved to support neurodiversity?</a:t>
            </a:r>
          </a:p>
          <a:p>
            <a:endParaRPr lang="en-US" dirty="0"/>
          </a:p>
        </p:txBody>
      </p:sp>
      <p:sp>
        <p:nvSpPr>
          <p:cNvPr id="4" name="Slide Number Placeholder 3"/>
          <p:cNvSpPr>
            <a:spLocks noGrp="1"/>
          </p:cNvSpPr>
          <p:nvPr>
            <p:ph type="sldNum" sz="quarter" idx="5"/>
          </p:nvPr>
        </p:nvSpPr>
        <p:spPr/>
        <p:txBody>
          <a:bodyPr/>
          <a:lstStyle/>
          <a:p>
            <a:fld id="{2CAF7F94-3E25-4B11-B375-EA3F3A08DF2B}" type="slidenum">
              <a:rPr lang="en-US" smtClean="0"/>
              <a:t>10</a:t>
            </a:fld>
            <a:endParaRPr lang="en-US"/>
          </a:p>
        </p:txBody>
      </p:sp>
    </p:spTree>
    <p:extLst>
      <p:ext uri="{BB962C8B-B14F-4D97-AF65-F5344CB8AC3E}">
        <p14:creationId xmlns:p14="http://schemas.microsoft.com/office/powerpoint/2010/main" val="330700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move into challenging stigmas and stereotypes while accepting and honoring autistic voices</a:t>
            </a:r>
          </a:p>
        </p:txBody>
      </p:sp>
      <p:sp>
        <p:nvSpPr>
          <p:cNvPr id="4" name="Slide Number Placeholder 3"/>
          <p:cNvSpPr>
            <a:spLocks noGrp="1"/>
          </p:cNvSpPr>
          <p:nvPr>
            <p:ph type="sldNum" sz="quarter" idx="5"/>
          </p:nvPr>
        </p:nvSpPr>
        <p:spPr/>
        <p:txBody>
          <a:bodyPr/>
          <a:lstStyle/>
          <a:p>
            <a:fld id="{2CAF7F94-3E25-4B11-B375-EA3F3A08DF2B}" type="slidenum">
              <a:rPr lang="en-US" smtClean="0"/>
              <a:t>11</a:t>
            </a:fld>
            <a:endParaRPr lang="en-US"/>
          </a:p>
        </p:txBody>
      </p:sp>
    </p:spTree>
    <p:extLst>
      <p:ext uri="{BB962C8B-B14F-4D97-AF65-F5344CB8AC3E}">
        <p14:creationId xmlns:p14="http://schemas.microsoft.com/office/powerpoint/2010/main" val="157584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you all to take a few minutes and reflect on these questions I have written here. Jot down what comes to your mind and thoughts about this. Read each question.</a:t>
            </a:r>
          </a:p>
          <a:p>
            <a:endParaRPr lang="en-US" dirty="0"/>
          </a:p>
          <a:p>
            <a:endParaRPr lang="en-US" dirty="0"/>
          </a:p>
        </p:txBody>
      </p:sp>
      <p:sp>
        <p:nvSpPr>
          <p:cNvPr id="4" name="Slide Number Placeholder 3"/>
          <p:cNvSpPr>
            <a:spLocks noGrp="1"/>
          </p:cNvSpPr>
          <p:nvPr>
            <p:ph type="sldNum" sz="quarter" idx="5"/>
          </p:nvPr>
        </p:nvSpPr>
        <p:spPr/>
        <p:txBody>
          <a:bodyPr/>
          <a:lstStyle/>
          <a:p>
            <a:fld id="{2CAF7F94-3E25-4B11-B375-EA3F3A08DF2B}" type="slidenum">
              <a:rPr lang="en-US" smtClean="0"/>
              <a:t>12</a:t>
            </a:fld>
            <a:endParaRPr lang="en-US"/>
          </a:p>
        </p:txBody>
      </p:sp>
    </p:spTree>
    <p:extLst>
      <p:ext uri="{BB962C8B-B14F-4D97-AF65-F5344CB8AC3E}">
        <p14:creationId xmlns:p14="http://schemas.microsoft.com/office/powerpoint/2010/main" val="1831472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keep those same questions in your mind while you listen to this Ted-Ed Talk. </a:t>
            </a:r>
          </a:p>
        </p:txBody>
      </p:sp>
      <p:sp>
        <p:nvSpPr>
          <p:cNvPr id="4" name="Slide Number Placeholder 3"/>
          <p:cNvSpPr>
            <a:spLocks noGrp="1"/>
          </p:cNvSpPr>
          <p:nvPr>
            <p:ph type="sldNum" sz="quarter" idx="5"/>
          </p:nvPr>
        </p:nvSpPr>
        <p:spPr/>
        <p:txBody>
          <a:bodyPr/>
          <a:lstStyle/>
          <a:p>
            <a:fld id="{2CAF7F94-3E25-4B11-B375-EA3F3A08DF2B}" type="slidenum">
              <a:rPr lang="en-US" smtClean="0"/>
              <a:t>13</a:t>
            </a:fld>
            <a:endParaRPr lang="en-US"/>
          </a:p>
        </p:txBody>
      </p:sp>
    </p:spTree>
    <p:extLst>
      <p:ext uri="{BB962C8B-B14F-4D97-AF65-F5344CB8AC3E}">
        <p14:creationId xmlns:p14="http://schemas.microsoft.com/office/powerpoint/2010/main" val="218763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F7F94-3E25-4B11-B375-EA3F3A08DF2B}" type="slidenum">
              <a:rPr lang="en-US" smtClean="0"/>
              <a:t>14</a:t>
            </a:fld>
            <a:endParaRPr lang="en-US"/>
          </a:p>
        </p:txBody>
      </p:sp>
    </p:spTree>
    <p:extLst>
      <p:ext uri="{BB962C8B-B14F-4D97-AF65-F5344CB8AC3E}">
        <p14:creationId xmlns:p14="http://schemas.microsoft.com/office/powerpoint/2010/main" val="3915824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after viewing the video- I want you to reflect on what you wrote for some answers to the questions I suggested last time. Take a few moments.</a:t>
            </a:r>
          </a:p>
          <a:p>
            <a:endParaRPr lang="en-US" dirty="0"/>
          </a:p>
          <a:p>
            <a:endParaRPr lang="en-US" dirty="0"/>
          </a:p>
          <a:p>
            <a:r>
              <a:rPr lang="en-US" dirty="0"/>
              <a:t>Does anyone want to share something that was destigmatized for them? Does anyone want to share a reaction to the video? </a:t>
            </a:r>
          </a:p>
          <a:p>
            <a:r>
              <a:rPr lang="en-US" dirty="0"/>
              <a:t>If no one responds- you can give them the following:</a:t>
            </a:r>
          </a:p>
          <a:p>
            <a:r>
              <a:rPr lang="en-US" dirty="0"/>
              <a:t>Autism is only in boys. </a:t>
            </a:r>
            <a:r>
              <a:rPr lang="en-US" dirty="0" err="1"/>
              <a:t>Rainmain</a:t>
            </a:r>
            <a:r>
              <a:rPr lang="en-US" dirty="0"/>
              <a:t> is the “classic autism movie” which </a:t>
            </a:r>
            <a:r>
              <a:rPr lang="en-US" dirty="0" err="1"/>
              <a:t>tbh</a:t>
            </a:r>
            <a:r>
              <a:rPr lang="en-US" dirty="0"/>
              <a:t> I haven’t even watched. Sia got in a lot of trouble for her movie about Autism as the actress was not played by an autistic and really over-exaggerated autistic bx. Vaccines do not cause Autism. Autism cannot be cured- people can just be taught strategies to better succeed. People are either high or low functioning </a:t>
            </a:r>
            <a:r>
              <a:rPr lang="en-US" dirty="0" err="1"/>
              <a:t>etc</a:t>
            </a:r>
            <a:r>
              <a:rPr lang="en-US" dirty="0"/>
              <a:t>- they are </a:t>
            </a:r>
            <a:r>
              <a:rPr lang="en-US" dirty="0" err="1"/>
              <a:t>are</a:t>
            </a:r>
            <a:r>
              <a:rPr lang="en-US" dirty="0"/>
              <a:t> low functioning they have ID</a:t>
            </a:r>
          </a:p>
          <a:p>
            <a:endParaRPr lang="en-US" dirty="0"/>
          </a:p>
          <a:p>
            <a:r>
              <a:rPr lang="en-US" dirty="0"/>
              <a:t>I went through the box prompts I originally requested you to prompt on added in my own explanations. This is also information you can share with members you work with. </a:t>
            </a:r>
          </a:p>
          <a:p>
            <a:endParaRPr lang="en-US" dirty="0">
              <a:hlinkClick r:id="rId3"/>
            </a:endParaRPr>
          </a:p>
          <a:p>
            <a:endParaRPr lang="en-US" dirty="0">
              <a:hlinkClick r:id="rId3"/>
            </a:endParaRPr>
          </a:p>
          <a:p>
            <a:r>
              <a:rPr lang="en-US" dirty="0">
                <a:hlinkClick r:id="rId3"/>
              </a:rPr>
              <a:t>About Autism - Autistic Self Advocacy Network (autisticadvocacy.org)</a:t>
            </a:r>
            <a:endParaRPr lang="en-US" dirty="0"/>
          </a:p>
        </p:txBody>
      </p:sp>
      <p:sp>
        <p:nvSpPr>
          <p:cNvPr id="4" name="Slide Number Placeholder 3"/>
          <p:cNvSpPr>
            <a:spLocks noGrp="1"/>
          </p:cNvSpPr>
          <p:nvPr>
            <p:ph type="sldNum" sz="quarter" idx="5"/>
          </p:nvPr>
        </p:nvSpPr>
        <p:spPr/>
        <p:txBody>
          <a:bodyPr/>
          <a:lstStyle/>
          <a:p>
            <a:fld id="{2CAF7F94-3E25-4B11-B375-EA3F3A08DF2B}" type="slidenum">
              <a:rPr lang="en-US" smtClean="0"/>
              <a:t>15</a:t>
            </a:fld>
            <a:endParaRPr lang="en-US"/>
          </a:p>
        </p:txBody>
      </p:sp>
    </p:spTree>
    <p:extLst>
      <p:ext uri="{BB962C8B-B14F-4D97-AF65-F5344CB8AC3E}">
        <p14:creationId xmlns:p14="http://schemas.microsoft.com/office/powerpoint/2010/main" val="4290307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Autism Wheel- also the Autism Pie Chart Spectrum is something I want to go into next. There is consideration to shift Autism from a linear perspective to more of a wheel shaped perspective. This would help to eliminate the “level/severity buckets” as well as break away from the buckets of a “good” vs “bad” classification of Autism presentation as seen on the linear model.  i.e., one side is low functioning and the other end is high functioning. This also plays into stereotype that people that are low functioning have ID.  The wheel aims to be a visual of autistic traits that reflect an individuals experience and a way to visualize and highlight strengths within their own world rather than comparing it to a “neurotypical model”. It is a way to show how different Autism is for everyone. It also allows reflection of traits to change and develop over time. There are different models of different types of wheels- they are unable to include all autistic traits but still serve to highlight there isn’t one good or bad type of autism- it’s just an individualized perspective. There is still a lot more to come on these wheels- I just wanted to keep you up with the latest findings and discussions out there.  </a:t>
            </a:r>
          </a:p>
        </p:txBody>
      </p:sp>
      <p:sp>
        <p:nvSpPr>
          <p:cNvPr id="4" name="Slide Number Placeholder 3"/>
          <p:cNvSpPr>
            <a:spLocks noGrp="1"/>
          </p:cNvSpPr>
          <p:nvPr>
            <p:ph type="sldNum" sz="quarter" idx="5"/>
          </p:nvPr>
        </p:nvSpPr>
        <p:spPr/>
        <p:txBody>
          <a:bodyPr/>
          <a:lstStyle/>
          <a:p>
            <a:fld id="{2CAF7F94-3E25-4B11-B375-EA3F3A08DF2B}" type="slidenum">
              <a:rPr lang="en-US" smtClean="0"/>
              <a:t>16</a:t>
            </a:fld>
            <a:endParaRPr lang="en-US"/>
          </a:p>
        </p:txBody>
      </p:sp>
    </p:spTree>
    <p:extLst>
      <p:ext uri="{BB962C8B-B14F-4D97-AF65-F5344CB8AC3E}">
        <p14:creationId xmlns:p14="http://schemas.microsoft.com/office/powerpoint/2010/main" val="2875059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near the end of this. I want to share 1 more TED talk by an individual with Autism. I want you to highlight her description of autism, why she doesn’t want to be referred to as having </a:t>
            </a:r>
            <a:r>
              <a:rPr lang="en-US" dirty="0" err="1"/>
              <a:t>Asperberger’s</a:t>
            </a:r>
            <a:r>
              <a:rPr lang="en-US" dirty="0"/>
              <a:t> Syndrome and her explanation of the Autism Wheel. </a:t>
            </a:r>
          </a:p>
        </p:txBody>
      </p:sp>
      <p:sp>
        <p:nvSpPr>
          <p:cNvPr id="4" name="Slide Number Placeholder 3"/>
          <p:cNvSpPr>
            <a:spLocks noGrp="1"/>
          </p:cNvSpPr>
          <p:nvPr>
            <p:ph type="sldNum" sz="quarter" idx="5"/>
          </p:nvPr>
        </p:nvSpPr>
        <p:spPr/>
        <p:txBody>
          <a:bodyPr/>
          <a:lstStyle/>
          <a:p>
            <a:fld id="{2CAF7F94-3E25-4B11-B375-EA3F3A08DF2B}" type="slidenum">
              <a:rPr lang="en-US" smtClean="0"/>
              <a:t>17</a:t>
            </a:fld>
            <a:endParaRPr lang="en-US"/>
          </a:p>
        </p:txBody>
      </p:sp>
    </p:spTree>
    <p:extLst>
      <p:ext uri="{BB962C8B-B14F-4D97-AF65-F5344CB8AC3E}">
        <p14:creationId xmlns:p14="http://schemas.microsoft.com/office/powerpoint/2010/main" val="2121347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more thing that was new to me was the background regarding Hans </a:t>
            </a:r>
            <a:r>
              <a:rPr lang="en-US" dirty="0" err="1"/>
              <a:t>Asperberger</a:t>
            </a:r>
            <a:r>
              <a:rPr lang="en-US" dirty="0"/>
              <a:t>. This is why it’s so important to ask how people want to be referenced. </a:t>
            </a:r>
          </a:p>
        </p:txBody>
      </p:sp>
      <p:sp>
        <p:nvSpPr>
          <p:cNvPr id="4" name="Slide Number Placeholder 3"/>
          <p:cNvSpPr>
            <a:spLocks noGrp="1"/>
          </p:cNvSpPr>
          <p:nvPr>
            <p:ph type="sldNum" sz="quarter" idx="5"/>
          </p:nvPr>
        </p:nvSpPr>
        <p:spPr/>
        <p:txBody>
          <a:bodyPr/>
          <a:lstStyle/>
          <a:p>
            <a:fld id="{2CAF7F94-3E25-4B11-B375-EA3F3A08DF2B}" type="slidenum">
              <a:rPr lang="en-US" smtClean="0"/>
              <a:t>18</a:t>
            </a:fld>
            <a:endParaRPr lang="en-US"/>
          </a:p>
        </p:txBody>
      </p:sp>
    </p:spTree>
    <p:extLst>
      <p:ext uri="{BB962C8B-B14F-4D97-AF65-F5344CB8AC3E}">
        <p14:creationId xmlns:p14="http://schemas.microsoft.com/office/powerpoint/2010/main" val="4142013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last- we will move to next steps and how to get involved.</a:t>
            </a:r>
          </a:p>
        </p:txBody>
      </p:sp>
      <p:sp>
        <p:nvSpPr>
          <p:cNvPr id="4" name="Slide Number Placeholder 3"/>
          <p:cNvSpPr>
            <a:spLocks noGrp="1"/>
          </p:cNvSpPr>
          <p:nvPr>
            <p:ph type="sldNum" sz="quarter" idx="5"/>
          </p:nvPr>
        </p:nvSpPr>
        <p:spPr/>
        <p:txBody>
          <a:bodyPr/>
          <a:lstStyle/>
          <a:p>
            <a:fld id="{2CAF7F94-3E25-4B11-B375-EA3F3A08DF2B}" type="slidenum">
              <a:rPr lang="en-US" smtClean="0"/>
              <a:t>19</a:t>
            </a:fld>
            <a:endParaRPr lang="en-US"/>
          </a:p>
        </p:txBody>
      </p:sp>
    </p:spTree>
    <p:extLst>
      <p:ext uri="{BB962C8B-B14F-4D97-AF65-F5344CB8AC3E}">
        <p14:creationId xmlns:p14="http://schemas.microsoft.com/office/powerpoint/2010/main" val="246335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I like to change this training topic every year and give you something different and try to present in a different training modality. For the last few years, I have been pushing to explore and share the shift from Autism Awareness to Autism Acceptance. This year, I really want to tune into Autistic Voices- honoring and empowering Autistic individuals through their shared stories. Today we will be hearing perspectives from those diagnosed with Autism and I hope to challenge you to look inward to break our own stigmas and stereotypes while learning how we can pay it forward as an ally and support this community. I want to be very clear that there is not a one size fits all approach and perspective to take. Individuals with Autism have different preferences- being referred to as Autistic versus an individual with Autism, versus an “</a:t>
            </a:r>
            <a:r>
              <a:rPr lang="en-US" dirty="0" err="1"/>
              <a:t>Aspy</a:t>
            </a:r>
            <a:r>
              <a:rPr lang="en-US" dirty="0"/>
              <a:t>” or self-identifying with </a:t>
            </a:r>
            <a:r>
              <a:rPr lang="en-US" dirty="0" err="1"/>
              <a:t>Aspberger’s</a:t>
            </a:r>
            <a:r>
              <a:rPr lang="en-US" dirty="0"/>
              <a:t> so if you are not sure how someone wants to be referred to as…ASK. I also want to be very clear that the transition from Awareness to Acceptance is still a work in progress and some people still use Autism Awareness lingo or symbols. That is okay. This shift will take time. The more education- the better.</a:t>
            </a:r>
          </a:p>
        </p:txBody>
      </p:sp>
      <p:sp>
        <p:nvSpPr>
          <p:cNvPr id="4" name="Slide Number Placeholder 3"/>
          <p:cNvSpPr>
            <a:spLocks noGrp="1"/>
          </p:cNvSpPr>
          <p:nvPr>
            <p:ph type="sldNum" sz="quarter" idx="5"/>
          </p:nvPr>
        </p:nvSpPr>
        <p:spPr/>
        <p:txBody>
          <a:bodyPr/>
          <a:lstStyle/>
          <a:p>
            <a:fld id="{2CAF7F94-3E25-4B11-B375-EA3F3A08DF2B}" type="slidenum">
              <a:rPr lang="en-US" smtClean="0"/>
              <a:t>2</a:t>
            </a:fld>
            <a:endParaRPr lang="en-US"/>
          </a:p>
        </p:txBody>
      </p:sp>
    </p:spTree>
    <p:extLst>
      <p:ext uri="{BB962C8B-B14F-4D97-AF65-F5344CB8AC3E}">
        <p14:creationId xmlns:p14="http://schemas.microsoft.com/office/powerpoint/2010/main" val="1220102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this is a mandated training- this is one way you are getting involved and educating yourself about Autism Acceptance. These are just a few ideas or ways you can show your support this month. I will also be sending out weekly activities throughout this month which you are all more than welcome to take part in </a:t>
            </a:r>
          </a:p>
          <a:p>
            <a:endParaRPr lang="en-US" dirty="0"/>
          </a:p>
          <a:p>
            <a:r>
              <a:rPr lang="en-US" dirty="0" err="1"/>
              <a:t>Abeleist</a:t>
            </a:r>
            <a:r>
              <a:rPr lang="en-US" dirty="0"/>
              <a:t> language- anything that makes someone inferior or less than. </a:t>
            </a:r>
          </a:p>
          <a:p>
            <a:r>
              <a:rPr lang="en-US" dirty="0"/>
              <a:t>For example- don’t say someone is low functioning- say someone needs more supports. </a:t>
            </a:r>
          </a:p>
          <a:p>
            <a:endParaRPr lang="en-US" dirty="0"/>
          </a:p>
          <a:p>
            <a:r>
              <a:rPr lang="en-US" dirty="0"/>
              <a:t>Don’t say this individual is challenging. Say the environment challenges this person.</a:t>
            </a:r>
          </a:p>
          <a:p>
            <a:endParaRPr lang="en-US" dirty="0"/>
          </a:p>
          <a:p>
            <a:r>
              <a:rPr lang="en-US" dirty="0"/>
              <a:t>Avoid anything in a bullying, lack of understanding, ignorant nature </a:t>
            </a:r>
          </a:p>
        </p:txBody>
      </p:sp>
      <p:sp>
        <p:nvSpPr>
          <p:cNvPr id="4" name="Slide Number Placeholder 3"/>
          <p:cNvSpPr>
            <a:spLocks noGrp="1"/>
          </p:cNvSpPr>
          <p:nvPr>
            <p:ph type="sldNum" sz="quarter" idx="5"/>
          </p:nvPr>
        </p:nvSpPr>
        <p:spPr/>
        <p:txBody>
          <a:bodyPr/>
          <a:lstStyle/>
          <a:p>
            <a:fld id="{2CAF7F94-3E25-4B11-B375-EA3F3A08DF2B}" type="slidenum">
              <a:rPr lang="en-US" smtClean="0"/>
              <a:t>20</a:t>
            </a:fld>
            <a:endParaRPr lang="en-US"/>
          </a:p>
        </p:txBody>
      </p:sp>
    </p:spTree>
    <p:extLst>
      <p:ext uri="{BB962C8B-B14F-4D97-AF65-F5344CB8AC3E}">
        <p14:creationId xmlns:p14="http://schemas.microsoft.com/office/powerpoint/2010/main" val="4072574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F7F94-3E25-4B11-B375-EA3F3A08DF2B}" type="slidenum">
              <a:rPr lang="en-US" smtClean="0"/>
              <a:t>21</a:t>
            </a:fld>
            <a:endParaRPr lang="en-US"/>
          </a:p>
        </p:txBody>
      </p:sp>
    </p:spTree>
    <p:extLst>
      <p:ext uri="{BB962C8B-B14F-4D97-AF65-F5344CB8AC3E}">
        <p14:creationId xmlns:p14="http://schemas.microsoft.com/office/powerpoint/2010/main" val="169445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providers</a:t>
            </a:r>
          </a:p>
        </p:txBody>
      </p:sp>
      <p:sp>
        <p:nvSpPr>
          <p:cNvPr id="4" name="Slide Number Placeholder 3"/>
          <p:cNvSpPr>
            <a:spLocks noGrp="1"/>
          </p:cNvSpPr>
          <p:nvPr>
            <p:ph type="sldNum" sz="quarter" idx="10"/>
          </p:nvPr>
        </p:nvSpPr>
        <p:spPr/>
        <p:txBody>
          <a:bodyPr/>
          <a:lstStyle/>
          <a:p>
            <a:fld id="{B9BC22A0-F4DE-46A5-8350-019C0A0CC2A5}" type="slidenum">
              <a:rPr lang="en-US" smtClean="0"/>
              <a:t>23</a:t>
            </a:fld>
            <a:endParaRPr lang="en-US"/>
          </a:p>
        </p:txBody>
      </p:sp>
    </p:spTree>
    <p:extLst>
      <p:ext uri="{BB962C8B-B14F-4D97-AF65-F5344CB8AC3E}">
        <p14:creationId xmlns:p14="http://schemas.microsoft.com/office/powerpoint/2010/main" val="66752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going to be the training topics we will review this training.</a:t>
            </a:r>
          </a:p>
          <a:p>
            <a:r>
              <a:rPr lang="en-US" dirty="0"/>
              <a:t>I will note this is not going to be a intro to Autism training. If you feel you need a intro review/ASD basics- please let me know and I will build this into Autism Acceptance Month. It is totally okay if you do!!</a:t>
            </a:r>
          </a:p>
        </p:txBody>
      </p:sp>
      <p:sp>
        <p:nvSpPr>
          <p:cNvPr id="4" name="Slide Number Placeholder 3"/>
          <p:cNvSpPr>
            <a:spLocks noGrp="1"/>
          </p:cNvSpPr>
          <p:nvPr>
            <p:ph type="sldNum" sz="quarter" idx="5"/>
          </p:nvPr>
        </p:nvSpPr>
        <p:spPr/>
        <p:txBody>
          <a:bodyPr/>
          <a:lstStyle/>
          <a:p>
            <a:fld id="{2CAF7F94-3E25-4B11-B375-EA3F3A08DF2B}" type="slidenum">
              <a:rPr lang="en-US" smtClean="0"/>
              <a:t>3</a:t>
            </a:fld>
            <a:endParaRPr lang="en-US"/>
          </a:p>
        </p:txBody>
      </p:sp>
    </p:spTree>
    <p:extLst>
      <p:ext uri="{BB962C8B-B14F-4D97-AF65-F5344CB8AC3E}">
        <p14:creationId xmlns:p14="http://schemas.microsoft.com/office/powerpoint/2010/main" val="404503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get into agenda one- Acceptance versus awareness and most importantly why it matters</a:t>
            </a:r>
          </a:p>
        </p:txBody>
      </p:sp>
      <p:sp>
        <p:nvSpPr>
          <p:cNvPr id="4" name="Slide Number Placeholder 3"/>
          <p:cNvSpPr>
            <a:spLocks noGrp="1"/>
          </p:cNvSpPr>
          <p:nvPr>
            <p:ph type="sldNum" sz="quarter" idx="5"/>
          </p:nvPr>
        </p:nvSpPr>
        <p:spPr/>
        <p:txBody>
          <a:bodyPr/>
          <a:lstStyle/>
          <a:p>
            <a:fld id="{2CAF7F94-3E25-4B11-B375-EA3F3A08DF2B}" type="slidenum">
              <a:rPr lang="en-US" smtClean="0"/>
              <a:t>4</a:t>
            </a:fld>
            <a:endParaRPr lang="en-US"/>
          </a:p>
        </p:txBody>
      </p:sp>
    </p:spTree>
    <p:extLst>
      <p:ext uri="{BB962C8B-B14F-4D97-AF65-F5344CB8AC3E}">
        <p14:creationId xmlns:p14="http://schemas.microsoft.com/office/powerpoint/2010/main" val="343389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phone a friend and open it up to the group to share their ideas or what awareness means versus acceptance. </a:t>
            </a:r>
          </a:p>
          <a:p>
            <a:endParaRPr lang="en-US" dirty="0"/>
          </a:p>
          <a:p>
            <a:r>
              <a:rPr lang="en-US" dirty="0"/>
              <a:t>So let’s break this down further. Example 1- the definitions from a MW Dictionary. This doesn’t tell us too much. Awareness is a way to show us Autism is out there and it exists. But when you look at the definition of acceptance it is taking that knowledge of knowing something is out there and welcoming it and embracing it. </a:t>
            </a:r>
          </a:p>
          <a:p>
            <a:endParaRPr lang="en-US" dirty="0"/>
          </a:p>
          <a:p>
            <a:r>
              <a:rPr lang="en-US" dirty="0"/>
              <a:t>Now let’s look at 2</a:t>
            </a:r>
            <a:r>
              <a:rPr lang="en-US" baseline="30000" dirty="0"/>
              <a:t>nd</a:t>
            </a:r>
            <a:r>
              <a:rPr lang="en-US" dirty="0"/>
              <a:t> set of examples. Often times we see awareness ribbons and symbols being utilized for cancers or some diseases. This creates an idea that there needs to be a cure. For example, my sister is currently  undergoing treatment for breast cancer. In the breast cancer community as well as w/other cancers, there are ribbons to create awareness about breast cancer and provide education for screenings and treatments and to ultimately find a cure. Do you see how Cancer has a negative connotation? When you hear someone has cancer- ppl usually apologize and offer condolences. You wouldn’t do this for Autism. If I were to use the same with Autism, I would be saying “my sister is undergoing treatment for Autism” but ultimately there is no cure for Autism. It is not something that need a cure. Autism isn’t deadly. When we have a different approach via acceptance, we are aware something exists and are welcoming it. Autism is just a different way of thinking- it isn’t a deadly disease. If it is just a different way of thinking, why wouldn’t you want to provide an environment that supports that? BTW Autism Speaks members have really upset the Autism community in the past by comparing cancer and Autism- these are not comparable. </a:t>
            </a:r>
          </a:p>
          <a:p>
            <a:endParaRPr lang="en-US" dirty="0"/>
          </a:p>
          <a:p>
            <a:r>
              <a:rPr lang="en-US" dirty="0"/>
              <a:t>The last bullet point is Awareness allows for stereotyping and bucketing into different ideas of mainstream media portals of what Autism is.  Acceptance is an Autistic community driven change to allow them to gain power over how Autism is portrayed and seen and to create opportunity to accept what needs to be done and what can be done to promote inclusion . Autism Awareness is usually contributed to Autism Speaks which a lot of individuals with Autism dislike and are not in agreement with. I could spend a whole training on that issue so I will not go into that today.</a:t>
            </a:r>
          </a:p>
        </p:txBody>
      </p:sp>
      <p:sp>
        <p:nvSpPr>
          <p:cNvPr id="4" name="Slide Number Placeholder 3"/>
          <p:cNvSpPr>
            <a:spLocks noGrp="1"/>
          </p:cNvSpPr>
          <p:nvPr>
            <p:ph type="sldNum" sz="quarter" idx="5"/>
          </p:nvPr>
        </p:nvSpPr>
        <p:spPr/>
        <p:txBody>
          <a:bodyPr/>
          <a:lstStyle/>
          <a:p>
            <a:fld id="{2CAF7F94-3E25-4B11-B375-EA3F3A08DF2B}" type="slidenum">
              <a:rPr lang="en-US" smtClean="0"/>
              <a:t>5</a:t>
            </a:fld>
            <a:endParaRPr lang="en-US"/>
          </a:p>
        </p:txBody>
      </p:sp>
    </p:spTree>
    <p:extLst>
      <p:ext uri="{BB962C8B-B14F-4D97-AF65-F5344CB8AC3E}">
        <p14:creationId xmlns:p14="http://schemas.microsoft.com/office/powerpoint/2010/main" val="178152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usually default to ASAN regarding Autism Acceptance Month information as they are run by Autistic People. I have included a few links below, please read them during this month at some point. I did want to share a quote from the Author of the one article regarding her view of this topic.</a:t>
            </a:r>
          </a:p>
          <a:p>
            <a:endParaRPr lang="en-US" dirty="0"/>
          </a:p>
          <a:p>
            <a:r>
              <a:rPr lang="en-US" dirty="0"/>
              <a:t>Read Quote</a:t>
            </a:r>
          </a:p>
          <a:p>
            <a:endParaRPr lang="en-US" dirty="0"/>
          </a:p>
          <a:p>
            <a:r>
              <a:rPr lang="en-US" dirty="0"/>
              <a:t>Please also reference the image on the right which is a visual representation of the view of autism awareness versus autism acceptance. </a:t>
            </a:r>
          </a:p>
          <a:p>
            <a:r>
              <a:rPr lang="en-US" dirty="0"/>
              <a:t>Break down symbols </a:t>
            </a:r>
          </a:p>
        </p:txBody>
      </p:sp>
      <p:sp>
        <p:nvSpPr>
          <p:cNvPr id="4" name="Slide Number Placeholder 3"/>
          <p:cNvSpPr>
            <a:spLocks noGrp="1"/>
          </p:cNvSpPr>
          <p:nvPr>
            <p:ph type="sldNum" sz="quarter" idx="5"/>
          </p:nvPr>
        </p:nvSpPr>
        <p:spPr/>
        <p:txBody>
          <a:bodyPr/>
          <a:lstStyle/>
          <a:p>
            <a:fld id="{2CAF7F94-3E25-4B11-B375-EA3F3A08DF2B}" type="slidenum">
              <a:rPr lang="en-US" smtClean="0"/>
              <a:t>6</a:t>
            </a:fld>
            <a:endParaRPr lang="en-US"/>
          </a:p>
        </p:txBody>
      </p:sp>
    </p:spTree>
    <p:extLst>
      <p:ext uri="{BB962C8B-B14F-4D97-AF65-F5344CB8AC3E}">
        <p14:creationId xmlns:p14="http://schemas.microsoft.com/office/powerpoint/2010/main" val="305766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found a few more quotes to bring us to our main theme of honoring and accepting Autistic voices that I would like to share</a:t>
            </a:r>
          </a:p>
          <a:p>
            <a:r>
              <a:rPr lang="en-US" dirty="0"/>
              <a:t>Read Quotes</a:t>
            </a:r>
          </a:p>
        </p:txBody>
      </p:sp>
      <p:sp>
        <p:nvSpPr>
          <p:cNvPr id="4" name="Slide Number Placeholder 3"/>
          <p:cNvSpPr>
            <a:spLocks noGrp="1"/>
          </p:cNvSpPr>
          <p:nvPr>
            <p:ph type="sldNum" sz="quarter" idx="5"/>
          </p:nvPr>
        </p:nvSpPr>
        <p:spPr/>
        <p:txBody>
          <a:bodyPr/>
          <a:lstStyle/>
          <a:p>
            <a:fld id="{2CAF7F94-3E25-4B11-B375-EA3F3A08DF2B}" type="slidenum">
              <a:rPr lang="en-US" smtClean="0"/>
              <a:t>7</a:t>
            </a:fld>
            <a:endParaRPr lang="en-US"/>
          </a:p>
        </p:txBody>
      </p:sp>
    </p:spTree>
    <p:extLst>
      <p:ext uri="{BB962C8B-B14F-4D97-AF65-F5344CB8AC3E}">
        <p14:creationId xmlns:p14="http://schemas.microsoft.com/office/powerpoint/2010/main" val="85528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a:t>
            </a:r>
          </a:p>
        </p:txBody>
      </p:sp>
      <p:sp>
        <p:nvSpPr>
          <p:cNvPr id="4" name="Slide Number Placeholder 3"/>
          <p:cNvSpPr>
            <a:spLocks noGrp="1"/>
          </p:cNvSpPr>
          <p:nvPr>
            <p:ph type="sldNum" sz="quarter" idx="5"/>
          </p:nvPr>
        </p:nvSpPr>
        <p:spPr/>
        <p:txBody>
          <a:bodyPr/>
          <a:lstStyle/>
          <a:p>
            <a:fld id="{2CAF7F94-3E25-4B11-B375-EA3F3A08DF2B}" type="slidenum">
              <a:rPr lang="en-US" smtClean="0"/>
              <a:t>8</a:t>
            </a:fld>
            <a:endParaRPr lang="en-US"/>
          </a:p>
        </p:txBody>
      </p:sp>
    </p:spTree>
    <p:extLst>
      <p:ext uri="{BB962C8B-B14F-4D97-AF65-F5344CB8AC3E}">
        <p14:creationId xmlns:p14="http://schemas.microsoft.com/office/powerpoint/2010/main" val="74203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 </a:t>
            </a:r>
          </a:p>
        </p:txBody>
      </p:sp>
      <p:sp>
        <p:nvSpPr>
          <p:cNvPr id="4" name="Slide Number Placeholder 3"/>
          <p:cNvSpPr>
            <a:spLocks noGrp="1"/>
          </p:cNvSpPr>
          <p:nvPr>
            <p:ph type="sldNum" sz="quarter" idx="5"/>
          </p:nvPr>
        </p:nvSpPr>
        <p:spPr/>
        <p:txBody>
          <a:bodyPr/>
          <a:lstStyle/>
          <a:p>
            <a:fld id="{2CAF7F94-3E25-4B11-B375-EA3F3A08DF2B}" type="slidenum">
              <a:rPr lang="en-US" smtClean="0"/>
              <a:t>9</a:t>
            </a:fld>
            <a:endParaRPr lang="en-US"/>
          </a:p>
        </p:txBody>
      </p:sp>
    </p:spTree>
    <p:extLst>
      <p:ext uri="{BB962C8B-B14F-4D97-AF65-F5344CB8AC3E}">
        <p14:creationId xmlns:p14="http://schemas.microsoft.com/office/powerpoint/2010/main" val="238716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B2C0-299A-DC5D-BACA-D59E46D00D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4489B3-2D76-AEF1-8360-C251F9F37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33851-315D-9492-846E-B94A59E75547}"/>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5" name="Footer Placeholder 4">
            <a:extLst>
              <a:ext uri="{FF2B5EF4-FFF2-40B4-BE49-F238E27FC236}">
                <a16:creationId xmlns:a16="http://schemas.microsoft.com/office/drawing/2014/main" id="{E2B1B32D-A0E1-30BE-8821-108A3B8CD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DB1A9-E589-0A88-9145-42776CA8BD60}"/>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317061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98F4-CEEE-EEE8-223A-63B63D317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1BEE5-B1A6-A6E2-9A02-D4AD7F26F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9C022-3788-98CD-9351-1F4500B2C324}"/>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5" name="Footer Placeholder 4">
            <a:extLst>
              <a:ext uri="{FF2B5EF4-FFF2-40B4-BE49-F238E27FC236}">
                <a16:creationId xmlns:a16="http://schemas.microsoft.com/office/drawing/2014/main" id="{03BCE917-F940-13E1-97A6-AF4CF2307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E9F15-AEE1-BE94-1128-1D2B465ABF12}"/>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271921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47C83-1E9F-6FC1-4FFB-4FB61E8AE2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E5AB2A-08E4-B80D-B156-51A757FA0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29515-A006-3394-2709-51F6A858BF15}"/>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5" name="Footer Placeholder 4">
            <a:extLst>
              <a:ext uri="{FF2B5EF4-FFF2-40B4-BE49-F238E27FC236}">
                <a16:creationId xmlns:a16="http://schemas.microsoft.com/office/drawing/2014/main" id="{2F23CB70-D59A-C730-510D-3DD1F074F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29ADC-92AD-2D68-F2EF-3DB1340E4D32}"/>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83233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Hea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spTree>
    <p:extLst>
      <p:ext uri="{BB962C8B-B14F-4D97-AF65-F5344CB8AC3E}">
        <p14:creationId xmlns:p14="http://schemas.microsoft.com/office/powerpoint/2010/main" val="42471967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 name="Picture 1">
            <a:extLst>
              <a:ext uri="{FF2B5EF4-FFF2-40B4-BE49-F238E27FC236}">
                <a16:creationId xmlns:a16="http://schemas.microsoft.com/office/drawing/2014/main" id="{E01FA204-8E52-0C67-F629-C3891417C3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1779" y="5941825"/>
            <a:ext cx="1963896" cy="528741"/>
          </a:xfrm>
          <a:prstGeom prst="rect">
            <a:avLst/>
          </a:prstGeom>
        </p:spPr>
      </p:pic>
    </p:spTree>
    <p:extLst>
      <p:ext uri="{BB962C8B-B14F-4D97-AF65-F5344CB8AC3E}">
        <p14:creationId xmlns:p14="http://schemas.microsoft.com/office/powerpoint/2010/main" val="15518890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72643" y="2184400"/>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72645" y="424316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3" name="Picture 2">
            <a:extLst>
              <a:ext uri="{FF2B5EF4-FFF2-40B4-BE49-F238E27FC236}">
                <a16:creationId xmlns:a16="http://schemas.microsoft.com/office/drawing/2014/main" id="{BCBD8579-11AE-C411-755A-504386823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9818" y="5634558"/>
            <a:ext cx="2160805" cy="581755"/>
          </a:xfrm>
          <a:prstGeom prst="rect">
            <a:avLst/>
          </a:prstGeom>
        </p:spPr>
      </p:pic>
    </p:spTree>
    <p:extLst>
      <p:ext uri="{BB962C8B-B14F-4D97-AF65-F5344CB8AC3E}">
        <p14:creationId xmlns:p14="http://schemas.microsoft.com/office/powerpoint/2010/main" val="28818987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ubtitle 2"/>
          <p:cNvSpPr>
            <a:spLocks noGrp="1"/>
          </p:cNvSpPr>
          <p:nvPr>
            <p:ph type="subTitle" idx="1" hasCustomPrompt="1"/>
          </p:nvPr>
        </p:nvSpPr>
        <p:spPr>
          <a:xfrm>
            <a:off x="672645" y="4243167"/>
            <a:ext cx="6616937" cy="1655762"/>
          </a:xfrm>
          <a:prstGeom prst="rect">
            <a:avLst/>
          </a:prstGeom>
        </p:spPr>
        <p:txBody>
          <a:bodyPr/>
          <a:lstStyle>
            <a:lvl1pPr marL="0" indent="0" algn="l">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Title 1"/>
          <p:cNvSpPr>
            <a:spLocks noGrp="1"/>
          </p:cNvSpPr>
          <p:nvPr>
            <p:ph type="ctrTitle"/>
          </p:nvPr>
        </p:nvSpPr>
        <p:spPr>
          <a:xfrm>
            <a:off x="672643" y="2184400"/>
            <a:ext cx="7014503" cy="1453474"/>
          </a:xfrm>
          <a:prstGeom prst="rect">
            <a:avLst/>
          </a:prstGeom>
        </p:spPr>
        <p:txBody>
          <a:bodyPr anchor="b" anchorCtr="0"/>
          <a:lstStyle>
            <a:lvl1pPr algn="l">
              <a:defRPr sz="4400">
                <a:solidFill>
                  <a:schemeClr val="tx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977BA93F-DFD1-7F75-630B-14CE566E8B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139" y="5650457"/>
            <a:ext cx="2101755" cy="565856"/>
          </a:xfrm>
          <a:prstGeom prst="rect">
            <a:avLst/>
          </a:prstGeom>
        </p:spPr>
      </p:pic>
    </p:spTree>
    <p:extLst>
      <p:ext uri="{BB962C8B-B14F-4D97-AF65-F5344CB8AC3E}">
        <p14:creationId xmlns:p14="http://schemas.microsoft.com/office/powerpoint/2010/main" val="22635143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D52F811-76E3-3F28-B546-E8EFE3EFC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5" name="Picture 4">
            <a:extLst>
              <a:ext uri="{FF2B5EF4-FFF2-40B4-BE49-F238E27FC236}">
                <a16:creationId xmlns:a16="http://schemas.microsoft.com/office/drawing/2014/main" id="{E3ADFA7F-63D0-C3DA-2DA0-8D076E22B3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824" y="5579878"/>
            <a:ext cx="2101755" cy="565856"/>
          </a:xfrm>
          <a:prstGeom prst="rect">
            <a:avLst/>
          </a:prstGeom>
        </p:spPr>
      </p:pic>
    </p:spTree>
    <p:extLst>
      <p:ext uri="{BB962C8B-B14F-4D97-AF65-F5344CB8AC3E}">
        <p14:creationId xmlns:p14="http://schemas.microsoft.com/office/powerpoint/2010/main" val="135387113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a16="http://schemas.microsoft.com/office/drawing/2014/main" id="{728E394D-6424-E2FB-1D37-76DFC7DD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4" name="Picture 3">
            <a:extLst>
              <a:ext uri="{FF2B5EF4-FFF2-40B4-BE49-F238E27FC236}">
                <a16:creationId xmlns:a16="http://schemas.microsoft.com/office/drawing/2014/main" id="{027B87C5-1E73-9352-F67C-699EF1065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155" y="5579878"/>
            <a:ext cx="2160805" cy="581755"/>
          </a:xfrm>
          <a:prstGeom prst="rect">
            <a:avLst/>
          </a:prstGeom>
        </p:spPr>
      </p:pic>
    </p:spTree>
    <p:extLst>
      <p:ext uri="{BB962C8B-B14F-4D97-AF65-F5344CB8AC3E}">
        <p14:creationId xmlns:p14="http://schemas.microsoft.com/office/powerpoint/2010/main" val="10998204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41BA4793-2814-8937-7A4D-FAF474A9E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accent3"/>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3" name="Picture 2">
            <a:extLst>
              <a:ext uri="{FF2B5EF4-FFF2-40B4-BE49-F238E27FC236}">
                <a16:creationId xmlns:a16="http://schemas.microsoft.com/office/drawing/2014/main" id="{0F5F269F-B478-C9A9-F0C3-DD6CEDAE2B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824" y="5579878"/>
            <a:ext cx="2101755" cy="565856"/>
          </a:xfrm>
          <a:prstGeom prst="rect">
            <a:avLst/>
          </a:prstGeom>
        </p:spPr>
      </p:pic>
    </p:spTree>
    <p:extLst>
      <p:ext uri="{BB962C8B-B14F-4D97-AF65-F5344CB8AC3E}">
        <p14:creationId xmlns:p14="http://schemas.microsoft.com/office/powerpoint/2010/main" val="175261606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339672F3-1716-E38F-9D6F-E383DB53D3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 name="Picture 1">
            <a:extLst>
              <a:ext uri="{FF2B5EF4-FFF2-40B4-BE49-F238E27FC236}">
                <a16:creationId xmlns:a16="http://schemas.microsoft.com/office/drawing/2014/main" id="{82C89967-5FC6-5F3F-3B87-BC602682DF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155" y="5579878"/>
            <a:ext cx="2160805" cy="581755"/>
          </a:xfrm>
          <a:prstGeom prst="rect">
            <a:avLst/>
          </a:prstGeom>
        </p:spPr>
      </p:pic>
    </p:spTree>
    <p:extLst>
      <p:ext uri="{BB962C8B-B14F-4D97-AF65-F5344CB8AC3E}">
        <p14:creationId xmlns:p14="http://schemas.microsoft.com/office/powerpoint/2010/main" val="19110717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BCA74-73F6-E5FA-4206-2F3DB9295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D2FDF1-5BF9-2B9E-2F73-23290E543C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C77B6-9441-BE20-719F-2B313D43DB74}"/>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5" name="Footer Placeholder 4">
            <a:extLst>
              <a:ext uri="{FF2B5EF4-FFF2-40B4-BE49-F238E27FC236}">
                <a16:creationId xmlns:a16="http://schemas.microsoft.com/office/drawing/2014/main" id="{4D5EE3F8-B300-DB92-93BA-849A3A687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02DCC-AC34-E156-9BFD-7FF2A6DCED5F}"/>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1615591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8">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3007B078-CE1B-E536-6675-C3D59BE107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tx2"/>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 name="Picture 1">
            <a:extLst>
              <a:ext uri="{FF2B5EF4-FFF2-40B4-BE49-F238E27FC236}">
                <a16:creationId xmlns:a16="http://schemas.microsoft.com/office/drawing/2014/main" id="{134189A7-47AF-227B-5DDD-D42F9432B8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824" y="5579878"/>
            <a:ext cx="2101755" cy="565856"/>
          </a:xfrm>
          <a:prstGeom prst="rect">
            <a:avLst/>
          </a:prstGeom>
        </p:spPr>
      </p:pic>
    </p:spTree>
    <p:extLst>
      <p:ext uri="{BB962C8B-B14F-4D97-AF65-F5344CB8AC3E}">
        <p14:creationId xmlns:p14="http://schemas.microsoft.com/office/powerpoint/2010/main" val="28441521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9">
    <p:spTree>
      <p:nvGrpSpPr>
        <p:cNvPr id="1" name=""/>
        <p:cNvGrpSpPr/>
        <p:nvPr/>
      </p:nvGrpSpPr>
      <p:grpSpPr>
        <a:xfrm>
          <a:off x="0" y="0"/>
          <a:ext cx="0" cy="0"/>
          <a:chOff x="0" y="0"/>
          <a:chExt cx="0" cy="0"/>
        </a:xfrm>
      </p:grpSpPr>
      <p:pic>
        <p:nvPicPr>
          <p:cNvPr id="2" name="Picture 1" descr="Shape, rectangle, square&#10;&#10;Description automatically generated">
            <a:extLst>
              <a:ext uri="{FF2B5EF4-FFF2-40B4-BE49-F238E27FC236}">
                <a16:creationId xmlns:a16="http://schemas.microsoft.com/office/drawing/2014/main" id="{29BC9A1E-6233-D50B-E9D8-3E2A967B3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3" name="Picture 2">
            <a:extLst>
              <a:ext uri="{FF2B5EF4-FFF2-40B4-BE49-F238E27FC236}">
                <a16:creationId xmlns:a16="http://schemas.microsoft.com/office/drawing/2014/main" id="{D06490F7-3663-4D6A-E3F0-AA68068781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155" y="5579878"/>
            <a:ext cx="2160805" cy="581755"/>
          </a:xfrm>
          <a:prstGeom prst="rect">
            <a:avLst/>
          </a:prstGeom>
        </p:spPr>
      </p:pic>
    </p:spTree>
    <p:extLst>
      <p:ext uri="{BB962C8B-B14F-4D97-AF65-F5344CB8AC3E}">
        <p14:creationId xmlns:p14="http://schemas.microsoft.com/office/powerpoint/2010/main" val="400093061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5" name="Rectangle 4"/>
          <p:cNvSpPr/>
          <p:nvPr userDrawn="1"/>
        </p:nvSpPr>
        <p:spPr>
          <a:xfrm>
            <a:off x="0" y="1"/>
            <a:ext cx="1219200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6" name="Picture 5">
            <a:extLst>
              <a:ext uri="{FF2B5EF4-FFF2-40B4-BE49-F238E27FC236}">
                <a16:creationId xmlns:a16="http://schemas.microsoft.com/office/drawing/2014/main" id="{34765540-0125-40BE-0BDB-A1D7BCC00A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9315" y="5889049"/>
            <a:ext cx="1910686" cy="514415"/>
          </a:xfrm>
          <a:prstGeom prst="rect">
            <a:avLst/>
          </a:prstGeom>
        </p:spPr>
      </p:pic>
    </p:spTree>
    <p:extLst>
      <p:ext uri="{BB962C8B-B14F-4D97-AF65-F5344CB8AC3E}">
        <p14:creationId xmlns:p14="http://schemas.microsoft.com/office/powerpoint/2010/main" val="324713106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145036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40949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pic>
        <p:nvPicPr>
          <p:cNvPr id="2" name="Picture 1" descr="A picture containing icon&#10;&#10;Description automatically generated">
            <a:extLst>
              <a:ext uri="{FF2B5EF4-FFF2-40B4-BE49-F238E27FC236}">
                <a16:creationId xmlns:a16="http://schemas.microsoft.com/office/drawing/2014/main" id="{66CA5AB2-BA93-025B-F95B-49122FB582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92FFF7F-4674-3720-C109-A44AC8B80039}"/>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C9A9CB31-FDE3-422D-3CAA-5ECA9BAE99B2}"/>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a:extLst>
              <a:ext uri="{FF2B5EF4-FFF2-40B4-BE49-F238E27FC236}">
                <a16:creationId xmlns:a16="http://schemas.microsoft.com/office/drawing/2014/main" id="{E525D95B-AA85-DA41-51E7-379D846ED4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755" y="5649935"/>
            <a:ext cx="2101755" cy="565856"/>
          </a:xfrm>
          <a:prstGeom prst="rect">
            <a:avLst/>
          </a:prstGeom>
        </p:spPr>
      </p:pic>
    </p:spTree>
    <p:extLst>
      <p:ext uri="{BB962C8B-B14F-4D97-AF65-F5344CB8AC3E}">
        <p14:creationId xmlns:p14="http://schemas.microsoft.com/office/powerpoint/2010/main" val="171343878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D3500F76-75FF-50EC-1D6C-3CA66CA0D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92FFF7F-4674-3720-C109-A44AC8B80039}"/>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C9A9CB31-FDE3-422D-3CAA-5ECA9BAE99B2}"/>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 name="Picture 1">
            <a:extLst>
              <a:ext uri="{FF2B5EF4-FFF2-40B4-BE49-F238E27FC236}">
                <a16:creationId xmlns:a16="http://schemas.microsoft.com/office/drawing/2014/main" id="{770ADD38-DA77-1252-56A3-B1E9202E4C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755" y="5649935"/>
            <a:ext cx="2101755" cy="565856"/>
          </a:xfrm>
          <a:prstGeom prst="rect">
            <a:avLst/>
          </a:prstGeom>
        </p:spPr>
      </p:pic>
    </p:spTree>
    <p:extLst>
      <p:ext uri="{BB962C8B-B14F-4D97-AF65-F5344CB8AC3E}">
        <p14:creationId xmlns:p14="http://schemas.microsoft.com/office/powerpoint/2010/main" val="10459017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F5AE3845-7B9E-062D-FA5B-5304AF1BE9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92FFF7F-4674-3720-C109-A44AC8B80039}"/>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C9A9CB31-FDE3-422D-3CAA-5ECA9BAE99B2}"/>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5" name="Picture 4">
            <a:extLst>
              <a:ext uri="{FF2B5EF4-FFF2-40B4-BE49-F238E27FC236}">
                <a16:creationId xmlns:a16="http://schemas.microsoft.com/office/drawing/2014/main" id="{6F1BEB3B-B393-FCA9-0D38-759360BFD8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755" y="5649935"/>
            <a:ext cx="2101755" cy="565856"/>
          </a:xfrm>
          <a:prstGeom prst="rect">
            <a:avLst/>
          </a:prstGeom>
        </p:spPr>
      </p:pic>
    </p:spTree>
    <p:extLst>
      <p:ext uri="{BB962C8B-B14F-4D97-AF65-F5344CB8AC3E}">
        <p14:creationId xmlns:p14="http://schemas.microsoft.com/office/powerpoint/2010/main" val="258502920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ulleted Slide with Large Foot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endParaRPr lang="en-US" dirty="0"/>
          </a:p>
        </p:txBody>
      </p:sp>
      <p:sp>
        <p:nvSpPr>
          <p:cNvPr id="8"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12"/>
          </p:nvPr>
        </p:nvSpPr>
        <p:spPr>
          <a:xfrm>
            <a:off x="267884" y="6429184"/>
            <a:ext cx="537235" cy="365125"/>
          </a:xfrm>
        </p:spPr>
        <p:txBody>
          <a:bodyPr/>
          <a:lstStyle/>
          <a:p>
            <a:fld id="{BC8AEE7E-FAD4-4EE3-9D98-D5CFF485C706}" type="slidenum">
              <a:rPr lang="en-US" smtClean="0"/>
              <a:t>‹#›</a:t>
            </a:fld>
            <a:endParaRPr lang="en-US"/>
          </a:p>
        </p:txBody>
      </p:sp>
      <p:pic>
        <p:nvPicPr>
          <p:cNvPr id="4" name="Picture 3">
            <a:extLst>
              <a:ext uri="{FF2B5EF4-FFF2-40B4-BE49-F238E27FC236}">
                <a16:creationId xmlns:a16="http://schemas.microsoft.com/office/drawing/2014/main" id="{A5131EA3-7EDF-14F2-9F44-B41BA6D3A9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6732" y="5602102"/>
            <a:ext cx="1964368" cy="528868"/>
          </a:xfrm>
          <a:prstGeom prst="rect">
            <a:avLst/>
          </a:prstGeom>
        </p:spPr>
      </p:pic>
    </p:spTree>
    <p:extLst>
      <p:ext uri="{BB962C8B-B14F-4D97-AF65-F5344CB8AC3E}">
        <p14:creationId xmlns:p14="http://schemas.microsoft.com/office/powerpoint/2010/main" val="133830493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TP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57369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CD10-3377-0481-D8AC-79BF652A0D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980771-59ED-6BAB-B338-CB14275BA8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B63F5-74D7-701E-D16D-E1BD858202B6}"/>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5" name="Footer Placeholder 4">
            <a:extLst>
              <a:ext uri="{FF2B5EF4-FFF2-40B4-BE49-F238E27FC236}">
                <a16:creationId xmlns:a16="http://schemas.microsoft.com/office/drawing/2014/main" id="{3EAB971A-215A-284E-9A39-ACBCFE8F1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8201E-0F37-0766-B747-9416809877A5}"/>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2662878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TP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5611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TP Description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5733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TP Descrip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05188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alues 1">
    <p:spTree>
      <p:nvGrpSpPr>
        <p:cNvPr id="1" name=""/>
        <p:cNvGrpSpPr/>
        <p:nvPr/>
      </p:nvGrpSpPr>
      <p:grpSpPr>
        <a:xfrm>
          <a:off x="0" y="0"/>
          <a:ext cx="0" cy="0"/>
          <a:chOff x="0" y="0"/>
          <a:chExt cx="0" cy="0"/>
        </a:xfrm>
      </p:grpSpPr>
      <p:sp>
        <p:nvSpPr>
          <p:cNvPr id="55" name="Rectangle 5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0" y="3769112"/>
            <a:ext cx="3436713" cy="3088888"/>
            <a:chOff x="-12420" y="3769112"/>
            <a:chExt cx="3436713" cy="3088888"/>
          </a:xfrm>
        </p:grpSpPr>
        <p:pic>
          <p:nvPicPr>
            <p:cNvPr id="52" name="Picture 5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585" t="54959"/>
            <a:stretch/>
          </p:blipFill>
          <p:spPr>
            <a:xfrm flipH="1">
              <a:off x="-12420" y="3769112"/>
              <a:ext cx="3055433" cy="3088888"/>
            </a:xfrm>
            <a:prstGeom prst="rect">
              <a:avLst/>
            </a:prstGeom>
          </p:spPr>
        </p:pic>
        <p:sp>
          <p:nvSpPr>
            <p:cNvPr id="53" name="Oval 52"/>
            <p:cNvSpPr/>
            <p:nvPr userDrawn="1"/>
          </p:nvSpPr>
          <p:spPr>
            <a:xfrm>
              <a:off x="1895972" y="3937572"/>
              <a:ext cx="1528321" cy="1111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Rectangle 9">
            <a:extLst>
              <a:ext uri="{FF2B5EF4-FFF2-40B4-BE49-F238E27FC236}">
                <a16:creationId xmlns:a16="http://schemas.microsoft.com/office/drawing/2014/main" id="{B5964454-7A84-604C-92C4-303D14F5B709}"/>
              </a:ext>
            </a:extLst>
          </p:cNvPr>
          <p:cNvSpPr/>
          <p:nvPr userDrawn="1"/>
        </p:nvSpPr>
        <p:spPr>
          <a:xfrm>
            <a:off x="361962" y="675491"/>
            <a:ext cx="3220796"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800"/>
              </a:lnSpc>
            </a:pPr>
            <a:r>
              <a:rPr lang="en-US" sz="4800" dirty="0">
                <a:solidFill>
                  <a:schemeClr val="tx2"/>
                </a:solidFill>
                <a:latin typeface="+mj-lt"/>
              </a:rPr>
              <a:t>Leading humanity </a:t>
            </a:r>
            <a:br>
              <a:rPr lang="en-US" sz="4800" dirty="0">
                <a:solidFill>
                  <a:schemeClr val="tx2"/>
                </a:solidFill>
                <a:latin typeface="+mj-lt"/>
              </a:rPr>
            </a:br>
            <a:r>
              <a:rPr lang="en-US" sz="4800" dirty="0">
                <a:solidFill>
                  <a:schemeClr val="tx2"/>
                </a:solidFill>
                <a:latin typeface="+mj-lt"/>
              </a:rPr>
              <a:t>to healthy, vibrant lives</a:t>
            </a:r>
          </a:p>
        </p:txBody>
      </p:sp>
      <p:sp>
        <p:nvSpPr>
          <p:cNvPr id="11" name="Freeform 10"/>
          <p:cNvSpPr>
            <a:spLocks/>
          </p:cNvSpPr>
          <p:nvPr userDrawn="1"/>
        </p:nvSpPr>
        <p:spPr bwMode="auto">
          <a:xfrm>
            <a:off x="2155822" y="4529650"/>
            <a:ext cx="239666" cy="24335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userDrawn="1"/>
        </p:nvSpPr>
        <p:spPr bwMode="auto">
          <a:xfrm rot="12418653">
            <a:off x="757749" y="3984859"/>
            <a:ext cx="698774" cy="830713"/>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userDrawn="1"/>
        </p:nvSpPr>
        <p:spPr bwMode="auto">
          <a:xfrm rot="16550161">
            <a:off x="3362572" y="5844419"/>
            <a:ext cx="521611" cy="682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4" name="Freeform 13"/>
          <p:cNvSpPr>
            <a:spLocks/>
          </p:cNvSpPr>
          <p:nvPr userDrawn="1"/>
        </p:nvSpPr>
        <p:spPr bwMode="auto">
          <a:xfrm rot="13136826">
            <a:off x="5420891" y="5902869"/>
            <a:ext cx="267877" cy="31845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userDrawn="1"/>
        </p:nvSpPr>
        <p:spPr bwMode="auto">
          <a:xfrm rot="16710468">
            <a:off x="4504730" y="6288137"/>
            <a:ext cx="164694" cy="23690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Rectangle 3"/>
          <p:cNvSpPr/>
          <p:nvPr userDrawn="1"/>
        </p:nvSpPr>
        <p:spPr>
          <a:xfrm>
            <a:off x="4457744" y="763853"/>
            <a:ext cx="1980128" cy="2231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userDrawn="1"/>
        </p:nvSpPr>
        <p:spPr>
          <a:xfrm>
            <a:off x="6832390" y="763853"/>
            <a:ext cx="1980128" cy="22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userDrawn="1"/>
        </p:nvSpPr>
        <p:spPr>
          <a:xfrm>
            <a:off x="9190466" y="763853"/>
            <a:ext cx="1980128" cy="223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userDrawn="1"/>
        </p:nvSpPr>
        <p:spPr>
          <a:xfrm>
            <a:off x="4457744" y="3316495"/>
            <a:ext cx="1980128" cy="22314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userDrawn="1"/>
        </p:nvSpPr>
        <p:spPr>
          <a:xfrm>
            <a:off x="6832390" y="3316495"/>
            <a:ext cx="1980128" cy="2231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userDrawn="1"/>
        </p:nvSpPr>
        <p:spPr>
          <a:xfrm>
            <a:off x="9190466" y="3316495"/>
            <a:ext cx="1980128" cy="223146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userDrawn="1"/>
        </p:nvSpPr>
        <p:spPr>
          <a:xfrm>
            <a:off x="5121965" y="4049293"/>
            <a:ext cx="696858" cy="3724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CARE</a:t>
            </a:r>
          </a:p>
        </p:txBody>
      </p:sp>
      <p:sp>
        <p:nvSpPr>
          <p:cNvPr id="17" name="Rectangle 16"/>
          <p:cNvSpPr/>
          <p:nvPr userDrawn="1"/>
        </p:nvSpPr>
        <p:spPr>
          <a:xfrm>
            <a:off x="7006897" y="4056689"/>
            <a:ext cx="1706726"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STAND TALL</a:t>
            </a:r>
          </a:p>
        </p:txBody>
      </p:sp>
      <p:sp>
        <p:nvSpPr>
          <p:cNvPr id="18" name="Rectangle 17"/>
          <p:cNvSpPr/>
          <p:nvPr userDrawn="1"/>
        </p:nvSpPr>
        <p:spPr>
          <a:xfrm>
            <a:off x="9600969" y="4040004"/>
            <a:ext cx="1185924"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EVOLVE</a:t>
            </a:r>
          </a:p>
        </p:txBody>
      </p:sp>
      <p:sp>
        <p:nvSpPr>
          <p:cNvPr id="19" name="Rectangle 18"/>
          <p:cNvSpPr/>
          <p:nvPr userDrawn="1"/>
        </p:nvSpPr>
        <p:spPr>
          <a:xfrm>
            <a:off x="7319095" y="4590468"/>
            <a:ext cx="1033612" cy="6093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always do the right thing</a:t>
            </a:r>
          </a:p>
        </p:txBody>
      </p:sp>
      <p:sp>
        <p:nvSpPr>
          <p:cNvPr id="20" name="Rectangle 19"/>
          <p:cNvSpPr/>
          <p:nvPr userDrawn="1"/>
        </p:nvSpPr>
        <p:spPr>
          <a:xfrm>
            <a:off x="9417577" y="4597981"/>
            <a:ext cx="1564648"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embrace learning as a means to reinvention – in all that we do</a:t>
            </a:r>
          </a:p>
        </p:txBody>
      </p:sp>
      <p:sp>
        <p:nvSpPr>
          <p:cNvPr id="21" name="Rectangle 20"/>
          <p:cNvSpPr/>
          <p:nvPr userDrawn="1"/>
        </p:nvSpPr>
        <p:spPr>
          <a:xfrm>
            <a:off x="4674392" y="4592150"/>
            <a:ext cx="1592001" cy="947951"/>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care deeply about each other, our customers and the communities we serve</a:t>
            </a:r>
          </a:p>
        </p:txBody>
      </p:sp>
      <p:cxnSp>
        <p:nvCxnSpPr>
          <p:cNvPr id="22" name="Straight Connector 21"/>
          <p:cNvCxnSpPr/>
          <p:nvPr userDrawn="1"/>
        </p:nvCxnSpPr>
        <p:spPr>
          <a:xfrm>
            <a:off x="5175400" y="4474839"/>
            <a:ext cx="5917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863100" y="4474839"/>
            <a:ext cx="7043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36685" y="4477354"/>
            <a:ext cx="10312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041860" y="2031049"/>
            <a:ext cx="787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415296" y="2031049"/>
            <a:ext cx="7748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9517994" y="2031049"/>
            <a:ext cx="137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userDrawn="1"/>
        </p:nvGrpSpPr>
        <p:grpSpPr>
          <a:xfrm>
            <a:off x="7636903" y="3494017"/>
            <a:ext cx="374700" cy="550355"/>
            <a:chOff x="1839661" y="4710490"/>
            <a:chExt cx="506998" cy="732521"/>
          </a:xfrm>
          <a:noFill/>
        </p:grpSpPr>
        <p:sp>
          <p:nvSpPr>
            <p:cNvPr id="50" name="Oval 49"/>
            <p:cNvSpPr>
              <a:spLocks noChangeArrowheads="1"/>
            </p:cNvSpPr>
            <p:nvPr userDrawn="1"/>
          </p:nvSpPr>
          <p:spPr bwMode="auto">
            <a:xfrm>
              <a:off x="2045557" y="4712811"/>
              <a:ext cx="136232" cy="136139"/>
            </a:xfrm>
            <a:prstGeom prst="ellipse">
              <a:avLst/>
            </a:pr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51" name="Freeform 50"/>
            <p:cNvSpPr>
              <a:spLocks/>
            </p:cNvSpPr>
            <p:nvPr userDrawn="1"/>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0" name="Group 29"/>
          <p:cNvGrpSpPr/>
          <p:nvPr userDrawn="1"/>
        </p:nvGrpSpPr>
        <p:grpSpPr>
          <a:xfrm>
            <a:off x="5174168" y="3471121"/>
            <a:ext cx="592452" cy="451714"/>
            <a:chOff x="4238626" y="1992313"/>
            <a:chExt cx="3762374" cy="2868613"/>
          </a:xfrm>
          <a:noFill/>
        </p:grpSpPr>
        <p:sp>
          <p:nvSpPr>
            <p:cNvPr id="46" name="Freeform 45"/>
            <p:cNvSpPr>
              <a:spLocks/>
            </p:cNvSpPr>
            <p:nvPr userDrawn="1"/>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Oval 46"/>
            <p:cNvSpPr>
              <a:spLocks noChangeArrowheads="1"/>
            </p:cNvSpPr>
            <p:nvPr userDrawn="1"/>
          </p:nvSpPr>
          <p:spPr bwMode="auto">
            <a:xfrm>
              <a:off x="4913313" y="1992313"/>
              <a:ext cx="1065212" cy="1066800"/>
            </a:xfrm>
            <a:prstGeom prst="ellipse">
              <a:avLst/>
            </a:pr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p:cNvSpPr>
            <p:nvPr userDrawn="1"/>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48"/>
            <p:cNvSpPr>
              <a:spLocks/>
            </p:cNvSpPr>
            <p:nvPr userDrawn="1"/>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1" name="Group 30">
            <a:extLst>
              <a:ext uri="{FF2B5EF4-FFF2-40B4-BE49-F238E27FC236}">
                <a16:creationId xmlns:a16="http://schemas.microsoft.com/office/drawing/2014/main" id="{414C36D3-D066-7E47-8A5C-85001F4C0CEC}"/>
              </a:ext>
            </a:extLst>
          </p:cNvPr>
          <p:cNvGrpSpPr>
            <a:grpSpLocks noChangeAspect="1"/>
          </p:cNvGrpSpPr>
          <p:nvPr userDrawn="1"/>
        </p:nvGrpSpPr>
        <p:grpSpPr>
          <a:xfrm>
            <a:off x="9975142" y="3532861"/>
            <a:ext cx="406966" cy="388152"/>
            <a:chOff x="7770813" y="3008314"/>
            <a:chExt cx="282575" cy="265113"/>
          </a:xfrm>
          <a:solidFill>
            <a:schemeClr val="bg1"/>
          </a:solidFill>
        </p:grpSpPr>
        <p:sp>
          <p:nvSpPr>
            <p:cNvPr id="43" name="Freeform 42">
              <a:extLst>
                <a:ext uri="{FF2B5EF4-FFF2-40B4-BE49-F238E27FC236}">
                  <a16:creationId xmlns:a16="http://schemas.microsoft.com/office/drawing/2014/main" id="{3C2955CF-4E4E-FA44-A5EB-6D7C319EA756}"/>
                </a:ext>
              </a:extLst>
            </p:cNvPr>
            <p:cNvSpPr>
              <a:spLocks/>
            </p:cNvSpPr>
            <p:nvPr userDrawn="1"/>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43">
              <a:extLst>
                <a:ext uri="{FF2B5EF4-FFF2-40B4-BE49-F238E27FC236}">
                  <a16:creationId xmlns:a16="http://schemas.microsoft.com/office/drawing/2014/main" id="{F1974FFD-6F7B-1047-A393-CAC3C0714AA0}"/>
                </a:ext>
              </a:extLst>
            </p:cNvPr>
            <p:cNvSpPr>
              <a:spLocks/>
            </p:cNvSpPr>
            <p:nvPr userDrawn="1"/>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a:extLst>
                <a:ext uri="{FF2B5EF4-FFF2-40B4-BE49-F238E27FC236}">
                  <a16:creationId xmlns:a16="http://schemas.microsoft.com/office/drawing/2014/main" id="{3D2C31F4-0F8E-8F41-878B-2B80FAF68F88}"/>
                </a:ext>
              </a:extLst>
            </p:cNvPr>
            <p:cNvSpPr>
              <a:spLocks noEditPoints="1"/>
            </p:cNvSpPr>
            <p:nvPr userDrawn="1"/>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2" name="Freeform 31">
            <a:extLst>
              <a:ext uri="{FF2B5EF4-FFF2-40B4-BE49-F238E27FC236}">
                <a16:creationId xmlns:a16="http://schemas.microsoft.com/office/drawing/2014/main" id="{B352C900-033A-F543-A248-0B190D62B3D4}"/>
              </a:ext>
            </a:extLst>
          </p:cNvPr>
          <p:cNvSpPr>
            <a:spLocks noChangeAspect="1" noEditPoints="1"/>
          </p:cNvSpPr>
          <p:nvPr userDrawn="1"/>
        </p:nvSpPr>
        <p:spPr bwMode="auto">
          <a:xfrm>
            <a:off x="5169989" y="1015574"/>
            <a:ext cx="503671" cy="474807"/>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3" name="Group 32">
            <a:extLst>
              <a:ext uri="{FF2B5EF4-FFF2-40B4-BE49-F238E27FC236}">
                <a16:creationId xmlns:a16="http://schemas.microsoft.com/office/drawing/2014/main" id="{32C47FA8-E546-0F4B-8DC8-E57F33E238D4}"/>
              </a:ext>
            </a:extLst>
          </p:cNvPr>
          <p:cNvGrpSpPr>
            <a:grpSpLocks noChangeAspect="1"/>
          </p:cNvGrpSpPr>
          <p:nvPr userDrawn="1"/>
        </p:nvGrpSpPr>
        <p:grpSpPr>
          <a:xfrm>
            <a:off x="7632002" y="1112090"/>
            <a:ext cx="399971" cy="362151"/>
            <a:chOff x="5145088" y="2278063"/>
            <a:chExt cx="595312" cy="530225"/>
          </a:xfrm>
          <a:solidFill>
            <a:schemeClr val="bg1"/>
          </a:solidFill>
        </p:grpSpPr>
        <p:sp>
          <p:nvSpPr>
            <p:cNvPr id="41" name="Freeform 40">
              <a:extLst>
                <a:ext uri="{FF2B5EF4-FFF2-40B4-BE49-F238E27FC236}">
                  <a16:creationId xmlns:a16="http://schemas.microsoft.com/office/drawing/2014/main" id="{BC13E16A-A97D-9746-8CEC-E25EA9DDB0BF}"/>
                </a:ext>
              </a:extLst>
            </p:cNvPr>
            <p:cNvSpPr>
              <a:spLocks noEditPoints="1"/>
            </p:cNvSpPr>
            <p:nvPr userDrawn="1"/>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a:extLst>
                <a:ext uri="{FF2B5EF4-FFF2-40B4-BE49-F238E27FC236}">
                  <a16:creationId xmlns:a16="http://schemas.microsoft.com/office/drawing/2014/main" id="{F07FB1DC-B0EC-4848-BDE0-75ACA2C509E4}"/>
                </a:ext>
              </a:extLst>
            </p:cNvPr>
            <p:cNvSpPr>
              <a:spLocks/>
            </p:cNvSpPr>
            <p:nvPr userDrawn="1"/>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4" name="Freeform 33">
            <a:extLst>
              <a:ext uri="{FF2B5EF4-FFF2-40B4-BE49-F238E27FC236}">
                <a16:creationId xmlns:a16="http://schemas.microsoft.com/office/drawing/2014/main" id="{636DA40A-A622-9347-8708-02ABD4EDD8E4}"/>
              </a:ext>
            </a:extLst>
          </p:cNvPr>
          <p:cNvSpPr>
            <a:spLocks noChangeAspect="1" noEditPoints="1"/>
          </p:cNvSpPr>
          <p:nvPr userDrawn="1"/>
        </p:nvSpPr>
        <p:spPr bwMode="auto">
          <a:xfrm>
            <a:off x="9919781" y="1077077"/>
            <a:ext cx="576780" cy="450062"/>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Rectangle 34"/>
          <p:cNvSpPr/>
          <p:nvPr userDrawn="1"/>
        </p:nvSpPr>
        <p:spPr>
          <a:xfrm>
            <a:off x="7187220" y="1596213"/>
            <a:ext cx="1274912"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DELIVER</a:t>
            </a:r>
          </a:p>
        </p:txBody>
      </p:sp>
      <p:sp>
        <p:nvSpPr>
          <p:cNvPr id="36" name="Rectangle 35"/>
          <p:cNvSpPr/>
          <p:nvPr userDrawn="1"/>
        </p:nvSpPr>
        <p:spPr>
          <a:xfrm>
            <a:off x="9100050" y="1596213"/>
            <a:ext cx="2203565"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WIN TOGETHER</a:t>
            </a:r>
          </a:p>
        </p:txBody>
      </p:sp>
      <p:sp>
        <p:nvSpPr>
          <p:cNvPr id="37" name="Rectangle 36"/>
          <p:cNvSpPr/>
          <p:nvPr userDrawn="1"/>
        </p:nvSpPr>
        <p:spPr>
          <a:xfrm>
            <a:off x="6906176" y="2129184"/>
            <a:ext cx="1831107"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are relentless in </a:t>
            </a:r>
            <a:br>
              <a:rPr lang="en-US" sz="1100" dirty="0">
                <a:solidFill>
                  <a:schemeClr val="bg1"/>
                </a:solidFill>
                <a:latin typeface="+mj-lt"/>
              </a:rPr>
            </a:br>
            <a:r>
              <a:rPr lang="en-US" sz="1100" dirty="0">
                <a:solidFill>
                  <a:schemeClr val="bg1"/>
                </a:solidFill>
                <a:latin typeface="+mj-lt"/>
              </a:rPr>
              <a:t>the pursuit of value </a:t>
            </a:r>
            <a:br>
              <a:rPr lang="en-US" sz="1100" dirty="0">
                <a:solidFill>
                  <a:schemeClr val="bg1"/>
                </a:solidFill>
                <a:latin typeface="+mj-lt"/>
              </a:rPr>
            </a:br>
            <a:r>
              <a:rPr lang="en-US" sz="1100" dirty="0">
                <a:solidFill>
                  <a:schemeClr val="bg1"/>
                </a:solidFill>
                <a:latin typeface="+mj-lt"/>
              </a:rPr>
              <a:t>and results for our customers</a:t>
            </a:r>
          </a:p>
        </p:txBody>
      </p:sp>
      <p:sp>
        <p:nvSpPr>
          <p:cNvPr id="38" name="Rectangle 37"/>
          <p:cNvSpPr/>
          <p:nvPr userDrawn="1"/>
        </p:nvSpPr>
        <p:spPr>
          <a:xfrm>
            <a:off x="9294816" y="2141052"/>
            <a:ext cx="1831107"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believe in the collective genius of our people and the magic of teamwork</a:t>
            </a:r>
          </a:p>
        </p:txBody>
      </p:sp>
      <p:sp>
        <p:nvSpPr>
          <p:cNvPr id="39" name="Rectangle 38"/>
          <p:cNvSpPr/>
          <p:nvPr userDrawn="1"/>
        </p:nvSpPr>
        <p:spPr>
          <a:xfrm>
            <a:off x="4782183" y="2138806"/>
            <a:ext cx="1319544" cy="6093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If it is to be done, it’s up to us to do it</a:t>
            </a:r>
          </a:p>
        </p:txBody>
      </p:sp>
      <p:sp>
        <p:nvSpPr>
          <p:cNvPr id="40" name="Rectangle 39"/>
          <p:cNvSpPr/>
          <p:nvPr userDrawn="1"/>
        </p:nvSpPr>
        <p:spPr>
          <a:xfrm>
            <a:off x="4944839" y="1596213"/>
            <a:ext cx="928626" cy="3724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OWN IT</a:t>
            </a:r>
          </a:p>
        </p:txBody>
      </p:sp>
      <p:pic>
        <p:nvPicPr>
          <p:cNvPr id="54" name="Picture 53">
            <a:extLst>
              <a:ext uri="{FF2B5EF4-FFF2-40B4-BE49-F238E27FC236}">
                <a16:creationId xmlns:a16="http://schemas.microsoft.com/office/drawing/2014/main" id="{6BAC0D02-9D81-1812-E707-E2330636C1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635" y="5461306"/>
            <a:ext cx="1870218" cy="503520"/>
          </a:xfrm>
          <a:prstGeom prst="rect">
            <a:avLst/>
          </a:prstGeom>
        </p:spPr>
      </p:pic>
    </p:spTree>
    <p:extLst>
      <p:ext uri="{BB962C8B-B14F-4D97-AF65-F5344CB8AC3E}">
        <p14:creationId xmlns:p14="http://schemas.microsoft.com/office/powerpoint/2010/main" val="189880396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alues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345962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alues 3">
    <p:spTree>
      <p:nvGrpSpPr>
        <p:cNvPr id="1" name=""/>
        <p:cNvGrpSpPr/>
        <p:nvPr/>
      </p:nvGrpSpPr>
      <p:grpSpPr>
        <a:xfrm>
          <a:off x="0" y="0"/>
          <a:ext cx="0" cy="0"/>
          <a:chOff x="0" y="0"/>
          <a:chExt cx="0" cy="0"/>
        </a:xfrm>
      </p:grpSpPr>
      <p:sp>
        <p:nvSpPr>
          <p:cNvPr id="55" name="Rectangle 5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5964454-7A84-604C-92C4-303D14F5B709}"/>
              </a:ext>
            </a:extLst>
          </p:cNvPr>
          <p:cNvSpPr/>
          <p:nvPr userDrawn="1"/>
        </p:nvSpPr>
        <p:spPr>
          <a:xfrm>
            <a:off x="474069" y="1127009"/>
            <a:ext cx="3220796"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800"/>
              </a:lnSpc>
            </a:pPr>
            <a:r>
              <a:rPr lang="en-US" sz="4800" dirty="0">
                <a:solidFill>
                  <a:schemeClr val="tx2"/>
                </a:solidFill>
                <a:latin typeface="+mj-lt"/>
              </a:rPr>
              <a:t>Leading humanity </a:t>
            </a:r>
            <a:br>
              <a:rPr lang="en-US" sz="4800" dirty="0">
                <a:solidFill>
                  <a:schemeClr val="tx2"/>
                </a:solidFill>
                <a:latin typeface="+mj-lt"/>
              </a:rPr>
            </a:br>
            <a:r>
              <a:rPr lang="en-US" sz="4800" dirty="0">
                <a:solidFill>
                  <a:schemeClr val="tx2"/>
                </a:solidFill>
                <a:latin typeface="+mj-lt"/>
              </a:rPr>
              <a:t>to healthy, vibrant lives</a:t>
            </a:r>
          </a:p>
        </p:txBody>
      </p:sp>
      <p:cxnSp>
        <p:nvCxnSpPr>
          <p:cNvPr id="5" name="Straight Connector 4"/>
          <p:cNvCxnSpPr>
            <a:cxnSpLocks/>
          </p:cNvCxnSpPr>
          <p:nvPr userDrawn="1"/>
        </p:nvCxnSpPr>
        <p:spPr>
          <a:xfrm>
            <a:off x="4092716" y="633641"/>
            <a:ext cx="0" cy="539138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8">
            <a:extLst>
              <a:ext uri="{FF2B5EF4-FFF2-40B4-BE49-F238E27FC236}">
                <a16:creationId xmlns:a16="http://schemas.microsoft.com/office/drawing/2014/main" id="{219DC11A-3B46-5B49-9F89-C446C1A69A41}"/>
              </a:ext>
            </a:extLst>
          </p:cNvPr>
          <p:cNvSpPr txBox="1"/>
          <p:nvPr userDrawn="1"/>
        </p:nvSpPr>
        <p:spPr>
          <a:xfrm>
            <a:off x="4724657" y="514481"/>
            <a:ext cx="391479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lumMod val="50000"/>
                  </a:schemeClr>
                </a:solidFill>
                <a:latin typeface="+mj-lt"/>
              </a:rPr>
              <a:t>Our Values:</a:t>
            </a:r>
          </a:p>
        </p:txBody>
      </p:sp>
      <p:sp>
        <p:nvSpPr>
          <p:cNvPr id="7" name="Rectangle 6">
            <a:extLst>
              <a:ext uri="{FF2B5EF4-FFF2-40B4-BE49-F238E27FC236}">
                <a16:creationId xmlns:a16="http://schemas.microsoft.com/office/drawing/2014/main" id="{29604D35-C715-E44A-9F20-8686F82A8E92}"/>
              </a:ext>
            </a:extLst>
          </p:cNvPr>
          <p:cNvSpPr/>
          <p:nvPr userDrawn="1"/>
        </p:nvSpPr>
        <p:spPr>
          <a:xfrm>
            <a:off x="486828" y="521402"/>
            <a:ext cx="391780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lumMod val="50000"/>
                  </a:schemeClr>
                </a:solidFill>
                <a:latin typeface="+mj-lt"/>
              </a:rPr>
              <a:t>Our Purpose: </a:t>
            </a:r>
          </a:p>
        </p:txBody>
      </p:sp>
      <p:grpSp>
        <p:nvGrpSpPr>
          <p:cNvPr id="57" name="Group 56"/>
          <p:cNvGrpSpPr/>
          <p:nvPr userDrawn="1"/>
        </p:nvGrpSpPr>
        <p:grpSpPr>
          <a:xfrm>
            <a:off x="648757" y="4086188"/>
            <a:ext cx="2584186" cy="908496"/>
            <a:chOff x="690125" y="3809425"/>
            <a:chExt cx="2135691" cy="750823"/>
          </a:xfrm>
        </p:grpSpPr>
        <p:sp>
          <p:nvSpPr>
            <p:cNvPr id="9" name="Freeform 8"/>
            <p:cNvSpPr>
              <a:spLocks/>
            </p:cNvSpPr>
            <p:nvPr userDrawn="1"/>
          </p:nvSpPr>
          <p:spPr bwMode="auto">
            <a:xfrm>
              <a:off x="1155266" y="3862270"/>
              <a:ext cx="289997" cy="32390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9"/>
            <p:cNvSpPr>
              <a:spLocks/>
            </p:cNvSpPr>
            <p:nvPr userDrawn="1"/>
          </p:nvSpPr>
          <p:spPr bwMode="auto">
            <a:xfrm rot="19443777">
              <a:off x="690125" y="4313700"/>
              <a:ext cx="170325" cy="222734"/>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p:cNvSpPr>
            <p:nvPr userDrawn="1"/>
          </p:nvSpPr>
          <p:spPr bwMode="auto">
            <a:xfrm rot="14969177">
              <a:off x="1728616" y="4108063"/>
              <a:ext cx="391894" cy="51247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userDrawn="1"/>
          </p:nvSpPr>
          <p:spPr bwMode="auto">
            <a:xfrm rot="13136826">
              <a:off x="2582291" y="3809425"/>
              <a:ext cx="243525" cy="31845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userDrawn="1"/>
          </p:nvSpPr>
          <p:spPr bwMode="auto">
            <a:xfrm rot="16710468">
              <a:off x="2303579" y="3860788"/>
              <a:ext cx="102262" cy="133728"/>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4" name="Rectangle 13"/>
          <p:cNvSpPr/>
          <p:nvPr userDrawn="1"/>
        </p:nvSpPr>
        <p:spPr>
          <a:xfrm>
            <a:off x="5018844" y="2073264"/>
            <a:ext cx="1008673"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2"/>
                </a:solidFill>
                <a:latin typeface="+mj-lt"/>
              </a:rPr>
              <a:t>OWN IT</a:t>
            </a:r>
          </a:p>
        </p:txBody>
      </p:sp>
      <p:sp>
        <p:nvSpPr>
          <p:cNvPr id="15" name="Rectangle 14"/>
          <p:cNvSpPr/>
          <p:nvPr userDrawn="1"/>
        </p:nvSpPr>
        <p:spPr>
          <a:xfrm>
            <a:off x="7263185" y="2073264"/>
            <a:ext cx="115901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2"/>
                </a:solidFill>
                <a:latin typeface="+mj-lt"/>
              </a:rPr>
              <a:t>DELIVER</a:t>
            </a:r>
          </a:p>
        </p:txBody>
      </p:sp>
      <p:sp>
        <p:nvSpPr>
          <p:cNvPr id="16" name="Rectangle 15"/>
          <p:cNvSpPr/>
          <p:nvPr userDrawn="1"/>
        </p:nvSpPr>
        <p:spPr>
          <a:xfrm>
            <a:off x="9172640" y="2073264"/>
            <a:ext cx="200324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1"/>
                </a:solidFill>
                <a:latin typeface="+mj-lt"/>
              </a:rPr>
              <a:t>WIN TOGETHER</a:t>
            </a:r>
          </a:p>
        </p:txBody>
      </p:sp>
      <p:sp>
        <p:nvSpPr>
          <p:cNvPr id="17" name="Rectangle 16"/>
          <p:cNvSpPr/>
          <p:nvPr userDrawn="1"/>
        </p:nvSpPr>
        <p:spPr>
          <a:xfrm>
            <a:off x="5127937" y="4448297"/>
            <a:ext cx="745717"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5"/>
                </a:solidFill>
                <a:latin typeface="+mj-lt"/>
              </a:rPr>
              <a:t>CARE</a:t>
            </a:r>
          </a:p>
        </p:txBody>
      </p:sp>
      <p:sp>
        <p:nvSpPr>
          <p:cNvPr id="18" name="Rectangle 17"/>
          <p:cNvSpPr/>
          <p:nvPr userDrawn="1"/>
        </p:nvSpPr>
        <p:spPr>
          <a:xfrm>
            <a:off x="7065802" y="4455020"/>
            <a:ext cx="1551569"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4"/>
                </a:solidFill>
                <a:latin typeface="+mj-lt"/>
              </a:rPr>
              <a:t>STAND TALL</a:t>
            </a:r>
          </a:p>
        </p:txBody>
      </p:sp>
      <p:sp>
        <p:nvSpPr>
          <p:cNvPr id="19" name="Rectangle 18"/>
          <p:cNvSpPr/>
          <p:nvPr userDrawn="1"/>
        </p:nvSpPr>
        <p:spPr>
          <a:xfrm>
            <a:off x="9605719" y="4439852"/>
            <a:ext cx="1078113"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3"/>
                </a:solidFill>
                <a:latin typeface="+mj-lt"/>
              </a:rPr>
              <a:t>EVOLVE</a:t>
            </a:r>
          </a:p>
        </p:txBody>
      </p:sp>
      <p:sp>
        <p:nvSpPr>
          <p:cNvPr id="20" name="Rectangle 19"/>
          <p:cNvSpPr/>
          <p:nvPr userDrawn="1"/>
        </p:nvSpPr>
        <p:spPr>
          <a:xfrm>
            <a:off x="7007690" y="2580085"/>
            <a:ext cx="1664643" cy="8104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are relentless in </a:t>
            </a:r>
            <a:br>
              <a:rPr lang="en-US" sz="1300" dirty="0">
                <a:latin typeface="+mj-lt"/>
              </a:rPr>
            </a:br>
            <a:r>
              <a:rPr lang="en-US" sz="1300" dirty="0">
                <a:latin typeface="+mj-lt"/>
              </a:rPr>
              <a:t>the pursuit of value </a:t>
            </a:r>
            <a:br>
              <a:rPr lang="en-US" sz="1300" dirty="0">
                <a:latin typeface="+mj-lt"/>
              </a:rPr>
            </a:br>
            <a:r>
              <a:rPr lang="en-US" sz="1300" dirty="0">
                <a:latin typeface="+mj-lt"/>
              </a:rPr>
              <a:t>and results for our customers</a:t>
            </a:r>
          </a:p>
        </p:txBody>
      </p:sp>
      <p:sp>
        <p:nvSpPr>
          <p:cNvPr id="21" name="Rectangle 20"/>
          <p:cNvSpPr/>
          <p:nvPr userDrawn="1"/>
        </p:nvSpPr>
        <p:spPr>
          <a:xfrm>
            <a:off x="9405455" y="2590874"/>
            <a:ext cx="1664643" cy="8104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believe in the collective genius of our people and the magic of teamwork</a:t>
            </a:r>
          </a:p>
        </p:txBody>
      </p:sp>
      <p:sp>
        <p:nvSpPr>
          <p:cNvPr id="22" name="Rectangle 21"/>
          <p:cNvSpPr/>
          <p:nvPr userDrawn="1"/>
        </p:nvSpPr>
        <p:spPr>
          <a:xfrm>
            <a:off x="7371920" y="4940274"/>
            <a:ext cx="939647" cy="630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always do the right thing</a:t>
            </a:r>
          </a:p>
        </p:txBody>
      </p:sp>
      <p:sp>
        <p:nvSpPr>
          <p:cNvPr id="23" name="Rectangle 22"/>
          <p:cNvSpPr/>
          <p:nvPr userDrawn="1"/>
        </p:nvSpPr>
        <p:spPr>
          <a:xfrm>
            <a:off x="9450150" y="4947104"/>
            <a:ext cx="1422407" cy="9900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embrace learning as a means to reinvention – in all that we do</a:t>
            </a:r>
          </a:p>
        </p:txBody>
      </p:sp>
      <p:sp>
        <p:nvSpPr>
          <p:cNvPr id="24" name="Rectangle 23"/>
          <p:cNvSpPr/>
          <p:nvPr userDrawn="1"/>
        </p:nvSpPr>
        <p:spPr>
          <a:xfrm>
            <a:off x="4777157" y="4941803"/>
            <a:ext cx="1447274" cy="810478"/>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care deeply about each other, our customers and the communities we serve</a:t>
            </a:r>
          </a:p>
        </p:txBody>
      </p:sp>
      <p:sp>
        <p:nvSpPr>
          <p:cNvPr id="25" name="Rectangle 24"/>
          <p:cNvSpPr/>
          <p:nvPr userDrawn="1"/>
        </p:nvSpPr>
        <p:spPr>
          <a:xfrm>
            <a:off x="4964360" y="2588832"/>
            <a:ext cx="1199585" cy="630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If it is to be done, it’s up to us to do it</a:t>
            </a:r>
          </a:p>
        </p:txBody>
      </p:sp>
      <p:cxnSp>
        <p:nvCxnSpPr>
          <p:cNvPr id="26" name="Straight Connector 25"/>
          <p:cNvCxnSpPr/>
          <p:nvPr userDrawn="1"/>
        </p:nvCxnSpPr>
        <p:spPr>
          <a:xfrm>
            <a:off x="5114092" y="2468569"/>
            <a:ext cx="8664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396567" y="2468569"/>
            <a:ext cx="8522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205720" y="4835157"/>
            <a:ext cx="59178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9750280" y="4835157"/>
            <a:ext cx="77481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210448" y="4837443"/>
            <a:ext cx="124784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9346070" y="2468569"/>
            <a:ext cx="166088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Oval 31"/>
          <p:cNvSpPr/>
          <p:nvPr userDrawn="1"/>
        </p:nvSpPr>
        <p:spPr>
          <a:xfrm>
            <a:off x="5134066" y="1220693"/>
            <a:ext cx="781645" cy="78164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userDrawn="1"/>
        </p:nvSpPr>
        <p:spPr>
          <a:xfrm>
            <a:off x="7426090" y="1220693"/>
            <a:ext cx="768889" cy="78164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userDrawn="1"/>
        </p:nvSpPr>
        <p:spPr>
          <a:xfrm>
            <a:off x="9716807" y="1220693"/>
            <a:ext cx="768889" cy="7816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Oval 34"/>
          <p:cNvSpPr/>
          <p:nvPr userDrawn="1"/>
        </p:nvSpPr>
        <p:spPr>
          <a:xfrm>
            <a:off x="5118981" y="3604866"/>
            <a:ext cx="781645" cy="78164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35"/>
          <p:cNvSpPr/>
          <p:nvPr userDrawn="1"/>
        </p:nvSpPr>
        <p:spPr>
          <a:xfrm>
            <a:off x="7427958" y="3604866"/>
            <a:ext cx="768889" cy="7816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Oval 36"/>
          <p:cNvSpPr/>
          <p:nvPr userDrawn="1"/>
        </p:nvSpPr>
        <p:spPr>
          <a:xfrm>
            <a:off x="9719903" y="3604866"/>
            <a:ext cx="768889" cy="7816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8" name="Group 37"/>
          <p:cNvGrpSpPr/>
          <p:nvPr userDrawn="1"/>
        </p:nvGrpSpPr>
        <p:grpSpPr>
          <a:xfrm>
            <a:off x="7638535" y="3787386"/>
            <a:ext cx="340636" cy="500323"/>
            <a:chOff x="1839661" y="4710490"/>
            <a:chExt cx="506998" cy="732521"/>
          </a:xfrm>
          <a:noFill/>
        </p:grpSpPr>
        <p:sp>
          <p:nvSpPr>
            <p:cNvPr id="53" name="Oval 52"/>
            <p:cNvSpPr>
              <a:spLocks noChangeArrowheads="1"/>
            </p:cNvSpPr>
            <p:nvPr userDrawn="1"/>
          </p:nvSpPr>
          <p:spPr bwMode="auto">
            <a:xfrm>
              <a:off x="2045557" y="4712811"/>
              <a:ext cx="136232" cy="136139"/>
            </a:xfrm>
            <a:prstGeom prst="ellipse">
              <a:avLst/>
            </a:pr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54" name="Freeform 53"/>
            <p:cNvSpPr>
              <a:spLocks/>
            </p:cNvSpPr>
            <p:nvPr userDrawn="1"/>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9" name="Group 38"/>
          <p:cNvGrpSpPr/>
          <p:nvPr userDrawn="1"/>
        </p:nvGrpSpPr>
        <p:grpSpPr>
          <a:xfrm>
            <a:off x="5231499" y="3766572"/>
            <a:ext cx="538593" cy="410649"/>
            <a:chOff x="4238626" y="1992313"/>
            <a:chExt cx="3762374" cy="2868613"/>
          </a:xfrm>
          <a:noFill/>
        </p:grpSpPr>
        <p:sp>
          <p:nvSpPr>
            <p:cNvPr id="49" name="Freeform 48"/>
            <p:cNvSpPr>
              <a:spLocks/>
            </p:cNvSpPr>
            <p:nvPr userDrawn="1"/>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Oval 49"/>
            <p:cNvSpPr>
              <a:spLocks noChangeArrowheads="1"/>
            </p:cNvSpPr>
            <p:nvPr userDrawn="1"/>
          </p:nvSpPr>
          <p:spPr bwMode="auto">
            <a:xfrm>
              <a:off x="4913313" y="1992313"/>
              <a:ext cx="1065212" cy="1066800"/>
            </a:xfrm>
            <a:prstGeom prst="ellipse">
              <a:avLst/>
            </a:pr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p:cNvSpPr>
            <p:nvPr userDrawn="1"/>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userDrawn="1"/>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0" name="Freeform 39">
            <a:extLst>
              <a:ext uri="{FF2B5EF4-FFF2-40B4-BE49-F238E27FC236}">
                <a16:creationId xmlns:a16="http://schemas.microsoft.com/office/drawing/2014/main" id="{B352C900-033A-F543-A248-0B190D62B3D4}"/>
              </a:ext>
            </a:extLst>
          </p:cNvPr>
          <p:cNvSpPr>
            <a:spLocks noChangeAspect="1" noEditPoints="1"/>
          </p:cNvSpPr>
          <p:nvPr userDrawn="1"/>
        </p:nvSpPr>
        <p:spPr bwMode="auto">
          <a:xfrm>
            <a:off x="5305758" y="1389294"/>
            <a:ext cx="457883" cy="431643"/>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1" name="Group 40">
            <a:extLst>
              <a:ext uri="{FF2B5EF4-FFF2-40B4-BE49-F238E27FC236}">
                <a16:creationId xmlns:a16="http://schemas.microsoft.com/office/drawing/2014/main" id="{32C47FA8-E546-0F4B-8DC8-E57F33E238D4}"/>
              </a:ext>
            </a:extLst>
          </p:cNvPr>
          <p:cNvGrpSpPr>
            <a:grpSpLocks noChangeAspect="1"/>
          </p:cNvGrpSpPr>
          <p:nvPr userDrawn="1"/>
        </p:nvGrpSpPr>
        <p:grpSpPr>
          <a:xfrm>
            <a:off x="7645232" y="1477036"/>
            <a:ext cx="363610" cy="329228"/>
            <a:chOff x="5145088" y="2278063"/>
            <a:chExt cx="595312" cy="530225"/>
          </a:xfrm>
          <a:solidFill>
            <a:schemeClr val="tx2"/>
          </a:solidFill>
        </p:grpSpPr>
        <p:sp>
          <p:nvSpPr>
            <p:cNvPr id="47" name="Freeform 46">
              <a:extLst>
                <a:ext uri="{FF2B5EF4-FFF2-40B4-BE49-F238E27FC236}">
                  <a16:creationId xmlns:a16="http://schemas.microsoft.com/office/drawing/2014/main" id="{BC13E16A-A97D-9746-8CEC-E25EA9DDB0BF}"/>
                </a:ext>
              </a:extLst>
            </p:cNvPr>
            <p:cNvSpPr>
              <a:spLocks noEditPoints="1"/>
            </p:cNvSpPr>
            <p:nvPr userDrawn="1"/>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47">
              <a:extLst>
                <a:ext uri="{FF2B5EF4-FFF2-40B4-BE49-F238E27FC236}">
                  <a16:creationId xmlns:a16="http://schemas.microsoft.com/office/drawing/2014/main" id="{F07FB1DC-B0EC-4848-BDE0-75ACA2C509E4}"/>
                </a:ext>
              </a:extLst>
            </p:cNvPr>
            <p:cNvSpPr>
              <a:spLocks/>
            </p:cNvSpPr>
            <p:nvPr userDrawn="1"/>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2" name="Freeform 41">
            <a:extLst>
              <a:ext uri="{FF2B5EF4-FFF2-40B4-BE49-F238E27FC236}">
                <a16:creationId xmlns:a16="http://schemas.microsoft.com/office/drawing/2014/main" id="{636DA40A-A622-9347-8708-02ABD4EDD8E4}"/>
              </a:ext>
            </a:extLst>
          </p:cNvPr>
          <p:cNvSpPr>
            <a:spLocks noChangeAspect="1" noEditPoints="1"/>
          </p:cNvSpPr>
          <p:nvPr userDrawn="1"/>
        </p:nvSpPr>
        <p:spPr bwMode="auto">
          <a:xfrm>
            <a:off x="9850945" y="1445206"/>
            <a:ext cx="524345" cy="409147"/>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3" name="Group 42">
            <a:extLst>
              <a:ext uri="{FF2B5EF4-FFF2-40B4-BE49-F238E27FC236}">
                <a16:creationId xmlns:a16="http://schemas.microsoft.com/office/drawing/2014/main" id="{414C36D3-D066-7E47-8A5C-85001F4C0CEC}"/>
              </a:ext>
            </a:extLst>
          </p:cNvPr>
          <p:cNvGrpSpPr>
            <a:grpSpLocks noChangeAspect="1"/>
          </p:cNvGrpSpPr>
          <p:nvPr userDrawn="1"/>
        </p:nvGrpSpPr>
        <p:grpSpPr>
          <a:xfrm>
            <a:off x="9945876" y="3822699"/>
            <a:ext cx="369969" cy="352865"/>
            <a:chOff x="7770813" y="3008314"/>
            <a:chExt cx="282575" cy="265113"/>
          </a:xfrm>
          <a:solidFill>
            <a:schemeClr val="accent2"/>
          </a:solidFill>
        </p:grpSpPr>
        <p:sp>
          <p:nvSpPr>
            <p:cNvPr id="44" name="Freeform 43">
              <a:extLst>
                <a:ext uri="{FF2B5EF4-FFF2-40B4-BE49-F238E27FC236}">
                  <a16:creationId xmlns:a16="http://schemas.microsoft.com/office/drawing/2014/main" id="{3C2955CF-4E4E-FA44-A5EB-6D7C319EA756}"/>
                </a:ext>
              </a:extLst>
            </p:cNvPr>
            <p:cNvSpPr>
              <a:spLocks/>
            </p:cNvSpPr>
            <p:nvPr userDrawn="1"/>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a:extLst>
                <a:ext uri="{FF2B5EF4-FFF2-40B4-BE49-F238E27FC236}">
                  <a16:creationId xmlns:a16="http://schemas.microsoft.com/office/drawing/2014/main" id="{F1974FFD-6F7B-1047-A393-CAC3C0714AA0}"/>
                </a:ext>
              </a:extLst>
            </p:cNvPr>
            <p:cNvSpPr>
              <a:spLocks/>
            </p:cNvSpPr>
            <p:nvPr userDrawn="1"/>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45">
              <a:extLst>
                <a:ext uri="{FF2B5EF4-FFF2-40B4-BE49-F238E27FC236}">
                  <a16:creationId xmlns:a16="http://schemas.microsoft.com/office/drawing/2014/main" id="{3D2C31F4-0F8E-8F41-878B-2B80FAF68F88}"/>
                </a:ext>
              </a:extLst>
            </p:cNvPr>
            <p:cNvSpPr>
              <a:spLocks noEditPoints="1"/>
            </p:cNvSpPr>
            <p:nvPr userDrawn="1"/>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94788254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6" name="Rectangle 5"/>
          <p:cNvSpPr>
            <a:spLocks noChangeArrowheads="1"/>
          </p:cNvSpPr>
          <p:nvPr userDrawn="1"/>
        </p:nvSpPr>
        <p:spPr bwMode="auto">
          <a:xfrm>
            <a:off x="3527918" y="2701924"/>
            <a:ext cx="509012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225"/>
              </a:lnSpc>
            </a:pPr>
            <a:r>
              <a:rPr lang="en-US" altLang="en-US" sz="6000" b="1" dirty="0">
                <a:solidFill>
                  <a:schemeClr val="bg1"/>
                </a:solidFill>
                <a:cs typeface="Arial" panose="020B0604020202020204" pitchFamily="34" charset="0"/>
              </a:rPr>
              <a:t>THANK YOU!</a:t>
            </a:r>
            <a:endParaRPr lang="en-US" altLang="en-US" sz="6000" dirty="0">
              <a:solidFill>
                <a:schemeClr val="bg1"/>
              </a:solidFill>
              <a:latin typeface="Arial" panose="020B0604020202020204" pitchFamily="34" charset="0"/>
              <a:cs typeface="Arial" panose="020B0604020202020204" pitchFamily="34" charset="0"/>
            </a:endParaRPr>
          </a:p>
        </p:txBody>
      </p:sp>
      <p:grpSp>
        <p:nvGrpSpPr>
          <p:cNvPr id="7" name="Group 6"/>
          <p:cNvGrpSpPr>
            <a:grpSpLocks/>
          </p:cNvGrpSpPr>
          <p:nvPr userDrawn="1"/>
        </p:nvGrpSpPr>
        <p:grpSpPr bwMode="auto">
          <a:xfrm>
            <a:off x="3189288" y="2084387"/>
            <a:ext cx="6030914" cy="2882901"/>
            <a:chOff x="2220666" y="2365302"/>
            <a:chExt cx="8040728" cy="2386290"/>
          </a:xfrm>
        </p:grpSpPr>
        <p:sp>
          <p:nvSpPr>
            <p:cNvPr id="18" name="Rectangle 17"/>
            <p:cNvSpPr/>
            <p:nvPr userDrawn="1"/>
          </p:nvSpPr>
          <p:spPr>
            <a:xfrm rot="5400000">
              <a:off x="89363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19" name="Rectangle 18"/>
            <p:cNvSpPr/>
            <p:nvPr userDrawn="1"/>
          </p:nvSpPr>
          <p:spPr>
            <a:xfrm rot="5400000">
              <a:off x="89363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0" name="Rectangle 19"/>
            <p:cNvSpPr/>
            <p:nvPr userDrawn="1"/>
          </p:nvSpPr>
          <p:spPr>
            <a:xfrm rot="5400000">
              <a:off x="29084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1" name="Rectangle 20"/>
            <p:cNvSpPr/>
            <p:nvPr userDrawn="1"/>
          </p:nvSpPr>
          <p:spPr>
            <a:xfrm rot="5400000">
              <a:off x="29084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grpSp>
        <p:nvGrpSpPr>
          <p:cNvPr id="22" name="Group 21"/>
          <p:cNvGrpSpPr/>
          <p:nvPr userDrawn="1"/>
        </p:nvGrpSpPr>
        <p:grpSpPr>
          <a:xfrm>
            <a:off x="7526227" y="1171574"/>
            <a:ext cx="3232834" cy="1387538"/>
            <a:chOff x="7018317" y="1457900"/>
            <a:chExt cx="2938940" cy="1261398"/>
          </a:xfrm>
        </p:grpSpPr>
        <p:sp>
          <p:nvSpPr>
            <p:cNvPr id="8" name="Freeform 7"/>
            <p:cNvSpPr>
              <a:spLocks/>
            </p:cNvSpPr>
            <p:nvPr userDrawn="1"/>
          </p:nvSpPr>
          <p:spPr bwMode="auto">
            <a:xfrm rot="10448454">
              <a:off x="8607948" y="2245064"/>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8"/>
            <p:cNvSpPr>
              <a:spLocks/>
            </p:cNvSpPr>
            <p:nvPr userDrawn="1"/>
          </p:nvSpPr>
          <p:spPr bwMode="auto">
            <a:xfrm rot="8292231">
              <a:off x="9707883" y="2184702"/>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9"/>
            <p:cNvSpPr>
              <a:spLocks/>
            </p:cNvSpPr>
            <p:nvPr userDrawn="1"/>
          </p:nvSpPr>
          <p:spPr bwMode="auto">
            <a:xfrm rot="3817631">
              <a:off x="8244277" y="1369628"/>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p:cNvSpPr>
            <p:nvPr userDrawn="1"/>
          </p:nvSpPr>
          <p:spPr bwMode="auto">
            <a:xfrm rot="1985280">
              <a:off x="7018317" y="2073923"/>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userDrawn="1"/>
          </p:nvSpPr>
          <p:spPr bwMode="auto">
            <a:xfrm rot="5558922">
              <a:off x="7717107" y="2302022"/>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3" name="Group 22"/>
          <p:cNvGrpSpPr/>
          <p:nvPr userDrawn="1"/>
        </p:nvGrpSpPr>
        <p:grpSpPr>
          <a:xfrm>
            <a:off x="1251595" y="4325316"/>
            <a:ext cx="3288870" cy="1283941"/>
            <a:chOff x="2298122" y="4149277"/>
            <a:chExt cx="2989882" cy="1167219"/>
          </a:xfrm>
        </p:grpSpPr>
        <p:sp>
          <p:nvSpPr>
            <p:cNvPr id="13" name="Freeform 12"/>
            <p:cNvSpPr>
              <a:spLocks/>
            </p:cNvSpPr>
            <p:nvPr userDrawn="1"/>
          </p:nvSpPr>
          <p:spPr bwMode="auto">
            <a:xfrm rot="1400272">
              <a:off x="2298122" y="4149277"/>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p:cNvSpPr>
              <a:spLocks/>
            </p:cNvSpPr>
            <p:nvPr userDrawn="1"/>
          </p:nvSpPr>
          <p:spPr bwMode="auto">
            <a:xfrm rot="7707223">
              <a:off x="2977165" y="5028756"/>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userDrawn="1"/>
          </p:nvSpPr>
          <p:spPr bwMode="auto">
            <a:xfrm rot="9863446">
              <a:off x="4205305" y="4480280"/>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userDrawn="1"/>
          </p:nvSpPr>
          <p:spPr bwMode="auto">
            <a:xfrm rot="403374">
              <a:off x="3230126" y="4239747"/>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p:cNvSpPr>
            <p:nvPr userDrawn="1"/>
          </p:nvSpPr>
          <p:spPr bwMode="auto">
            <a:xfrm rot="4973914">
              <a:off x="5115248" y="4229871"/>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57682303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45862525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3801227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19524153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72DA-BA23-8B42-3113-43E605D69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35B12-B3E5-C34C-26FD-04001A748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AD7210-0852-5405-C35D-DE52FE2271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B7D73F-BA9E-C9A2-45AE-69DAEF95D45B}"/>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6" name="Footer Placeholder 5">
            <a:extLst>
              <a:ext uri="{FF2B5EF4-FFF2-40B4-BE49-F238E27FC236}">
                <a16:creationId xmlns:a16="http://schemas.microsoft.com/office/drawing/2014/main" id="{B615C567-1FE8-2487-00FE-9BF61B220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784C23-F6AF-31FD-749B-C9006C1F9627}"/>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2793938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573764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267884" y="6429184"/>
            <a:ext cx="537235" cy="365125"/>
          </a:xfrm>
        </p:spPr>
        <p:txBody>
          <a:bodyPr/>
          <a:lstStyle/>
          <a:p>
            <a:fld id="{BC8AEE7E-FAD4-4EE3-9D98-D5CFF485C706}" type="slidenum">
              <a:rPr lang="en-US" smtClean="0"/>
              <a:t>‹#›</a:t>
            </a:fld>
            <a:endParaRPr lang="en-US"/>
          </a:p>
        </p:txBody>
      </p:sp>
      <p:sp>
        <p:nvSpPr>
          <p:cNvPr id="5"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9684224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spTree>
    <p:extLst>
      <p:ext uri="{BB962C8B-B14F-4D97-AF65-F5344CB8AC3E}">
        <p14:creationId xmlns:p14="http://schemas.microsoft.com/office/powerpoint/2010/main" val="211300783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 name="Picture 1">
            <a:extLst>
              <a:ext uri="{FF2B5EF4-FFF2-40B4-BE49-F238E27FC236}">
                <a16:creationId xmlns:a16="http://schemas.microsoft.com/office/drawing/2014/main" id="{E01FA204-8E52-0C67-F629-C3891417C3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1779" y="5941825"/>
            <a:ext cx="1963896" cy="528741"/>
          </a:xfrm>
          <a:prstGeom prst="rect">
            <a:avLst/>
          </a:prstGeom>
        </p:spPr>
      </p:pic>
    </p:spTree>
    <p:extLst>
      <p:ext uri="{BB962C8B-B14F-4D97-AF65-F5344CB8AC3E}">
        <p14:creationId xmlns:p14="http://schemas.microsoft.com/office/powerpoint/2010/main" val="184636994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72643" y="2184400"/>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72645" y="424316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3" name="Picture 2">
            <a:extLst>
              <a:ext uri="{FF2B5EF4-FFF2-40B4-BE49-F238E27FC236}">
                <a16:creationId xmlns:a16="http://schemas.microsoft.com/office/drawing/2014/main" id="{BCBD8579-11AE-C411-755A-504386823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9818" y="5634558"/>
            <a:ext cx="2160805" cy="581755"/>
          </a:xfrm>
          <a:prstGeom prst="rect">
            <a:avLst/>
          </a:prstGeom>
        </p:spPr>
      </p:pic>
    </p:spTree>
    <p:extLst>
      <p:ext uri="{BB962C8B-B14F-4D97-AF65-F5344CB8AC3E}">
        <p14:creationId xmlns:p14="http://schemas.microsoft.com/office/powerpoint/2010/main" val="30572654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ubtitle 2"/>
          <p:cNvSpPr>
            <a:spLocks noGrp="1"/>
          </p:cNvSpPr>
          <p:nvPr>
            <p:ph type="subTitle" idx="1" hasCustomPrompt="1"/>
          </p:nvPr>
        </p:nvSpPr>
        <p:spPr>
          <a:xfrm>
            <a:off x="672645" y="4243167"/>
            <a:ext cx="6616937" cy="1655762"/>
          </a:xfrm>
          <a:prstGeom prst="rect">
            <a:avLst/>
          </a:prstGeom>
        </p:spPr>
        <p:txBody>
          <a:bodyPr/>
          <a:lstStyle>
            <a:lvl1pPr marL="0" indent="0" algn="l">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Title 1"/>
          <p:cNvSpPr>
            <a:spLocks noGrp="1"/>
          </p:cNvSpPr>
          <p:nvPr>
            <p:ph type="ctrTitle"/>
          </p:nvPr>
        </p:nvSpPr>
        <p:spPr>
          <a:xfrm>
            <a:off x="672643" y="2184400"/>
            <a:ext cx="7014503" cy="1453474"/>
          </a:xfrm>
          <a:prstGeom prst="rect">
            <a:avLst/>
          </a:prstGeom>
        </p:spPr>
        <p:txBody>
          <a:bodyPr anchor="b" anchorCtr="0"/>
          <a:lstStyle>
            <a:lvl1pPr algn="l">
              <a:defRPr sz="4400">
                <a:solidFill>
                  <a:schemeClr val="tx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977BA93F-DFD1-7F75-630B-14CE566E8B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139" y="5650457"/>
            <a:ext cx="2101755" cy="565856"/>
          </a:xfrm>
          <a:prstGeom prst="rect">
            <a:avLst/>
          </a:prstGeom>
        </p:spPr>
      </p:pic>
    </p:spTree>
    <p:extLst>
      <p:ext uri="{BB962C8B-B14F-4D97-AF65-F5344CB8AC3E}">
        <p14:creationId xmlns:p14="http://schemas.microsoft.com/office/powerpoint/2010/main" val="71089286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D52F811-76E3-3F28-B546-E8EFE3EFC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5" name="Picture 4">
            <a:extLst>
              <a:ext uri="{FF2B5EF4-FFF2-40B4-BE49-F238E27FC236}">
                <a16:creationId xmlns:a16="http://schemas.microsoft.com/office/drawing/2014/main" id="{E3ADFA7F-63D0-C3DA-2DA0-8D076E22B3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824" y="5579878"/>
            <a:ext cx="2101755" cy="565856"/>
          </a:xfrm>
          <a:prstGeom prst="rect">
            <a:avLst/>
          </a:prstGeom>
        </p:spPr>
      </p:pic>
    </p:spTree>
    <p:extLst>
      <p:ext uri="{BB962C8B-B14F-4D97-AF65-F5344CB8AC3E}">
        <p14:creationId xmlns:p14="http://schemas.microsoft.com/office/powerpoint/2010/main" val="34886397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a16="http://schemas.microsoft.com/office/drawing/2014/main" id="{728E394D-6424-E2FB-1D37-76DFC7DD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4" name="Picture 3">
            <a:extLst>
              <a:ext uri="{FF2B5EF4-FFF2-40B4-BE49-F238E27FC236}">
                <a16:creationId xmlns:a16="http://schemas.microsoft.com/office/drawing/2014/main" id="{027B87C5-1E73-9352-F67C-699EF1065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155" y="5579878"/>
            <a:ext cx="2160805" cy="581755"/>
          </a:xfrm>
          <a:prstGeom prst="rect">
            <a:avLst/>
          </a:prstGeom>
        </p:spPr>
      </p:pic>
    </p:spTree>
    <p:extLst>
      <p:ext uri="{BB962C8B-B14F-4D97-AF65-F5344CB8AC3E}">
        <p14:creationId xmlns:p14="http://schemas.microsoft.com/office/powerpoint/2010/main" val="160879459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41BA4793-2814-8937-7A4D-FAF474A9E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accent3"/>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3" name="Picture 2">
            <a:extLst>
              <a:ext uri="{FF2B5EF4-FFF2-40B4-BE49-F238E27FC236}">
                <a16:creationId xmlns:a16="http://schemas.microsoft.com/office/drawing/2014/main" id="{0F5F269F-B478-C9A9-F0C3-DD6CEDAE2B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824" y="5579878"/>
            <a:ext cx="2101755" cy="565856"/>
          </a:xfrm>
          <a:prstGeom prst="rect">
            <a:avLst/>
          </a:prstGeom>
        </p:spPr>
      </p:pic>
    </p:spTree>
    <p:extLst>
      <p:ext uri="{BB962C8B-B14F-4D97-AF65-F5344CB8AC3E}">
        <p14:creationId xmlns:p14="http://schemas.microsoft.com/office/powerpoint/2010/main" val="326864361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339672F3-1716-E38F-9D6F-E383DB53D3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 name="Picture 1">
            <a:extLst>
              <a:ext uri="{FF2B5EF4-FFF2-40B4-BE49-F238E27FC236}">
                <a16:creationId xmlns:a16="http://schemas.microsoft.com/office/drawing/2014/main" id="{82C89967-5FC6-5F3F-3B87-BC602682DF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155" y="5579878"/>
            <a:ext cx="2160805" cy="581755"/>
          </a:xfrm>
          <a:prstGeom prst="rect">
            <a:avLst/>
          </a:prstGeom>
        </p:spPr>
      </p:pic>
    </p:spTree>
    <p:extLst>
      <p:ext uri="{BB962C8B-B14F-4D97-AF65-F5344CB8AC3E}">
        <p14:creationId xmlns:p14="http://schemas.microsoft.com/office/powerpoint/2010/main" val="41872434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44E2-ACB8-8923-DC42-286E8E45CF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350CAD-213E-3877-53C1-1D67A508B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8CC21A-484F-ABB6-A2F6-BD23F51446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D2D42-84F7-5B39-AFB3-6147DF5B7F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DA3A9-A80F-1168-67EA-F387901D1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40D55F-9556-C755-5CC9-8047E184E19E}"/>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8" name="Footer Placeholder 7">
            <a:extLst>
              <a:ext uri="{FF2B5EF4-FFF2-40B4-BE49-F238E27FC236}">
                <a16:creationId xmlns:a16="http://schemas.microsoft.com/office/drawing/2014/main" id="{F1CC823B-A429-BE18-699A-F410810332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6AA5BE-89A8-2B39-1ADE-B733629BBE53}"/>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3595965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8">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3007B078-CE1B-E536-6675-C3D59BE107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tx2"/>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 name="Picture 1">
            <a:extLst>
              <a:ext uri="{FF2B5EF4-FFF2-40B4-BE49-F238E27FC236}">
                <a16:creationId xmlns:a16="http://schemas.microsoft.com/office/drawing/2014/main" id="{134189A7-47AF-227B-5DDD-D42F9432B8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824" y="5579878"/>
            <a:ext cx="2101755" cy="565856"/>
          </a:xfrm>
          <a:prstGeom prst="rect">
            <a:avLst/>
          </a:prstGeom>
        </p:spPr>
      </p:pic>
    </p:spTree>
    <p:extLst>
      <p:ext uri="{BB962C8B-B14F-4D97-AF65-F5344CB8AC3E}">
        <p14:creationId xmlns:p14="http://schemas.microsoft.com/office/powerpoint/2010/main" val="339196034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9">
    <p:spTree>
      <p:nvGrpSpPr>
        <p:cNvPr id="1" name=""/>
        <p:cNvGrpSpPr/>
        <p:nvPr/>
      </p:nvGrpSpPr>
      <p:grpSpPr>
        <a:xfrm>
          <a:off x="0" y="0"/>
          <a:ext cx="0" cy="0"/>
          <a:chOff x="0" y="0"/>
          <a:chExt cx="0" cy="0"/>
        </a:xfrm>
      </p:grpSpPr>
      <p:pic>
        <p:nvPicPr>
          <p:cNvPr id="2" name="Picture 1" descr="Shape, rectangle, square&#10;&#10;Description automatically generated">
            <a:extLst>
              <a:ext uri="{FF2B5EF4-FFF2-40B4-BE49-F238E27FC236}">
                <a16:creationId xmlns:a16="http://schemas.microsoft.com/office/drawing/2014/main" id="{29BC9A1E-6233-D50B-E9D8-3E2A967B3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93187C8-4F4B-415F-C9EB-70F260EDE112}"/>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885A09A-5307-50E3-0031-EC3BE71BD240}"/>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3" name="Picture 2">
            <a:extLst>
              <a:ext uri="{FF2B5EF4-FFF2-40B4-BE49-F238E27FC236}">
                <a16:creationId xmlns:a16="http://schemas.microsoft.com/office/drawing/2014/main" id="{D06490F7-3663-4D6A-E3F0-AA68068781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155" y="5579878"/>
            <a:ext cx="2160805" cy="581755"/>
          </a:xfrm>
          <a:prstGeom prst="rect">
            <a:avLst/>
          </a:prstGeom>
        </p:spPr>
      </p:pic>
    </p:spTree>
    <p:extLst>
      <p:ext uri="{BB962C8B-B14F-4D97-AF65-F5344CB8AC3E}">
        <p14:creationId xmlns:p14="http://schemas.microsoft.com/office/powerpoint/2010/main" val="412269326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5" name="Rectangle 4"/>
          <p:cNvSpPr/>
          <p:nvPr userDrawn="1"/>
        </p:nvSpPr>
        <p:spPr>
          <a:xfrm>
            <a:off x="0" y="1"/>
            <a:ext cx="1219200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6" name="Picture 5">
            <a:extLst>
              <a:ext uri="{FF2B5EF4-FFF2-40B4-BE49-F238E27FC236}">
                <a16:creationId xmlns:a16="http://schemas.microsoft.com/office/drawing/2014/main" id="{34765540-0125-40BE-0BDB-A1D7BCC00A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9315" y="5889049"/>
            <a:ext cx="1910686" cy="514415"/>
          </a:xfrm>
          <a:prstGeom prst="rect">
            <a:avLst/>
          </a:prstGeom>
        </p:spPr>
      </p:pic>
    </p:spTree>
    <p:extLst>
      <p:ext uri="{BB962C8B-B14F-4D97-AF65-F5344CB8AC3E}">
        <p14:creationId xmlns:p14="http://schemas.microsoft.com/office/powerpoint/2010/main" val="239617386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5707596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7670448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pic>
        <p:nvPicPr>
          <p:cNvPr id="2" name="Picture 1" descr="A picture containing icon&#10;&#10;Description automatically generated">
            <a:extLst>
              <a:ext uri="{FF2B5EF4-FFF2-40B4-BE49-F238E27FC236}">
                <a16:creationId xmlns:a16="http://schemas.microsoft.com/office/drawing/2014/main" id="{66CA5AB2-BA93-025B-F95B-49122FB582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92FFF7F-4674-3720-C109-A44AC8B80039}"/>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C9A9CB31-FDE3-422D-3CAA-5ECA9BAE99B2}"/>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a:extLst>
              <a:ext uri="{FF2B5EF4-FFF2-40B4-BE49-F238E27FC236}">
                <a16:creationId xmlns:a16="http://schemas.microsoft.com/office/drawing/2014/main" id="{E525D95B-AA85-DA41-51E7-379D846ED4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755" y="5649935"/>
            <a:ext cx="2101755" cy="565856"/>
          </a:xfrm>
          <a:prstGeom prst="rect">
            <a:avLst/>
          </a:prstGeom>
        </p:spPr>
      </p:pic>
    </p:spTree>
    <p:extLst>
      <p:ext uri="{BB962C8B-B14F-4D97-AF65-F5344CB8AC3E}">
        <p14:creationId xmlns:p14="http://schemas.microsoft.com/office/powerpoint/2010/main" val="282386315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D3500F76-75FF-50EC-1D6C-3CA66CA0D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92FFF7F-4674-3720-C109-A44AC8B80039}"/>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C9A9CB31-FDE3-422D-3CAA-5ECA9BAE99B2}"/>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 name="Picture 1">
            <a:extLst>
              <a:ext uri="{FF2B5EF4-FFF2-40B4-BE49-F238E27FC236}">
                <a16:creationId xmlns:a16="http://schemas.microsoft.com/office/drawing/2014/main" id="{770ADD38-DA77-1252-56A3-B1E9202E4C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755" y="5649935"/>
            <a:ext cx="2101755" cy="565856"/>
          </a:xfrm>
          <a:prstGeom prst="rect">
            <a:avLst/>
          </a:prstGeom>
        </p:spPr>
      </p:pic>
    </p:spTree>
    <p:extLst>
      <p:ext uri="{BB962C8B-B14F-4D97-AF65-F5344CB8AC3E}">
        <p14:creationId xmlns:p14="http://schemas.microsoft.com/office/powerpoint/2010/main" val="22262257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F5AE3845-7B9E-062D-FA5B-5304AF1BE9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92FFF7F-4674-3720-C109-A44AC8B80039}"/>
              </a:ext>
            </a:extLst>
          </p:cNvPr>
          <p:cNvSpPr>
            <a:spLocks noGrp="1"/>
          </p:cNvSpPr>
          <p:nvPr>
            <p:ph type="ctrTitle"/>
          </p:nvPr>
        </p:nvSpPr>
        <p:spPr>
          <a:xfrm>
            <a:off x="672643" y="966425"/>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C9A9CB31-FDE3-422D-3CAA-5ECA9BAE99B2}"/>
              </a:ext>
            </a:extLst>
          </p:cNvPr>
          <p:cNvSpPr>
            <a:spLocks noGrp="1"/>
          </p:cNvSpPr>
          <p:nvPr>
            <p:ph type="subTitle" idx="1" hasCustomPrompt="1"/>
          </p:nvPr>
        </p:nvSpPr>
        <p:spPr>
          <a:xfrm>
            <a:off x="672645" y="3025192"/>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5" name="Picture 4">
            <a:extLst>
              <a:ext uri="{FF2B5EF4-FFF2-40B4-BE49-F238E27FC236}">
                <a16:creationId xmlns:a16="http://schemas.microsoft.com/office/drawing/2014/main" id="{6F1BEB3B-B393-FCA9-0D38-759360BFD8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755" y="5649935"/>
            <a:ext cx="2101755" cy="565856"/>
          </a:xfrm>
          <a:prstGeom prst="rect">
            <a:avLst/>
          </a:prstGeom>
        </p:spPr>
      </p:pic>
    </p:spTree>
    <p:extLst>
      <p:ext uri="{BB962C8B-B14F-4D97-AF65-F5344CB8AC3E}">
        <p14:creationId xmlns:p14="http://schemas.microsoft.com/office/powerpoint/2010/main" val="51087832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TP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483321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TP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91688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6DDB-B89E-0F87-0893-84A82B4140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C188ED-97E6-68F3-C258-1AD366A35B4C}"/>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4" name="Footer Placeholder 3">
            <a:extLst>
              <a:ext uri="{FF2B5EF4-FFF2-40B4-BE49-F238E27FC236}">
                <a16:creationId xmlns:a16="http://schemas.microsoft.com/office/drawing/2014/main" id="{36DB0937-CB19-5AC3-B3D6-DEC1004345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4A533-D178-2333-16DC-DD55E399346F}"/>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42897422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TP Description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073792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TP Descrip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31777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alues 1">
    <p:spTree>
      <p:nvGrpSpPr>
        <p:cNvPr id="1" name=""/>
        <p:cNvGrpSpPr/>
        <p:nvPr/>
      </p:nvGrpSpPr>
      <p:grpSpPr>
        <a:xfrm>
          <a:off x="0" y="0"/>
          <a:ext cx="0" cy="0"/>
          <a:chOff x="0" y="0"/>
          <a:chExt cx="0" cy="0"/>
        </a:xfrm>
      </p:grpSpPr>
      <p:sp>
        <p:nvSpPr>
          <p:cNvPr id="55" name="Rectangle 5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0" y="3769112"/>
            <a:ext cx="3436713" cy="3088888"/>
            <a:chOff x="-12420" y="3769112"/>
            <a:chExt cx="3436713" cy="3088888"/>
          </a:xfrm>
        </p:grpSpPr>
        <p:pic>
          <p:nvPicPr>
            <p:cNvPr id="52" name="Picture 5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585" t="54959"/>
            <a:stretch/>
          </p:blipFill>
          <p:spPr>
            <a:xfrm flipH="1">
              <a:off x="-12420" y="3769112"/>
              <a:ext cx="3055433" cy="3088888"/>
            </a:xfrm>
            <a:prstGeom prst="rect">
              <a:avLst/>
            </a:prstGeom>
          </p:spPr>
        </p:pic>
        <p:sp>
          <p:nvSpPr>
            <p:cNvPr id="53" name="Oval 52"/>
            <p:cNvSpPr/>
            <p:nvPr userDrawn="1"/>
          </p:nvSpPr>
          <p:spPr>
            <a:xfrm>
              <a:off x="1895972" y="3937572"/>
              <a:ext cx="1528321" cy="1111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Rectangle 9">
            <a:extLst>
              <a:ext uri="{FF2B5EF4-FFF2-40B4-BE49-F238E27FC236}">
                <a16:creationId xmlns:a16="http://schemas.microsoft.com/office/drawing/2014/main" id="{B5964454-7A84-604C-92C4-303D14F5B709}"/>
              </a:ext>
            </a:extLst>
          </p:cNvPr>
          <p:cNvSpPr/>
          <p:nvPr userDrawn="1"/>
        </p:nvSpPr>
        <p:spPr>
          <a:xfrm>
            <a:off x="361962" y="675491"/>
            <a:ext cx="3220796"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800"/>
              </a:lnSpc>
            </a:pPr>
            <a:r>
              <a:rPr lang="en-US" sz="4800" dirty="0">
                <a:solidFill>
                  <a:schemeClr val="tx2"/>
                </a:solidFill>
                <a:latin typeface="+mj-lt"/>
              </a:rPr>
              <a:t>Leading humanity </a:t>
            </a:r>
            <a:br>
              <a:rPr lang="en-US" sz="4800" dirty="0">
                <a:solidFill>
                  <a:schemeClr val="tx2"/>
                </a:solidFill>
                <a:latin typeface="+mj-lt"/>
              </a:rPr>
            </a:br>
            <a:r>
              <a:rPr lang="en-US" sz="4800" dirty="0">
                <a:solidFill>
                  <a:schemeClr val="tx2"/>
                </a:solidFill>
                <a:latin typeface="+mj-lt"/>
              </a:rPr>
              <a:t>to healthy, vibrant lives</a:t>
            </a:r>
          </a:p>
        </p:txBody>
      </p:sp>
      <p:sp>
        <p:nvSpPr>
          <p:cNvPr id="11" name="Freeform 10"/>
          <p:cNvSpPr>
            <a:spLocks/>
          </p:cNvSpPr>
          <p:nvPr userDrawn="1"/>
        </p:nvSpPr>
        <p:spPr bwMode="auto">
          <a:xfrm>
            <a:off x="2155822" y="4529650"/>
            <a:ext cx="239666" cy="24335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userDrawn="1"/>
        </p:nvSpPr>
        <p:spPr bwMode="auto">
          <a:xfrm rot="12418653">
            <a:off x="757749" y="3984859"/>
            <a:ext cx="698774" cy="830713"/>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userDrawn="1"/>
        </p:nvSpPr>
        <p:spPr bwMode="auto">
          <a:xfrm rot="16550161">
            <a:off x="3362572" y="5844419"/>
            <a:ext cx="521611" cy="682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4" name="Freeform 13"/>
          <p:cNvSpPr>
            <a:spLocks/>
          </p:cNvSpPr>
          <p:nvPr userDrawn="1"/>
        </p:nvSpPr>
        <p:spPr bwMode="auto">
          <a:xfrm rot="13136826">
            <a:off x="5420891" y="5902869"/>
            <a:ext cx="267877" cy="31845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userDrawn="1"/>
        </p:nvSpPr>
        <p:spPr bwMode="auto">
          <a:xfrm rot="16710468">
            <a:off x="4504730" y="6288137"/>
            <a:ext cx="164694" cy="23690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Rectangle 3"/>
          <p:cNvSpPr/>
          <p:nvPr userDrawn="1"/>
        </p:nvSpPr>
        <p:spPr>
          <a:xfrm>
            <a:off x="4457744" y="763853"/>
            <a:ext cx="1980128" cy="2231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userDrawn="1"/>
        </p:nvSpPr>
        <p:spPr>
          <a:xfrm>
            <a:off x="6832390" y="763853"/>
            <a:ext cx="1980128" cy="22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userDrawn="1"/>
        </p:nvSpPr>
        <p:spPr>
          <a:xfrm>
            <a:off x="9190466" y="763853"/>
            <a:ext cx="1980128" cy="223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userDrawn="1"/>
        </p:nvSpPr>
        <p:spPr>
          <a:xfrm>
            <a:off x="4457744" y="3316495"/>
            <a:ext cx="1980128" cy="22314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userDrawn="1"/>
        </p:nvSpPr>
        <p:spPr>
          <a:xfrm>
            <a:off x="6832390" y="3316495"/>
            <a:ext cx="1980128" cy="2231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userDrawn="1"/>
        </p:nvSpPr>
        <p:spPr>
          <a:xfrm>
            <a:off x="9190466" y="3316495"/>
            <a:ext cx="1980128" cy="223146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userDrawn="1"/>
        </p:nvSpPr>
        <p:spPr>
          <a:xfrm>
            <a:off x="5121965" y="4049293"/>
            <a:ext cx="696858" cy="3724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CARE</a:t>
            </a:r>
          </a:p>
        </p:txBody>
      </p:sp>
      <p:sp>
        <p:nvSpPr>
          <p:cNvPr id="17" name="Rectangle 16"/>
          <p:cNvSpPr/>
          <p:nvPr userDrawn="1"/>
        </p:nvSpPr>
        <p:spPr>
          <a:xfrm>
            <a:off x="7006897" y="4056689"/>
            <a:ext cx="1706726"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STAND TALL</a:t>
            </a:r>
          </a:p>
        </p:txBody>
      </p:sp>
      <p:sp>
        <p:nvSpPr>
          <p:cNvPr id="18" name="Rectangle 17"/>
          <p:cNvSpPr/>
          <p:nvPr userDrawn="1"/>
        </p:nvSpPr>
        <p:spPr>
          <a:xfrm>
            <a:off x="9600969" y="4040004"/>
            <a:ext cx="1185924"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EVOLVE</a:t>
            </a:r>
          </a:p>
        </p:txBody>
      </p:sp>
      <p:sp>
        <p:nvSpPr>
          <p:cNvPr id="19" name="Rectangle 18"/>
          <p:cNvSpPr/>
          <p:nvPr userDrawn="1"/>
        </p:nvSpPr>
        <p:spPr>
          <a:xfrm>
            <a:off x="7319095" y="4590468"/>
            <a:ext cx="1033612" cy="6093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always do the right thing</a:t>
            </a:r>
          </a:p>
        </p:txBody>
      </p:sp>
      <p:sp>
        <p:nvSpPr>
          <p:cNvPr id="20" name="Rectangle 19"/>
          <p:cNvSpPr/>
          <p:nvPr userDrawn="1"/>
        </p:nvSpPr>
        <p:spPr>
          <a:xfrm>
            <a:off x="9417577" y="4597981"/>
            <a:ext cx="1564648"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embrace learning as a means to reinvention – in all that we do</a:t>
            </a:r>
          </a:p>
        </p:txBody>
      </p:sp>
      <p:sp>
        <p:nvSpPr>
          <p:cNvPr id="21" name="Rectangle 20"/>
          <p:cNvSpPr/>
          <p:nvPr userDrawn="1"/>
        </p:nvSpPr>
        <p:spPr>
          <a:xfrm>
            <a:off x="4674392" y="4592150"/>
            <a:ext cx="1592001" cy="947951"/>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care deeply about each other, our customers and the communities we serve</a:t>
            </a:r>
          </a:p>
        </p:txBody>
      </p:sp>
      <p:cxnSp>
        <p:nvCxnSpPr>
          <p:cNvPr id="22" name="Straight Connector 21"/>
          <p:cNvCxnSpPr/>
          <p:nvPr userDrawn="1"/>
        </p:nvCxnSpPr>
        <p:spPr>
          <a:xfrm>
            <a:off x="5175400" y="4474839"/>
            <a:ext cx="5917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863100" y="4474839"/>
            <a:ext cx="7043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36685" y="4477354"/>
            <a:ext cx="10312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041860" y="2031049"/>
            <a:ext cx="787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415296" y="2031049"/>
            <a:ext cx="7748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9517994" y="2031049"/>
            <a:ext cx="137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userDrawn="1"/>
        </p:nvGrpSpPr>
        <p:grpSpPr>
          <a:xfrm>
            <a:off x="7636903" y="3494017"/>
            <a:ext cx="374700" cy="550355"/>
            <a:chOff x="1839661" y="4710490"/>
            <a:chExt cx="506998" cy="732521"/>
          </a:xfrm>
          <a:noFill/>
        </p:grpSpPr>
        <p:sp>
          <p:nvSpPr>
            <p:cNvPr id="50" name="Oval 49"/>
            <p:cNvSpPr>
              <a:spLocks noChangeArrowheads="1"/>
            </p:cNvSpPr>
            <p:nvPr userDrawn="1"/>
          </p:nvSpPr>
          <p:spPr bwMode="auto">
            <a:xfrm>
              <a:off x="2045557" y="4712811"/>
              <a:ext cx="136232" cy="136139"/>
            </a:xfrm>
            <a:prstGeom prst="ellipse">
              <a:avLst/>
            </a:pr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51" name="Freeform 50"/>
            <p:cNvSpPr>
              <a:spLocks/>
            </p:cNvSpPr>
            <p:nvPr userDrawn="1"/>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0" name="Group 29"/>
          <p:cNvGrpSpPr/>
          <p:nvPr userDrawn="1"/>
        </p:nvGrpSpPr>
        <p:grpSpPr>
          <a:xfrm>
            <a:off x="5174168" y="3471121"/>
            <a:ext cx="592452" cy="451714"/>
            <a:chOff x="4238626" y="1992313"/>
            <a:chExt cx="3762374" cy="2868613"/>
          </a:xfrm>
          <a:noFill/>
        </p:grpSpPr>
        <p:sp>
          <p:nvSpPr>
            <p:cNvPr id="46" name="Freeform 45"/>
            <p:cNvSpPr>
              <a:spLocks/>
            </p:cNvSpPr>
            <p:nvPr userDrawn="1"/>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Oval 46"/>
            <p:cNvSpPr>
              <a:spLocks noChangeArrowheads="1"/>
            </p:cNvSpPr>
            <p:nvPr userDrawn="1"/>
          </p:nvSpPr>
          <p:spPr bwMode="auto">
            <a:xfrm>
              <a:off x="4913313" y="1992313"/>
              <a:ext cx="1065212" cy="1066800"/>
            </a:xfrm>
            <a:prstGeom prst="ellipse">
              <a:avLst/>
            </a:pr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p:cNvSpPr>
            <p:nvPr userDrawn="1"/>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48"/>
            <p:cNvSpPr>
              <a:spLocks/>
            </p:cNvSpPr>
            <p:nvPr userDrawn="1"/>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1" name="Group 30">
            <a:extLst>
              <a:ext uri="{FF2B5EF4-FFF2-40B4-BE49-F238E27FC236}">
                <a16:creationId xmlns:a16="http://schemas.microsoft.com/office/drawing/2014/main" id="{414C36D3-D066-7E47-8A5C-85001F4C0CEC}"/>
              </a:ext>
            </a:extLst>
          </p:cNvPr>
          <p:cNvGrpSpPr>
            <a:grpSpLocks noChangeAspect="1"/>
          </p:cNvGrpSpPr>
          <p:nvPr userDrawn="1"/>
        </p:nvGrpSpPr>
        <p:grpSpPr>
          <a:xfrm>
            <a:off x="9975142" y="3532861"/>
            <a:ext cx="406966" cy="388152"/>
            <a:chOff x="7770813" y="3008314"/>
            <a:chExt cx="282575" cy="265113"/>
          </a:xfrm>
          <a:solidFill>
            <a:schemeClr val="bg1"/>
          </a:solidFill>
        </p:grpSpPr>
        <p:sp>
          <p:nvSpPr>
            <p:cNvPr id="43" name="Freeform 42">
              <a:extLst>
                <a:ext uri="{FF2B5EF4-FFF2-40B4-BE49-F238E27FC236}">
                  <a16:creationId xmlns:a16="http://schemas.microsoft.com/office/drawing/2014/main" id="{3C2955CF-4E4E-FA44-A5EB-6D7C319EA756}"/>
                </a:ext>
              </a:extLst>
            </p:cNvPr>
            <p:cNvSpPr>
              <a:spLocks/>
            </p:cNvSpPr>
            <p:nvPr userDrawn="1"/>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43">
              <a:extLst>
                <a:ext uri="{FF2B5EF4-FFF2-40B4-BE49-F238E27FC236}">
                  <a16:creationId xmlns:a16="http://schemas.microsoft.com/office/drawing/2014/main" id="{F1974FFD-6F7B-1047-A393-CAC3C0714AA0}"/>
                </a:ext>
              </a:extLst>
            </p:cNvPr>
            <p:cNvSpPr>
              <a:spLocks/>
            </p:cNvSpPr>
            <p:nvPr userDrawn="1"/>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a:extLst>
                <a:ext uri="{FF2B5EF4-FFF2-40B4-BE49-F238E27FC236}">
                  <a16:creationId xmlns:a16="http://schemas.microsoft.com/office/drawing/2014/main" id="{3D2C31F4-0F8E-8F41-878B-2B80FAF68F88}"/>
                </a:ext>
              </a:extLst>
            </p:cNvPr>
            <p:cNvSpPr>
              <a:spLocks noEditPoints="1"/>
            </p:cNvSpPr>
            <p:nvPr userDrawn="1"/>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2" name="Freeform 31">
            <a:extLst>
              <a:ext uri="{FF2B5EF4-FFF2-40B4-BE49-F238E27FC236}">
                <a16:creationId xmlns:a16="http://schemas.microsoft.com/office/drawing/2014/main" id="{B352C900-033A-F543-A248-0B190D62B3D4}"/>
              </a:ext>
            </a:extLst>
          </p:cNvPr>
          <p:cNvSpPr>
            <a:spLocks noChangeAspect="1" noEditPoints="1"/>
          </p:cNvSpPr>
          <p:nvPr userDrawn="1"/>
        </p:nvSpPr>
        <p:spPr bwMode="auto">
          <a:xfrm>
            <a:off x="5169989" y="1015574"/>
            <a:ext cx="503671" cy="474807"/>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3" name="Group 32">
            <a:extLst>
              <a:ext uri="{FF2B5EF4-FFF2-40B4-BE49-F238E27FC236}">
                <a16:creationId xmlns:a16="http://schemas.microsoft.com/office/drawing/2014/main" id="{32C47FA8-E546-0F4B-8DC8-E57F33E238D4}"/>
              </a:ext>
            </a:extLst>
          </p:cNvPr>
          <p:cNvGrpSpPr>
            <a:grpSpLocks noChangeAspect="1"/>
          </p:cNvGrpSpPr>
          <p:nvPr userDrawn="1"/>
        </p:nvGrpSpPr>
        <p:grpSpPr>
          <a:xfrm>
            <a:off x="7632002" y="1112090"/>
            <a:ext cx="399971" cy="362151"/>
            <a:chOff x="5145088" y="2278063"/>
            <a:chExt cx="595312" cy="530225"/>
          </a:xfrm>
          <a:solidFill>
            <a:schemeClr val="bg1"/>
          </a:solidFill>
        </p:grpSpPr>
        <p:sp>
          <p:nvSpPr>
            <p:cNvPr id="41" name="Freeform 40">
              <a:extLst>
                <a:ext uri="{FF2B5EF4-FFF2-40B4-BE49-F238E27FC236}">
                  <a16:creationId xmlns:a16="http://schemas.microsoft.com/office/drawing/2014/main" id="{BC13E16A-A97D-9746-8CEC-E25EA9DDB0BF}"/>
                </a:ext>
              </a:extLst>
            </p:cNvPr>
            <p:cNvSpPr>
              <a:spLocks noEditPoints="1"/>
            </p:cNvSpPr>
            <p:nvPr userDrawn="1"/>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a:extLst>
                <a:ext uri="{FF2B5EF4-FFF2-40B4-BE49-F238E27FC236}">
                  <a16:creationId xmlns:a16="http://schemas.microsoft.com/office/drawing/2014/main" id="{F07FB1DC-B0EC-4848-BDE0-75ACA2C509E4}"/>
                </a:ext>
              </a:extLst>
            </p:cNvPr>
            <p:cNvSpPr>
              <a:spLocks/>
            </p:cNvSpPr>
            <p:nvPr userDrawn="1"/>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4" name="Freeform 33">
            <a:extLst>
              <a:ext uri="{FF2B5EF4-FFF2-40B4-BE49-F238E27FC236}">
                <a16:creationId xmlns:a16="http://schemas.microsoft.com/office/drawing/2014/main" id="{636DA40A-A622-9347-8708-02ABD4EDD8E4}"/>
              </a:ext>
            </a:extLst>
          </p:cNvPr>
          <p:cNvSpPr>
            <a:spLocks noChangeAspect="1" noEditPoints="1"/>
          </p:cNvSpPr>
          <p:nvPr userDrawn="1"/>
        </p:nvSpPr>
        <p:spPr bwMode="auto">
          <a:xfrm>
            <a:off x="9919781" y="1077077"/>
            <a:ext cx="576780" cy="450062"/>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Rectangle 34"/>
          <p:cNvSpPr/>
          <p:nvPr userDrawn="1"/>
        </p:nvSpPr>
        <p:spPr>
          <a:xfrm>
            <a:off x="7187220" y="1596213"/>
            <a:ext cx="1274912"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DELIVER</a:t>
            </a:r>
          </a:p>
        </p:txBody>
      </p:sp>
      <p:sp>
        <p:nvSpPr>
          <p:cNvPr id="36" name="Rectangle 35"/>
          <p:cNvSpPr/>
          <p:nvPr userDrawn="1"/>
        </p:nvSpPr>
        <p:spPr>
          <a:xfrm>
            <a:off x="9100050" y="1596213"/>
            <a:ext cx="2203565"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WIN TOGETHER</a:t>
            </a:r>
          </a:p>
        </p:txBody>
      </p:sp>
      <p:sp>
        <p:nvSpPr>
          <p:cNvPr id="37" name="Rectangle 36"/>
          <p:cNvSpPr/>
          <p:nvPr userDrawn="1"/>
        </p:nvSpPr>
        <p:spPr>
          <a:xfrm>
            <a:off x="6906176" y="2129184"/>
            <a:ext cx="1831107"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are relentless in </a:t>
            </a:r>
            <a:br>
              <a:rPr lang="en-US" sz="1100" dirty="0">
                <a:solidFill>
                  <a:schemeClr val="bg1"/>
                </a:solidFill>
                <a:latin typeface="+mj-lt"/>
              </a:rPr>
            </a:br>
            <a:r>
              <a:rPr lang="en-US" sz="1100" dirty="0">
                <a:solidFill>
                  <a:schemeClr val="bg1"/>
                </a:solidFill>
                <a:latin typeface="+mj-lt"/>
              </a:rPr>
              <a:t>the pursuit of value </a:t>
            </a:r>
            <a:br>
              <a:rPr lang="en-US" sz="1100" dirty="0">
                <a:solidFill>
                  <a:schemeClr val="bg1"/>
                </a:solidFill>
                <a:latin typeface="+mj-lt"/>
              </a:rPr>
            </a:br>
            <a:r>
              <a:rPr lang="en-US" sz="1100" dirty="0">
                <a:solidFill>
                  <a:schemeClr val="bg1"/>
                </a:solidFill>
                <a:latin typeface="+mj-lt"/>
              </a:rPr>
              <a:t>and results for our customers</a:t>
            </a:r>
          </a:p>
        </p:txBody>
      </p:sp>
      <p:sp>
        <p:nvSpPr>
          <p:cNvPr id="38" name="Rectangle 37"/>
          <p:cNvSpPr/>
          <p:nvPr userDrawn="1"/>
        </p:nvSpPr>
        <p:spPr>
          <a:xfrm>
            <a:off x="9294816" y="2141052"/>
            <a:ext cx="1831107"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believe in the collective genius of our people and the magic of teamwork</a:t>
            </a:r>
          </a:p>
        </p:txBody>
      </p:sp>
      <p:sp>
        <p:nvSpPr>
          <p:cNvPr id="39" name="Rectangle 38"/>
          <p:cNvSpPr/>
          <p:nvPr userDrawn="1"/>
        </p:nvSpPr>
        <p:spPr>
          <a:xfrm>
            <a:off x="4782183" y="2138806"/>
            <a:ext cx="1319544" cy="6093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If it is to be done, it’s up to us to do it</a:t>
            </a:r>
          </a:p>
        </p:txBody>
      </p:sp>
      <p:sp>
        <p:nvSpPr>
          <p:cNvPr id="40" name="Rectangle 39"/>
          <p:cNvSpPr/>
          <p:nvPr userDrawn="1"/>
        </p:nvSpPr>
        <p:spPr>
          <a:xfrm>
            <a:off x="4944839" y="1596213"/>
            <a:ext cx="928626" cy="3724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OWN IT</a:t>
            </a:r>
          </a:p>
        </p:txBody>
      </p:sp>
      <p:pic>
        <p:nvPicPr>
          <p:cNvPr id="54" name="Picture 53">
            <a:extLst>
              <a:ext uri="{FF2B5EF4-FFF2-40B4-BE49-F238E27FC236}">
                <a16:creationId xmlns:a16="http://schemas.microsoft.com/office/drawing/2014/main" id="{6BAC0D02-9D81-1812-E707-E2330636C1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635" y="5461306"/>
            <a:ext cx="1870218" cy="503520"/>
          </a:xfrm>
          <a:prstGeom prst="rect">
            <a:avLst/>
          </a:prstGeom>
        </p:spPr>
      </p:pic>
    </p:spTree>
    <p:extLst>
      <p:ext uri="{BB962C8B-B14F-4D97-AF65-F5344CB8AC3E}">
        <p14:creationId xmlns:p14="http://schemas.microsoft.com/office/powerpoint/2010/main" val="352076221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alues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5412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alues 3">
    <p:spTree>
      <p:nvGrpSpPr>
        <p:cNvPr id="1" name=""/>
        <p:cNvGrpSpPr/>
        <p:nvPr/>
      </p:nvGrpSpPr>
      <p:grpSpPr>
        <a:xfrm>
          <a:off x="0" y="0"/>
          <a:ext cx="0" cy="0"/>
          <a:chOff x="0" y="0"/>
          <a:chExt cx="0" cy="0"/>
        </a:xfrm>
      </p:grpSpPr>
      <p:sp>
        <p:nvSpPr>
          <p:cNvPr id="55" name="Rectangle 5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5964454-7A84-604C-92C4-303D14F5B709}"/>
              </a:ext>
            </a:extLst>
          </p:cNvPr>
          <p:cNvSpPr/>
          <p:nvPr userDrawn="1"/>
        </p:nvSpPr>
        <p:spPr>
          <a:xfrm>
            <a:off x="474069" y="1127009"/>
            <a:ext cx="3220796"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800"/>
              </a:lnSpc>
            </a:pPr>
            <a:r>
              <a:rPr lang="en-US" sz="4800" dirty="0">
                <a:solidFill>
                  <a:schemeClr val="tx2"/>
                </a:solidFill>
                <a:latin typeface="+mj-lt"/>
              </a:rPr>
              <a:t>Leading humanity </a:t>
            </a:r>
            <a:br>
              <a:rPr lang="en-US" sz="4800" dirty="0">
                <a:solidFill>
                  <a:schemeClr val="tx2"/>
                </a:solidFill>
                <a:latin typeface="+mj-lt"/>
              </a:rPr>
            </a:br>
            <a:r>
              <a:rPr lang="en-US" sz="4800" dirty="0">
                <a:solidFill>
                  <a:schemeClr val="tx2"/>
                </a:solidFill>
                <a:latin typeface="+mj-lt"/>
              </a:rPr>
              <a:t>to healthy, vibrant lives</a:t>
            </a:r>
          </a:p>
        </p:txBody>
      </p:sp>
      <p:cxnSp>
        <p:nvCxnSpPr>
          <p:cNvPr id="5" name="Straight Connector 4"/>
          <p:cNvCxnSpPr>
            <a:cxnSpLocks/>
          </p:cNvCxnSpPr>
          <p:nvPr userDrawn="1"/>
        </p:nvCxnSpPr>
        <p:spPr>
          <a:xfrm>
            <a:off x="4092716" y="633641"/>
            <a:ext cx="0" cy="539138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8">
            <a:extLst>
              <a:ext uri="{FF2B5EF4-FFF2-40B4-BE49-F238E27FC236}">
                <a16:creationId xmlns:a16="http://schemas.microsoft.com/office/drawing/2014/main" id="{219DC11A-3B46-5B49-9F89-C446C1A69A41}"/>
              </a:ext>
            </a:extLst>
          </p:cNvPr>
          <p:cNvSpPr txBox="1"/>
          <p:nvPr userDrawn="1"/>
        </p:nvSpPr>
        <p:spPr>
          <a:xfrm>
            <a:off x="4724657" y="514481"/>
            <a:ext cx="391479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lumMod val="50000"/>
                  </a:schemeClr>
                </a:solidFill>
                <a:latin typeface="+mj-lt"/>
              </a:rPr>
              <a:t>Our Values:</a:t>
            </a:r>
          </a:p>
        </p:txBody>
      </p:sp>
      <p:sp>
        <p:nvSpPr>
          <p:cNvPr id="7" name="Rectangle 6">
            <a:extLst>
              <a:ext uri="{FF2B5EF4-FFF2-40B4-BE49-F238E27FC236}">
                <a16:creationId xmlns:a16="http://schemas.microsoft.com/office/drawing/2014/main" id="{29604D35-C715-E44A-9F20-8686F82A8E92}"/>
              </a:ext>
            </a:extLst>
          </p:cNvPr>
          <p:cNvSpPr/>
          <p:nvPr userDrawn="1"/>
        </p:nvSpPr>
        <p:spPr>
          <a:xfrm>
            <a:off x="486828" y="521402"/>
            <a:ext cx="391780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lumMod val="50000"/>
                  </a:schemeClr>
                </a:solidFill>
                <a:latin typeface="+mj-lt"/>
              </a:rPr>
              <a:t>Our Purpose: </a:t>
            </a:r>
          </a:p>
        </p:txBody>
      </p:sp>
      <p:grpSp>
        <p:nvGrpSpPr>
          <p:cNvPr id="57" name="Group 56"/>
          <p:cNvGrpSpPr/>
          <p:nvPr userDrawn="1"/>
        </p:nvGrpSpPr>
        <p:grpSpPr>
          <a:xfrm>
            <a:off x="648757" y="4086188"/>
            <a:ext cx="2584186" cy="908496"/>
            <a:chOff x="690125" y="3809425"/>
            <a:chExt cx="2135691" cy="750823"/>
          </a:xfrm>
        </p:grpSpPr>
        <p:sp>
          <p:nvSpPr>
            <p:cNvPr id="9" name="Freeform 8"/>
            <p:cNvSpPr>
              <a:spLocks/>
            </p:cNvSpPr>
            <p:nvPr userDrawn="1"/>
          </p:nvSpPr>
          <p:spPr bwMode="auto">
            <a:xfrm>
              <a:off x="1155266" y="3862270"/>
              <a:ext cx="289997" cy="32390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9"/>
            <p:cNvSpPr>
              <a:spLocks/>
            </p:cNvSpPr>
            <p:nvPr userDrawn="1"/>
          </p:nvSpPr>
          <p:spPr bwMode="auto">
            <a:xfrm rot="19443777">
              <a:off x="690125" y="4313700"/>
              <a:ext cx="170325" cy="222734"/>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p:cNvSpPr>
            <p:nvPr userDrawn="1"/>
          </p:nvSpPr>
          <p:spPr bwMode="auto">
            <a:xfrm rot="14969177">
              <a:off x="1728616" y="4108063"/>
              <a:ext cx="391894" cy="51247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userDrawn="1"/>
          </p:nvSpPr>
          <p:spPr bwMode="auto">
            <a:xfrm rot="13136826">
              <a:off x="2582291" y="3809425"/>
              <a:ext cx="243525" cy="31845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userDrawn="1"/>
          </p:nvSpPr>
          <p:spPr bwMode="auto">
            <a:xfrm rot="16710468">
              <a:off x="2303579" y="3860788"/>
              <a:ext cx="102262" cy="133728"/>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4" name="Rectangle 13"/>
          <p:cNvSpPr/>
          <p:nvPr userDrawn="1"/>
        </p:nvSpPr>
        <p:spPr>
          <a:xfrm>
            <a:off x="5018844" y="2073264"/>
            <a:ext cx="1008673"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2"/>
                </a:solidFill>
                <a:latin typeface="+mj-lt"/>
              </a:rPr>
              <a:t>OWN IT</a:t>
            </a:r>
          </a:p>
        </p:txBody>
      </p:sp>
      <p:sp>
        <p:nvSpPr>
          <p:cNvPr id="15" name="Rectangle 14"/>
          <p:cNvSpPr/>
          <p:nvPr userDrawn="1"/>
        </p:nvSpPr>
        <p:spPr>
          <a:xfrm>
            <a:off x="7263185" y="2073264"/>
            <a:ext cx="115901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2"/>
                </a:solidFill>
                <a:latin typeface="+mj-lt"/>
              </a:rPr>
              <a:t>DELIVER</a:t>
            </a:r>
          </a:p>
        </p:txBody>
      </p:sp>
      <p:sp>
        <p:nvSpPr>
          <p:cNvPr id="16" name="Rectangle 15"/>
          <p:cNvSpPr/>
          <p:nvPr userDrawn="1"/>
        </p:nvSpPr>
        <p:spPr>
          <a:xfrm>
            <a:off x="9172640" y="2073264"/>
            <a:ext cx="200324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1"/>
                </a:solidFill>
                <a:latin typeface="+mj-lt"/>
              </a:rPr>
              <a:t>WIN TOGETHER</a:t>
            </a:r>
          </a:p>
        </p:txBody>
      </p:sp>
      <p:sp>
        <p:nvSpPr>
          <p:cNvPr id="17" name="Rectangle 16"/>
          <p:cNvSpPr/>
          <p:nvPr userDrawn="1"/>
        </p:nvSpPr>
        <p:spPr>
          <a:xfrm>
            <a:off x="5127937" y="4448297"/>
            <a:ext cx="745717"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5"/>
                </a:solidFill>
                <a:latin typeface="+mj-lt"/>
              </a:rPr>
              <a:t>CARE</a:t>
            </a:r>
          </a:p>
        </p:txBody>
      </p:sp>
      <p:sp>
        <p:nvSpPr>
          <p:cNvPr id="18" name="Rectangle 17"/>
          <p:cNvSpPr/>
          <p:nvPr userDrawn="1"/>
        </p:nvSpPr>
        <p:spPr>
          <a:xfrm>
            <a:off x="7065802" y="4455020"/>
            <a:ext cx="1551569"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4"/>
                </a:solidFill>
                <a:latin typeface="+mj-lt"/>
              </a:rPr>
              <a:t>STAND TALL</a:t>
            </a:r>
          </a:p>
        </p:txBody>
      </p:sp>
      <p:sp>
        <p:nvSpPr>
          <p:cNvPr id="19" name="Rectangle 18"/>
          <p:cNvSpPr/>
          <p:nvPr userDrawn="1"/>
        </p:nvSpPr>
        <p:spPr>
          <a:xfrm>
            <a:off x="9605719" y="4439852"/>
            <a:ext cx="1078113"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3"/>
                </a:solidFill>
                <a:latin typeface="+mj-lt"/>
              </a:rPr>
              <a:t>EVOLVE</a:t>
            </a:r>
          </a:p>
        </p:txBody>
      </p:sp>
      <p:sp>
        <p:nvSpPr>
          <p:cNvPr id="20" name="Rectangle 19"/>
          <p:cNvSpPr/>
          <p:nvPr userDrawn="1"/>
        </p:nvSpPr>
        <p:spPr>
          <a:xfrm>
            <a:off x="7007690" y="2580085"/>
            <a:ext cx="1664643" cy="8104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are relentless in </a:t>
            </a:r>
            <a:br>
              <a:rPr lang="en-US" sz="1300" dirty="0">
                <a:latin typeface="+mj-lt"/>
              </a:rPr>
            </a:br>
            <a:r>
              <a:rPr lang="en-US" sz="1300" dirty="0">
                <a:latin typeface="+mj-lt"/>
              </a:rPr>
              <a:t>the pursuit of value </a:t>
            </a:r>
            <a:br>
              <a:rPr lang="en-US" sz="1300" dirty="0">
                <a:latin typeface="+mj-lt"/>
              </a:rPr>
            </a:br>
            <a:r>
              <a:rPr lang="en-US" sz="1300" dirty="0">
                <a:latin typeface="+mj-lt"/>
              </a:rPr>
              <a:t>and results for our customers</a:t>
            </a:r>
          </a:p>
        </p:txBody>
      </p:sp>
      <p:sp>
        <p:nvSpPr>
          <p:cNvPr id="21" name="Rectangle 20"/>
          <p:cNvSpPr/>
          <p:nvPr userDrawn="1"/>
        </p:nvSpPr>
        <p:spPr>
          <a:xfrm>
            <a:off x="9405455" y="2590874"/>
            <a:ext cx="1664643" cy="8104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believe in the collective genius of our people and the magic of teamwork</a:t>
            </a:r>
          </a:p>
        </p:txBody>
      </p:sp>
      <p:sp>
        <p:nvSpPr>
          <p:cNvPr id="22" name="Rectangle 21"/>
          <p:cNvSpPr/>
          <p:nvPr userDrawn="1"/>
        </p:nvSpPr>
        <p:spPr>
          <a:xfrm>
            <a:off x="7371920" y="4940274"/>
            <a:ext cx="939647" cy="630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always do the right thing</a:t>
            </a:r>
          </a:p>
        </p:txBody>
      </p:sp>
      <p:sp>
        <p:nvSpPr>
          <p:cNvPr id="23" name="Rectangle 22"/>
          <p:cNvSpPr/>
          <p:nvPr userDrawn="1"/>
        </p:nvSpPr>
        <p:spPr>
          <a:xfrm>
            <a:off x="9450150" y="4947104"/>
            <a:ext cx="1422407" cy="9900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embrace learning as a means to reinvention – in all that we do</a:t>
            </a:r>
          </a:p>
        </p:txBody>
      </p:sp>
      <p:sp>
        <p:nvSpPr>
          <p:cNvPr id="24" name="Rectangle 23"/>
          <p:cNvSpPr/>
          <p:nvPr userDrawn="1"/>
        </p:nvSpPr>
        <p:spPr>
          <a:xfrm>
            <a:off x="4777157" y="4941803"/>
            <a:ext cx="1447274" cy="810478"/>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care deeply about each other, our customers and the communities we serve</a:t>
            </a:r>
          </a:p>
        </p:txBody>
      </p:sp>
      <p:sp>
        <p:nvSpPr>
          <p:cNvPr id="25" name="Rectangle 24"/>
          <p:cNvSpPr/>
          <p:nvPr userDrawn="1"/>
        </p:nvSpPr>
        <p:spPr>
          <a:xfrm>
            <a:off x="4964360" y="2588832"/>
            <a:ext cx="1199585" cy="630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If it is to be done, it’s up to us to do it</a:t>
            </a:r>
          </a:p>
        </p:txBody>
      </p:sp>
      <p:cxnSp>
        <p:nvCxnSpPr>
          <p:cNvPr id="26" name="Straight Connector 25"/>
          <p:cNvCxnSpPr/>
          <p:nvPr userDrawn="1"/>
        </p:nvCxnSpPr>
        <p:spPr>
          <a:xfrm>
            <a:off x="5114092" y="2468569"/>
            <a:ext cx="8664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396567" y="2468569"/>
            <a:ext cx="8522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205720" y="4835157"/>
            <a:ext cx="59178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9750280" y="4835157"/>
            <a:ext cx="77481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210448" y="4837443"/>
            <a:ext cx="124784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9346070" y="2468569"/>
            <a:ext cx="166088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Oval 31"/>
          <p:cNvSpPr/>
          <p:nvPr userDrawn="1"/>
        </p:nvSpPr>
        <p:spPr>
          <a:xfrm>
            <a:off x="5134066" y="1220693"/>
            <a:ext cx="781645" cy="78164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userDrawn="1"/>
        </p:nvSpPr>
        <p:spPr>
          <a:xfrm>
            <a:off x="7426090" y="1220693"/>
            <a:ext cx="768889" cy="78164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userDrawn="1"/>
        </p:nvSpPr>
        <p:spPr>
          <a:xfrm>
            <a:off x="9716807" y="1220693"/>
            <a:ext cx="768889" cy="7816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Oval 34"/>
          <p:cNvSpPr/>
          <p:nvPr userDrawn="1"/>
        </p:nvSpPr>
        <p:spPr>
          <a:xfrm>
            <a:off x="5118981" y="3604866"/>
            <a:ext cx="781645" cy="78164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35"/>
          <p:cNvSpPr/>
          <p:nvPr userDrawn="1"/>
        </p:nvSpPr>
        <p:spPr>
          <a:xfrm>
            <a:off x="7427958" y="3604866"/>
            <a:ext cx="768889" cy="7816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Oval 36"/>
          <p:cNvSpPr/>
          <p:nvPr userDrawn="1"/>
        </p:nvSpPr>
        <p:spPr>
          <a:xfrm>
            <a:off x="9719903" y="3604866"/>
            <a:ext cx="768889" cy="7816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8" name="Group 37"/>
          <p:cNvGrpSpPr/>
          <p:nvPr userDrawn="1"/>
        </p:nvGrpSpPr>
        <p:grpSpPr>
          <a:xfrm>
            <a:off x="7638535" y="3787386"/>
            <a:ext cx="340636" cy="500323"/>
            <a:chOff x="1839661" y="4710490"/>
            <a:chExt cx="506998" cy="732521"/>
          </a:xfrm>
          <a:noFill/>
        </p:grpSpPr>
        <p:sp>
          <p:nvSpPr>
            <p:cNvPr id="53" name="Oval 52"/>
            <p:cNvSpPr>
              <a:spLocks noChangeArrowheads="1"/>
            </p:cNvSpPr>
            <p:nvPr userDrawn="1"/>
          </p:nvSpPr>
          <p:spPr bwMode="auto">
            <a:xfrm>
              <a:off x="2045557" y="4712811"/>
              <a:ext cx="136232" cy="136139"/>
            </a:xfrm>
            <a:prstGeom prst="ellipse">
              <a:avLst/>
            </a:pr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54" name="Freeform 53"/>
            <p:cNvSpPr>
              <a:spLocks/>
            </p:cNvSpPr>
            <p:nvPr userDrawn="1"/>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9" name="Group 38"/>
          <p:cNvGrpSpPr/>
          <p:nvPr userDrawn="1"/>
        </p:nvGrpSpPr>
        <p:grpSpPr>
          <a:xfrm>
            <a:off x="5231499" y="3766572"/>
            <a:ext cx="538593" cy="410649"/>
            <a:chOff x="4238626" y="1992313"/>
            <a:chExt cx="3762374" cy="2868613"/>
          </a:xfrm>
          <a:noFill/>
        </p:grpSpPr>
        <p:sp>
          <p:nvSpPr>
            <p:cNvPr id="49" name="Freeform 48"/>
            <p:cNvSpPr>
              <a:spLocks/>
            </p:cNvSpPr>
            <p:nvPr userDrawn="1"/>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Oval 49"/>
            <p:cNvSpPr>
              <a:spLocks noChangeArrowheads="1"/>
            </p:cNvSpPr>
            <p:nvPr userDrawn="1"/>
          </p:nvSpPr>
          <p:spPr bwMode="auto">
            <a:xfrm>
              <a:off x="4913313" y="1992313"/>
              <a:ext cx="1065212" cy="1066800"/>
            </a:xfrm>
            <a:prstGeom prst="ellipse">
              <a:avLst/>
            </a:pr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p:cNvSpPr>
            <p:nvPr userDrawn="1"/>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userDrawn="1"/>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0" name="Freeform 39">
            <a:extLst>
              <a:ext uri="{FF2B5EF4-FFF2-40B4-BE49-F238E27FC236}">
                <a16:creationId xmlns:a16="http://schemas.microsoft.com/office/drawing/2014/main" id="{B352C900-033A-F543-A248-0B190D62B3D4}"/>
              </a:ext>
            </a:extLst>
          </p:cNvPr>
          <p:cNvSpPr>
            <a:spLocks noChangeAspect="1" noEditPoints="1"/>
          </p:cNvSpPr>
          <p:nvPr userDrawn="1"/>
        </p:nvSpPr>
        <p:spPr bwMode="auto">
          <a:xfrm>
            <a:off x="5305758" y="1389294"/>
            <a:ext cx="457883" cy="431643"/>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1" name="Group 40">
            <a:extLst>
              <a:ext uri="{FF2B5EF4-FFF2-40B4-BE49-F238E27FC236}">
                <a16:creationId xmlns:a16="http://schemas.microsoft.com/office/drawing/2014/main" id="{32C47FA8-E546-0F4B-8DC8-E57F33E238D4}"/>
              </a:ext>
            </a:extLst>
          </p:cNvPr>
          <p:cNvGrpSpPr>
            <a:grpSpLocks noChangeAspect="1"/>
          </p:cNvGrpSpPr>
          <p:nvPr userDrawn="1"/>
        </p:nvGrpSpPr>
        <p:grpSpPr>
          <a:xfrm>
            <a:off x="7645232" y="1477036"/>
            <a:ext cx="363610" cy="329228"/>
            <a:chOff x="5145088" y="2278063"/>
            <a:chExt cx="595312" cy="530225"/>
          </a:xfrm>
          <a:solidFill>
            <a:schemeClr val="tx2"/>
          </a:solidFill>
        </p:grpSpPr>
        <p:sp>
          <p:nvSpPr>
            <p:cNvPr id="47" name="Freeform 46">
              <a:extLst>
                <a:ext uri="{FF2B5EF4-FFF2-40B4-BE49-F238E27FC236}">
                  <a16:creationId xmlns:a16="http://schemas.microsoft.com/office/drawing/2014/main" id="{BC13E16A-A97D-9746-8CEC-E25EA9DDB0BF}"/>
                </a:ext>
              </a:extLst>
            </p:cNvPr>
            <p:cNvSpPr>
              <a:spLocks noEditPoints="1"/>
            </p:cNvSpPr>
            <p:nvPr userDrawn="1"/>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47">
              <a:extLst>
                <a:ext uri="{FF2B5EF4-FFF2-40B4-BE49-F238E27FC236}">
                  <a16:creationId xmlns:a16="http://schemas.microsoft.com/office/drawing/2014/main" id="{F07FB1DC-B0EC-4848-BDE0-75ACA2C509E4}"/>
                </a:ext>
              </a:extLst>
            </p:cNvPr>
            <p:cNvSpPr>
              <a:spLocks/>
            </p:cNvSpPr>
            <p:nvPr userDrawn="1"/>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2" name="Freeform 41">
            <a:extLst>
              <a:ext uri="{FF2B5EF4-FFF2-40B4-BE49-F238E27FC236}">
                <a16:creationId xmlns:a16="http://schemas.microsoft.com/office/drawing/2014/main" id="{636DA40A-A622-9347-8708-02ABD4EDD8E4}"/>
              </a:ext>
            </a:extLst>
          </p:cNvPr>
          <p:cNvSpPr>
            <a:spLocks noChangeAspect="1" noEditPoints="1"/>
          </p:cNvSpPr>
          <p:nvPr userDrawn="1"/>
        </p:nvSpPr>
        <p:spPr bwMode="auto">
          <a:xfrm>
            <a:off x="9850945" y="1445206"/>
            <a:ext cx="524345" cy="409147"/>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3" name="Group 42">
            <a:extLst>
              <a:ext uri="{FF2B5EF4-FFF2-40B4-BE49-F238E27FC236}">
                <a16:creationId xmlns:a16="http://schemas.microsoft.com/office/drawing/2014/main" id="{414C36D3-D066-7E47-8A5C-85001F4C0CEC}"/>
              </a:ext>
            </a:extLst>
          </p:cNvPr>
          <p:cNvGrpSpPr>
            <a:grpSpLocks noChangeAspect="1"/>
          </p:cNvGrpSpPr>
          <p:nvPr userDrawn="1"/>
        </p:nvGrpSpPr>
        <p:grpSpPr>
          <a:xfrm>
            <a:off x="9945876" y="3822699"/>
            <a:ext cx="369969" cy="352865"/>
            <a:chOff x="7770813" y="3008314"/>
            <a:chExt cx="282575" cy="265113"/>
          </a:xfrm>
          <a:solidFill>
            <a:schemeClr val="accent2"/>
          </a:solidFill>
        </p:grpSpPr>
        <p:sp>
          <p:nvSpPr>
            <p:cNvPr id="44" name="Freeform 43">
              <a:extLst>
                <a:ext uri="{FF2B5EF4-FFF2-40B4-BE49-F238E27FC236}">
                  <a16:creationId xmlns:a16="http://schemas.microsoft.com/office/drawing/2014/main" id="{3C2955CF-4E4E-FA44-A5EB-6D7C319EA756}"/>
                </a:ext>
              </a:extLst>
            </p:cNvPr>
            <p:cNvSpPr>
              <a:spLocks/>
            </p:cNvSpPr>
            <p:nvPr userDrawn="1"/>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a:extLst>
                <a:ext uri="{FF2B5EF4-FFF2-40B4-BE49-F238E27FC236}">
                  <a16:creationId xmlns:a16="http://schemas.microsoft.com/office/drawing/2014/main" id="{F1974FFD-6F7B-1047-A393-CAC3C0714AA0}"/>
                </a:ext>
              </a:extLst>
            </p:cNvPr>
            <p:cNvSpPr>
              <a:spLocks/>
            </p:cNvSpPr>
            <p:nvPr userDrawn="1"/>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45">
              <a:extLst>
                <a:ext uri="{FF2B5EF4-FFF2-40B4-BE49-F238E27FC236}">
                  <a16:creationId xmlns:a16="http://schemas.microsoft.com/office/drawing/2014/main" id="{3D2C31F4-0F8E-8F41-878B-2B80FAF68F88}"/>
                </a:ext>
              </a:extLst>
            </p:cNvPr>
            <p:cNvSpPr>
              <a:spLocks noEditPoints="1"/>
            </p:cNvSpPr>
            <p:nvPr userDrawn="1"/>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2051088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6" name="Rectangle 5"/>
          <p:cNvSpPr>
            <a:spLocks noChangeArrowheads="1"/>
          </p:cNvSpPr>
          <p:nvPr userDrawn="1"/>
        </p:nvSpPr>
        <p:spPr bwMode="auto">
          <a:xfrm>
            <a:off x="3527918" y="2701924"/>
            <a:ext cx="509012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225"/>
              </a:lnSpc>
            </a:pPr>
            <a:r>
              <a:rPr lang="en-US" altLang="en-US" sz="6000" b="1" dirty="0">
                <a:solidFill>
                  <a:schemeClr val="bg1"/>
                </a:solidFill>
                <a:cs typeface="Arial" panose="020B0604020202020204" pitchFamily="34" charset="0"/>
              </a:rPr>
              <a:t>THANK YOU!</a:t>
            </a:r>
            <a:endParaRPr lang="en-US" altLang="en-US" sz="6000" dirty="0">
              <a:solidFill>
                <a:schemeClr val="bg1"/>
              </a:solidFill>
              <a:latin typeface="Arial" panose="020B0604020202020204" pitchFamily="34" charset="0"/>
              <a:cs typeface="Arial" panose="020B0604020202020204" pitchFamily="34" charset="0"/>
            </a:endParaRPr>
          </a:p>
        </p:txBody>
      </p:sp>
      <p:grpSp>
        <p:nvGrpSpPr>
          <p:cNvPr id="7" name="Group 6"/>
          <p:cNvGrpSpPr>
            <a:grpSpLocks/>
          </p:cNvGrpSpPr>
          <p:nvPr userDrawn="1"/>
        </p:nvGrpSpPr>
        <p:grpSpPr bwMode="auto">
          <a:xfrm>
            <a:off x="3189288" y="2084387"/>
            <a:ext cx="6030914" cy="2882901"/>
            <a:chOff x="2220666" y="2365302"/>
            <a:chExt cx="8040728" cy="2386290"/>
          </a:xfrm>
        </p:grpSpPr>
        <p:sp>
          <p:nvSpPr>
            <p:cNvPr id="18" name="Rectangle 17"/>
            <p:cNvSpPr/>
            <p:nvPr userDrawn="1"/>
          </p:nvSpPr>
          <p:spPr>
            <a:xfrm rot="5400000">
              <a:off x="89363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19" name="Rectangle 18"/>
            <p:cNvSpPr/>
            <p:nvPr userDrawn="1"/>
          </p:nvSpPr>
          <p:spPr>
            <a:xfrm rot="5400000">
              <a:off x="89363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0" name="Rectangle 19"/>
            <p:cNvSpPr/>
            <p:nvPr userDrawn="1"/>
          </p:nvSpPr>
          <p:spPr>
            <a:xfrm rot="5400000">
              <a:off x="29084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1" name="Rectangle 20"/>
            <p:cNvSpPr/>
            <p:nvPr userDrawn="1"/>
          </p:nvSpPr>
          <p:spPr>
            <a:xfrm rot="5400000">
              <a:off x="29084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grpSp>
        <p:nvGrpSpPr>
          <p:cNvPr id="22" name="Group 21"/>
          <p:cNvGrpSpPr/>
          <p:nvPr userDrawn="1"/>
        </p:nvGrpSpPr>
        <p:grpSpPr>
          <a:xfrm>
            <a:off x="7526227" y="1171574"/>
            <a:ext cx="3232834" cy="1387538"/>
            <a:chOff x="7018317" y="1457900"/>
            <a:chExt cx="2938940" cy="1261398"/>
          </a:xfrm>
        </p:grpSpPr>
        <p:sp>
          <p:nvSpPr>
            <p:cNvPr id="8" name="Freeform 7"/>
            <p:cNvSpPr>
              <a:spLocks/>
            </p:cNvSpPr>
            <p:nvPr userDrawn="1"/>
          </p:nvSpPr>
          <p:spPr bwMode="auto">
            <a:xfrm rot="10448454">
              <a:off x="8607948" y="2245064"/>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8"/>
            <p:cNvSpPr>
              <a:spLocks/>
            </p:cNvSpPr>
            <p:nvPr userDrawn="1"/>
          </p:nvSpPr>
          <p:spPr bwMode="auto">
            <a:xfrm rot="8292231">
              <a:off x="9707883" y="2184702"/>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9"/>
            <p:cNvSpPr>
              <a:spLocks/>
            </p:cNvSpPr>
            <p:nvPr userDrawn="1"/>
          </p:nvSpPr>
          <p:spPr bwMode="auto">
            <a:xfrm rot="3817631">
              <a:off x="8244277" y="1369628"/>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p:cNvSpPr>
            <p:nvPr userDrawn="1"/>
          </p:nvSpPr>
          <p:spPr bwMode="auto">
            <a:xfrm rot="1985280">
              <a:off x="7018317" y="2073923"/>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userDrawn="1"/>
          </p:nvSpPr>
          <p:spPr bwMode="auto">
            <a:xfrm rot="5558922">
              <a:off x="7717107" y="2302022"/>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3" name="Group 22"/>
          <p:cNvGrpSpPr/>
          <p:nvPr userDrawn="1"/>
        </p:nvGrpSpPr>
        <p:grpSpPr>
          <a:xfrm>
            <a:off x="1251595" y="4325316"/>
            <a:ext cx="3288870" cy="1283941"/>
            <a:chOff x="2298122" y="4149277"/>
            <a:chExt cx="2989882" cy="1167219"/>
          </a:xfrm>
        </p:grpSpPr>
        <p:sp>
          <p:nvSpPr>
            <p:cNvPr id="13" name="Freeform 12"/>
            <p:cNvSpPr>
              <a:spLocks/>
            </p:cNvSpPr>
            <p:nvPr userDrawn="1"/>
          </p:nvSpPr>
          <p:spPr bwMode="auto">
            <a:xfrm rot="1400272">
              <a:off x="2298122" y="4149277"/>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p:cNvSpPr>
              <a:spLocks/>
            </p:cNvSpPr>
            <p:nvPr userDrawn="1"/>
          </p:nvSpPr>
          <p:spPr bwMode="auto">
            <a:xfrm rot="7707223">
              <a:off x="2977165" y="5028756"/>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userDrawn="1"/>
          </p:nvSpPr>
          <p:spPr bwMode="auto">
            <a:xfrm rot="9863446">
              <a:off x="4205305" y="4480280"/>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userDrawn="1"/>
          </p:nvSpPr>
          <p:spPr bwMode="auto">
            <a:xfrm rot="403374">
              <a:off x="3230126" y="4239747"/>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p:cNvSpPr>
            <p:nvPr userDrawn="1"/>
          </p:nvSpPr>
          <p:spPr bwMode="auto">
            <a:xfrm rot="4973914">
              <a:off x="5115248" y="4229871"/>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421365553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176956535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327662619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49154354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6625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82BEB-E588-11F4-B5A5-6B4C0980FD27}"/>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3" name="Footer Placeholder 2">
            <a:extLst>
              <a:ext uri="{FF2B5EF4-FFF2-40B4-BE49-F238E27FC236}">
                <a16:creationId xmlns:a16="http://schemas.microsoft.com/office/drawing/2014/main" id="{16189015-7C0A-7C3F-CDC8-53BB611159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A06E14-7935-48D7-E5EB-47ACD5EAA3E0}"/>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38139584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267884" y="6429184"/>
            <a:ext cx="537235" cy="365125"/>
          </a:xfrm>
        </p:spPr>
        <p:txBody>
          <a:bodyPr/>
          <a:lstStyle/>
          <a:p>
            <a:fld id="{BC8AEE7E-FAD4-4EE3-9D98-D5CFF485C706}" type="slidenum">
              <a:rPr lang="en-US" smtClean="0"/>
              <a:t>‹#›</a:t>
            </a:fld>
            <a:endParaRPr lang="en-US"/>
          </a:p>
        </p:txBody>
      </p:sp>
      <p:sp>
        <p:nvSpPr>
          <p:cNvPr id="5"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8213412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spTree>
    <p:extLst>
      <p:ext uri="{BB962C8B-B14F-4D97-AF65-F5344CB8AC3E}">
        <p14:creationId xmlns:p14="http://schemas.microsoft.com/office/powerpoint/2010/main" val="50881678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Transition Slide Option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9"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60425437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Blank Hea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8096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0CA9-5965-D761-C5F6-661F6AE45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6AE4F7-87D2-AF36-867E-AD2F8CEBC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4EAD62-D9F4-46D1-4B96-BD44B7F32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49B057-DC2E-5A14-930A-D39136415A3F}"/>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6" name="Footer Placeholder 5">
            <a:extLst>
              <a:ext uri="{FF2B5EF4-FFF2-40B4-BE49-F238E27FC236}">
                <a16:creationId xmlns:a16="http://schemas.microsoft.com/office/drawing/2014/main" id="{023518AA-58CE-DB1C-2CEC-0CA474BD4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CD5A4-4D38-C193-1044-50F93F92D546}"/>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13998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7F3-A3F9-0401-16A6-7F382892C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C2558C-1A97-F330-FA6B-341B3D7765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15339F-7EFF-F3F2-39D1-A9C6CFF4F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CD2DC-3004-38BA-F602-D5E26C38F90A}"/>
              </a:ext>
            </a:extLst>
          </p:cNvPr>
          <p:cNvSpPr>
            <a:spLocks noGrp="1"/>
          </p:cNvSpPr>
          <p:nvPr>
            <p:ph type="dt" sz="half" idx="10"/>
          </p:nvPr>
        </p:nvSpPr>
        <p:spPr/>
        <p:txBody>
          <a:bodyPr/>
          <a:lstStyle/>
          <a:p>
            <a:fld id="{8F645851-4BAE-437F-B63C-1345C1253191}" type="datetimeFigureOut">
              <a:rPr lang="en-US" smtClean="0"/>
              <a:t>9/27/2023</a:t>
            </a:fld>
            <a:endParaRPr lang="en-US"/>
          </a:p>
        </p:txBody>
      </p:sp>
      <p:sp>
        <p:nvSpPr>
          <p:cNvPr id="6" name="Footer Placeholder 5">
            <a:extLst>
              <a:ext uri="{FF2B5EF4-FFF2-40B4-BE49-F238E27FC236}">
                <a16:creationId xmlns:a16="http://schemas.microsoft.com/office/drawing/2014/main" id="{109DAEE0-8FB4-D38B-CB63-73BA00068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DB008-4C88-7C07-1BBE-D16276F34AAC}"/>
              </a:ext>
            </a:extLst>
          </p:cNvPr>
          <p:cNvSpPr>
            <a:spLocks noGrp="1"/>
          </p:cNvSpPr>
          <p:nvPr>
            <p:ph type="sldNum" sz="quarter" idx="12"/>
          </p:nvPr>
        </p:nvSpPr>
        <p:spPr/>
        <p:txBody>
          <a:bodyPr/>
          <a:lstStyle/>
          <a:p>
            <a:fld id="{C4A4A11E-D2B9-4952-BFFB-C905C2BCD44F}" type="slidenum">
              <a:rPr lang="en-US" smtClean="0"/>
              <a:t>‹#›</a:t>
            </a:fld>
            <a:endParaRPr lang="en-US"/>
          </a:p>
        </p:txBody>
      </p:sp>
    </p:spTree>
    <p:extLst>
      <p:ext uri="{BB962C8B-B14F-4D97-AF65-F5344CB8AC3E}">
        <p14:creationId xmlns:p14="http://schemas.microsoft.com/office/powerpoint/2010/main" val="423273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1.jp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image" Target="../media/image2.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image" Target="../media/image1.jp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theme" Target="../theme/theme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A87A4-BAD9-8148-1EA8-962E73CB9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42993F-7C07-A251-1DCD-51E6C863D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A3F5-F96F-FDE6-292C-9CCEFB2C76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45851-4BAE-437F-B63C-1345C1253191}" type="datetimeFigureOut">
              <a:rPr lang="en-US" smtClean="0"/>
              <a:t>9/27/2023</a:t>
            </a:fld>
            <a:endParaRPr lang="en-US"/>
          </a:p>
        </p:txBody>
      </p:sp>
      <p:sp>
        <p:nvSpPr>
          <p:cNvPr id="5" name="Footer Placeholder 4">
            <a:extLst>
              <a:ext uri="{FF2B5EF4-FFF2-40B4-BE49-F238E27FC236}">
                <a16:creationId xmlns:a16="http://schemas.microsoft.com/office/drawing/2014/main" id="{EFB01357-812D-6BF5-B26C-A235EEC38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499836-9F1D-3BA6-F2B8-F528C1328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4A11E-D2B9-4952-BFFB-C905C2BCD44F}" type="slidenum">
              <a:rPr lang="en-US" smtClean="0"/>
              <a:t>‹#›</a:t>
            </a:fld>
            <a:endParaRPr lang="en-US"/>
          </a:p>
        </p:txBody>
      </p:sp>
    </p:spTree>
    <p:extLst>
      <p:ext uri="{BB962C8B-B14F-4D97-AF65-F5344CB8AC3E}">
        <p14:creationId xmlns:p14="http://schemas.microsoft.com/office/powerpoint/2010/main" val="3021157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549DC0-D1FC-CB3C-7EBE-8FF83EE26170}"/>
              </a:ext>
            </a:extLst>
          </p:cNvPr>
          <p:cNvPicPr>
            <a:picLocks noChangeAspect="1"/>
          </p:cNvPicPr>
          <p:nvPr userDrawn="1"/>
        </p:nvPicPr>
        <p:blipFill rotWithShape="1">
          <a:blip r:embed="rId32">
            <a:extLst>
              <a:ext uri="{28A0092B-C50C-407E-A947-70E740481C1C}">
                <a14:useLocalDpi xmlns:a14="http://schemas.microsoft.com/office/drawing/2010/main" val="0"/>
              </a:ext>
            </a:extLst>
          </a:blip>
          <a:srcRect l="82583" b="75704"/>
          <a:stretch/>
        </p:blipFill>
        <p:spPr>
          <a:xfrm>
            <a:off x="10068560" y="0"/>
            <a:ext cx="2123440" cy="1666240"/>
          </a:xfrm>
          <a:prstGeom prst="rect">
            <a:avLst/>
          </a:prstGeom>
        </p:spPr>
      </p:pic>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a:t>Click to edit Master title style</a:t>
            </a:r>
            <a:endParaRPr lang="en-US" dirty="0"/>
          </a:p>
        </p:txBody>
      </p:sp>
      <p:pic>
        <p:nvPicPr>
          <p:cNvPr id="3" name="Picture 2">
            <a:extLst>
              <a:ext uri="{FF2B5EF4-FFF2-40B4-BE49-F238E27FC236}">
                <a16:creationId xmlns:a16="http://schemas.microsoft.com/office/drawing/2014/main" id="{4C0A1B8A-819B-8EEE-B7F9-C485773D08DB}"/>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834924" y="6406371"/>
            <a:ext cx="1124389" cy="302720"/>
          </a:xfrm>
          <a:prstGeom prst="rect">
            <a:avLst/>
          </a:prstGeom>
        </p:spPr>
      </p:pic>
    </p:spTree>
    <p:extLst>
      <p:ext uri="{BB962C8B-B14F-4D97-AF65-F5344CB8AC3E}">
        <p14:creationId xmlns:p14="http://schemas.microsoft.com/office/powerpoint/2010/main" val="860953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Lst>
  <p:transition>
    <p:fade/>
  </p:transition>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549DC0-D1FC-CB3C-7EBE-8FF83EE26170}"/>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l="82583" b="75704"/>
          <a:stretch/>
        </p:blipFill>
        <p:spPr>
          <a:xfrm>
            <a:off x="10068560" y="0"/>
            <a:ext cx="2123440" cy="1666240"/>
          </a:xfrm>
          <a:prstGeom prst="rect">
            <a:avLst/>
          </a:prstGeom>
        </p:spPr>
      </p:pic>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a:t>Click to edit Master title style</a:t>
            </a:r>
            <a:endParaRPr lang="en-US" dirty="0"/>
          </a:p>
        </p:txBody>
      </p:sp>
      <p:pic>
        <p:nvPicPr>
          <p:cNvPr id="3" name="Picture 2">
            <a:extLst>
              <a:ext uri="{FF2B5EF4-FFF2-40B4-BE49-F238E27FC236}">
                <a16:creationId xmlns:a16="http://schemas.microsoft.com/office/drawing/2014/main" id="{4C0A1B8A-819B-8EEE-B7F9-C485773D08DB}"/>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0834924" y="6406371"/>
            <a:ext cx="1124389" cy="302720"/>
          </a:xfrm>
          <a:prstGeom prst="rect">
            <a:avLst/>
          </a:prstGeom>
        </p:spPr>
      </p:pic>
    </p:spTree>
    <p:extLst>
      <p:ext uri="{BB962C8B-B14F-4D97-AF65-F5344CB8AC3E}">
        <p14:creationId xmlns:p14="http://schemas.microsoft.com/office/powerpoint/2010/main" val="39479394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Lst>
  <p:transition>
    <p:fade/>
  </p:transition>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DF_3186EB8B.xml"/><Relationship Id="rId2" Type="http://schemas.openxmlformats.org/officeDocument/2006/relationships/notesSlide" Target="../notesSlides/notesSlide13.xml"/><Relationship Id="rId1" Type="http://schemas.openxmlformats.org/officeDocument/2006/relationships/slideLayout" Target="../slideLayouts/slideLayout67.xml"/><Relationship Id="rId4" Type="http://schemas.openxmlformats.org/officeDocument/2006/relationships/hyperlink" Target="https://www.ted.com/talks/ethan_lisi_what_it_s_really_like_to_have_autism?language=e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67.xml"/><Relationship Id="rId6" Type="http://schemas.openxmlformats.org/officeDocument/2006/relationships/image" Target="../media/image34.jpg"/><Relationship Id="rId5" Type="http://schemas.openxmlformats.org/officeDocument/2006/relationships/hyperlink" Target="https://ablelight.org/blog/why-the-autism-wheel-is-replacing-the-spectrum/" TargetMode="External"/><Relationship Id="rId4" Type="http://schemas.openxmlformats.org/officeDocument/2006/relationships/hyperlink" Target="https://www.psychologytoday.com/us/blog/women-autism-spectrum-disorder/202208/autistic-linear-spectrum-pie-chart-spectrum" TargetMode="External"/></Relationships>
</file>

<file path=ppt/slides/_rels/slide17.xml.rels><?xml version="1.0" encoding="UTF-8" standalone="yes"?>
<Relationships xmlns="http://schemas.openxmlformats.org/package/2006/relationships"><Relationship Id="rId3" Type="http://schemas.microsoft.com/office/2018/10/relationships/comments" Target="../comments/modernComment_2E3_B80F9064.xml"/><Relationship Id="rId2" Type="http://schemas.openxmlformats.org/officeDocument/2006/relationships/notesSlide" Target="../notesSlides/notesSlide17.xml"/><Relationship Id="rId1" Type="http://schemas.openxmlformats.org/officeDocument/2006/relationships/slideLayout" Target="../slideLayouts/slideLayout67.xml"/><Relationship Id="rId4" Type="http://schemas.openxmlformats.org/officeDocument/2006/relationships/hyperlink" Target="https://www.youtube.com/watch?v=Tbes1mm2Vg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67.xml"/><Relationship Id="rId5" Type="http://schemas.openxmlformats.org/officeDocument/2006/relationships/hyperlink" Target="https://themighty.com/topic/autism-spectrum-disorder/autism-spectrum-wheel/" TargetMode="Externa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hyperlink" Target="https://autisticadvocacy.org/2012/04/acceptance-vs-awareness/" TargetMode="External"/><Relationship Id="rId2" Type="http://schemas.openxmlformats.org/officeDocument/2006/relationships/notesSlide" Target="../notesSlides/notesSlide6.xml"/><Relationship Id="rId1" Type="http://schemas.openxmlformats.org/officeDocument/2006/relationships/slideLayout" Target="../slideLayouts/slideLayout67.xml"/><Relationship Id="rId5" Type="http://schemas.openxmlformats.org/officeDocument/2006/relationships/image" Target="../media/image29.jpeg"/><Relationship Id="rId4" Type="http://schemas.openxmlformats.org/officeDocument/2006/relationships/hyperlink" Target="https://autisticadvocacy.org/2021/04/acceptance-is-an-action-asan-statement-on-10th-anniversary-of-a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84FE-3F18-B913-07F7-371EAC03EA9C}"/>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319B00B8-5DBE-76E7-B7F1-0E2F698B65A7}"/>
              </a:ext>
            </a:extLst>
          </p:cNvPr>
          <p:cNvSpPr>
            <a:spLocks noGrp="1"/>
          </p:cNvSpPr>
          <p:nvPr>
            <p:ph type="sldNum" sz="quarter" idx="11"/>
          </p:nvPr>
        </p:nvSpPr>
        <p:spPr/>
        <p:txBody>
          <a:bodyPr/>
          <a:lstStyle/>
          <a:p>
            <a:fld id="{BC8AEE7E-FAD4-4EE3-9D98-D5CFF485C706}" type="slidenum">
              <a:rPr lang="en-US" smtClean="0"/>
              <a:pPr/>
              <a:t>1</a:t>
            </a:fld>
            <a:endParaRPr lang="en-US"/>
          </a:p>
        </p:txBody>
      </p:sp>
      <p:pic>
        <p:nvPicPr>
          <p:cNvPr id="5" name="Picture 4" descr="A person and a child walking on a path with kites in the sky&#10;&#10;Description automatically generated with low confidence">
            <a:extLst>
              <a:ext uri="{FF2B5EF4-FFF2-40B4-BE49-F238E27FC236}">
                <a16:creationId xmlns:a16="http://schemas.microsoft.com/office/drawing/2014/main" id="{7A2BB677-AD48-8B20-CB52-EEACC8CE4E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F0331AD-28F9-6852-C32C-712EE2251EC9}"/>
              </a:ext>
            </a:extLst>
          </p:cNvPr>
          <p:cNvSpPr txBox="1">
            <a:spLocks/>
          </p:cNvSpPr>
          <p:nvPr/>
        </p:nvSpPr>
        <p:spPr>
          <a:xfrm>
            <a:off x="464025" y="959071"/>
            <a:ext cx="7223122" cy="145347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Autism Spectrum Disorder</a:t>
            </a:r>
          </a:p>
        </p:txBody>
      </p:sp>
      <p:sp>
        <p:nvSpPr>
          <p:cNvPr id="7" name="Subtitle 2">
            <a:extLst>
              <a:ext uri="{FF2B5EF4-FFF2-40B4-BE49-F238E27FC236}">
                <a16:creationId xmlns:a16="http://schemas.microsoft.com/office/drawing/2014/main" id="{87202DD8-89AA-B47D-A572-552D4FDBBD4A}"/>
              </a:ext>
            </a:extLst>
          </p:cNvPr>
          <p:cNvSpPr txBox="1">
            <a:spLocks/>
          </p:cNvSpPr>
          <p:nvPr/>
        </p:nvSpPr>
        <p:spPr>
          <a:xfrm>
            <a:off x="672645" y="3017838"/>
            <a:ext cx="6616937" cy="165576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buClr>
                <a:schemeClr val="tx1"/>
              </a:buClr>
              <a:buFont typeface="Arial" panose="020B0604020202020204" pitchFamily="34" charset="0"/>
              <a:buNone/>
              <a:defRPr sz="2400"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April 5, 2023</a:t>
            </a:r>
          </a:p>
          <a:p>
            <a:r>
              <a:rPr lang="en-US" dirty="0"/>
              <a:t>Emily Whaland, MS, LPC</a:t>
            </a:r>
          </a:p>
          <a:p>
            <a:endParaRPr lang="en-US" dirty="0"/>
          </a:p>
        </p:txBody>
      </p:sp>
      <p:cxnSp>
        <p:nvCxnSpPr>
          <p:cNvPr id="8" name="Straight Connector 7">
            <a:extLst>
              <a:ext uri="{FF2B5EF4-FFF2-40B4-BE49-F238E27FC236}">
                <a16:creationId xmlns:a16="http://schemas.microsoft.com/office/drawing/2014/main" id="{7F4C5425-3B3F-CF73-3630-450D7C537708}"/>
              </a:ext>
            </a:extLst>
          </p:cNvPr>
          <p:cNvCxnSpPr/>
          <p:nvPr/>
        </p:nvCxnSpPr>
        <p:spPr>
          <a:xfrm>
            <a:off x="819117" y="2669121"/>
            <a:ext cx="21457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F538844-49CD-DECB-BE3D-6DFB35CD6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155" y="5703166"/>
            <a:ext cx="1963896" cy="528741"/>
          </a:xfrm>
          <a:prstGeom prst="rect">
            <a:avLst/>
          </a:prstGeom>
        </p:spPr>
      </p:pic>
    </p:spTree>
    <p:extLst>
      <p:ext uri="{BB962C8B-B14F-4D97-AF65-F5344CB8AC3E}">
        <p14:creationId xmlns:p14="http://schemas.microsoft.com/office/powerpoint/2010/main" val="17584038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versus Awareness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grpSp>
        <p:nvGrpSpPr>
          <p:cNvPr id="3" name="Group 2"/>
          <p:cNvGrpSpPr/>
          <p:nvPr/>
        </p:nvGrpSpPr>
        <p:grpSpPr>
          <a:xfrm>
            <a:off x="396857" y="988488"/>
            <a:ext cx="9515770" cy="5641034"/>
            <a:chOff x="436613" y="1149784"/>
            <a:chExt cx="8270773" cy="4902989"/>
          </a:xfrm>
        </p:grpSpPr>
        <p:sp>
          <p:nvSpPr>
            <p:cNvPr id="32" name="Rectangle 31">
              <a:extLst>
                <a:ext uri="{FF2B5EF4-FFF2-40B4-BE49-F238E27FC236}">
                  <a16:creationId xmlns:a16="http://schemas.microsoft.com/office/drawing/2014/main" id="{984A8FDE-54C1-4BAB-80B1-11911A8517C0}"/>
                </a:ext>
              </a:extLst>
            </p:cNvPr>
            <p:cNvSpPr/>
            <p:nvPr/>
          </p:nvSpPr>
          <p:spPr>
            <a:xfrm>
              <a:off x="436613" y="1565793"/>
              <a:ext cx="2938500" cy="397424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B58950BF-A340-45F6-BE81-75D2593FB32A}"/>
                </a:ext>
              </a:extLst>
            </p:cNvPr>
            <p:cNvSpPr/>
            <p:nvPr/>
          </p:nvSpPr>
          <p:spPr>
            <a:xfrm>
              <a:off x="1271500" y="1394474"/>
              <a:ext cx="1187484" cy="50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70F5217D-57C7-4BAA-B281-DC0BBA419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1371" y="1149784"/>
              <a:ext cx="4926015" cy="4902989"/>
            </a:xfrm>
            <a:prstGeom prst="rect">
              <a:avLst/>
            </a:prstGeom>
          </p:spPr>
        </p:pic>
        <p:sp>
          <p:nvSpPr>
            <p:cNvPr id="35" name="Rectangle 34">
              <a:extLst>
                <a:ext uri="{FF2B5EF4-FFF2-40B4-BE49-F238E27FC236}">
                  <a16:creationId xmlns:a16="http://schemas.microsoft.com/office/drawing/2014/main" id="{A5DF09C2-AA7C-4D58-96C7-4936B4FB7DC0}"/>
                </a:ext>
              </a:extLst>
            </p:cNvPr>
            <p:cNvSpPr/>
            <p:nvPr/>
          </p:nvSpPr>
          <p:spPr>
            <a:xfrm>
              <a:off x="6813543" y="2053830"/>
              <a:ext cx="1349894" cy="2836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Acceptance</a:t>
              </a:r>
            </a:p>
          </p:txBody>
        </p:sp>
        <p:sp>
          <p:nvSpPr>
            <p:cNvPr id="36" name="Rectangle 35">
              <a:extLst>
                <a:ext uri="{FF2B5EF4-FFF2-40B4-BE49-F238E27FC236}">
                  <a16:creationId xmlns:a16="http://schemas.microsoft.com/office/drawing/2014/main" id="{28A723D8-831B-4608-ACB2-F234166CA14C}"/>
                </a:ext>
              </a:extLst>
            </p:cNvPr>
            <p:cNvSpPr/>
            <p:nvPr/>
          </p:nvSpPr>
          <p:spPr>
            <a:xfrm>
              <a:off x="7014888" y="4105492"/>
              <a:ext cx="1658088" cy="2836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Connection</a:t>
              </a:r>
            </a:p>
          </p:txBody>
        </p:sp>
        <p:sp>
          <p:nvSpPr>
            <p:cNvPr id="37" name="Rectangle 36">
              <a:extLst>
                <a:ext uri="{FF2B5EF4-FFF2-40B4-BE49-F238E27FC236}">
                  <a16:creationId xmlns:a16="http://schemas.microsoft.com/office/drawing/2014/main" id="{B21225C5-C7F5-4281-A19D-D9C773DCE03A}"/>
                </a:ext>
              </a:extLst>
            </p:cNvPr>
            <p:cNvSpPr/>
            <p:nvPr/>
          </p:nvSpPr>
          <p:spPr>
            <a:xfrm>
              <a:off x="5155455" y="5020594"/>
              <a:ext cx="1658088" cy="2836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Advocacy</a:t>
              </a:r>
            </a:p>
          </p:txBody>
        </p:sp>
        <p:sp>
          <p:nvSpPr>
            <p:cNvPr id="38" name="Rectangle 37">
              <a:extLst>
                <a:ext uri="{FF2B5EF4-FFF2-40B4-BE49-F238E27FC236}">
                  <a16:creationId xmlns:a16="http://schemas.microsoft.com/office/drawing/2014/main" id="{5C0C5453-121A-40F3-B109-6B16D5FD78D9}"/>
                </a:ext>
              </a:extLst>
            </p:cNvPr>
            <p:cNvSpPr/>
            <p:nvPr/>
          </p:nvSpPr>
          <p:spPr>
            <a:xfrm>
              <a:off x="3719311" y="3551494"/>
              <a:ext cx="1658088" cy="2836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Action</a:t>
              </a:r>
            </a:p>
          </p:txBody>
        </p:sp>
        <p:sp>
          <p:nvSpPr>
            <p:cNvPr id="39" name="Rectangle 38">
              <a:extLst>
                <a:ext uri="{FF2B5EF4-FFF2-40B4-BE49-F238E27FC236}">
                  <a16:creationId xmlns:a16="http://schemas.microsoft.com/office/drawing/2014/main" id="{3278EA14-C1AC-4241-93B0-D0BEF4E60952}"/>
                </a:ext>
              </a:extLst>
            </p:cNvPr>
            <p:cNvSpPr/>
            <p:nvPr/>
          </p:nvSpPr>
          <p:spPr>
            <a:xfrm>
              <a:off x="4662112" y="1766902"/>
              <a:ext cx="1658088" cy="2836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Awareness</a:t>
              </a:r>
            </a:p>
          </p:txBody>
        </p:sp>
        <p:sp>
          <p:nvSpPr>
            <p:cNvPr id="40" name="Rectangle 39">
              <a:extLst>
                <a:ext uri="{FF2B5EF4-FFF2-40B4-BE49-F238E27FC236}">
                  <a16:creationId xmlns:a16="http://schemas.microsoft.com/office/drawing/2014/main" id="{EC455EAD-5538-4CCD-80EA-528AC2732D72}"/>
                </a:ext>
              </a:extLst>
            </p:cNvPr>
            <p:cNvSpPr/>
            <p:nvPr/>
          </p:nvSpPr>
          <p:spPr>
            <a:xfrm>
              <a:off x="5415334" y="3502529"/>
              <a:ext cx="1658088" cy="50826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3AE49"/>
                  </a:solidFill>
                  <a:effectLst/>
                  <a:uLnTx/>
                  <a:uFillTx/>
                  <a:latin typeface="Calibri"/>
                  <a:ea typeface="+mn-ea"/>
                  <a:cs typeface="+mn-cs"/>
                </a:rPr>
                <a:t>Autism Spectrum Disorder </a:t>
              </a:r>
            </a:p>
          </p:txBody>
        </p:sp>
        <p:sp>
          <p:nvSpPr>
            <p:cNvPr id="41" name="Freeform 40">
              <a:extLst>
                <a:ext uri="{FF2B5EF4-FFF2-40B4-BE49-F238E27FC236}">
                  <a16:creationId xmlns:a16="http://schemas.microsoft.com/office/drawing/2014/main" id="{EBADC492-CDC1-49BA-96AD-CD7B48FA3C68}"/>
                </a:ext>
              </a:extLst>
            </p:cNvPr>
            <p:cNvSpPr>
              <a:spLocks noChangeAspect="1"/>
            </p:cNvSpPr>
            <p:nvPr/>
          </p:nvSpPr>
          <p:spPr bwMode="auto">
            <a:xfrm>
              <a:off x="6040623" y="3110186"/>
              <a:ext cx="387632" cy="367355"/>
            </a:xfrm>
            <a:custGeom>
              <a:avLst/>
              <a:gdLst>
                <a:gd name="T0" fmla="*/ 306 w 586"/>
                <a:gd name="T1" fmla="*/ 11 h 557"/>
                <a:gd name="T2" fmla="*/ 384 w 586"/>
                <a:gd name="T3" fmla="*/ 169 h 557"/>
                <a:gd name="T4" fmla="*/ 395 w 586"/>
                <a:gd name="T5" fmla="*/ 177 h 557"/>
                <a:gd name="T6" fmla="*/ 569 w 586"/>
                <a:gd name="T7" fmla="*/ 202 h 557"/>
                <a:gd name="T8" fmla="*/ 577 w 586"/>
                <a:gd name="T9" fmla="*/ 227 h 557"/>
                <a:gd name="T10" fmla="*/ 451 w 586"/>
                <a:gd name="T11" fmla="*/ 350 h 557"/>
                <a:gd name="T12" fmla="*/ 447 w 586"/>
                <a:gd name="T13" fmla="*/ 363 h 557"/>
                <a:gd name="T14" fmla="*/ 477 w 586"/>
                <a:gd name="T15" fmla="*/ 536 h 557"/>
                <a:gd name="T16" fmla="*/ 456 w 586"/>
                <a:gd name="T17" fmla="*/ 552 h 557"/>
                <a:gd name="T18" fmla="*/ 300 w 586"/>
                <a:gd name="T19" fmla="*/ 470 h 557"/>
                <a:gd name="T20" fmla="*/ 286 w 586"/>
                <a:gd name="T21" fmla="*/ 470 h 557"/>
                <a:gd name="T22" fmla="*/ 131 w 586"/>
                <a:gd name="T23" fmla="*/ 552 h 557"/>
                <a:gd name="T24" fmla="*/ 109 w 586"/>
                <a:gd name="T25" fmla="*/ 536 h 557"/>
                <a:gd name="T26" fmla="*/ 139 w 586"/>
                <a:gd name="T27" fmla="*/ 363 h 557"/>
                <a:gd name="T28" fmla="*/ 135 w 586"/>
                <a:gd name="T29" fmla="*/ 350 h 557"/>
                <a:gd name="T30" fmla="*/ 9 w 586"/>
                <a:gd name="T31" fmla="*/ 227 h 557"/>
                <a:gd name="T32" fmla="*/ 17 w 586"/>
                <a:gd name="T33" fmla="*/ 202 h 557"/>
                <a:gd name="T34" fmla="*/ 191 w 586"/>
                <a:gd name="T35" fmla="*/ 177 h 557"/>
                <a:gd name="T36" fmla="*/ 202 w 586"/>
                <a:gd name="T37" fmla="*/ 169 h 557"/>
                <a:gd name="T38" fmla="*/ 280 w 586"/>
                <a:gd name="T39" fmla="*/ 11 h 557"/>
                <a:gd name="T40" fmla="*/ 306 w 586"/>
                <a:gd name="T41" fmla="*/ 1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6" h="557">
                  <a:moveTo>
                    <a:pt x="306" y="11"/>
                  </a:moveTo>
                  <a:cubicBezTo>
                    <a:pt x="384" y="169"/>
                    <a:pt x="384" y="169"/>
                    <a:pt x="384" y="169"/>
                  </a:cubicBezTo>
                  <a:cubicBezTo>
                    <a:pt x="386" y="173"/>
                    <a:pt x="390" y="176"/>
                    <a:pt x="395" y="177"/>
                  </a:cubicBezTo>
                  <a:cubicBezTo>
                    <a:pt x="569" y="202"/>
                    <a:pt x="569" y="202"/>
                    <a:pt x="569" y="202"/>
                  </a:cubicBezTo>
                  <a:cubicBezTo>
                    <a:pt x="581" y="204"/>
                    <a:pt x="586" y="219"/>
                    <a:pt x="577" y="227"/>
                  </a:cubicBezTo>
                  <a:cubicBezTo>
                    <a:pt x="451" y="350"/>
                    <a:pt x="451" y="350"/>
                    <a:pt x="451" y="350"/>
                  </a:cubicBezTo>
                  <a:cubicBezTo>
                    <a:pt x="448" y="353"/>
                    <a:pt x="446" y="358"/>
                    <a:pt x="447" y="363"/>
                  </a:cubicBezTo>
                  <a:cubicBezTo>
                    <a:pt x="477" y="536"/>
                    <a:pt x="477" y="536"/>
                    <a:pt x="477" y="536"/>
                  </a:cubicBezTo>
                  <a:cubicBezTo>
                    <a:pt x="479" y="548"/>
                    <a:pt x="466" y="557"/>
                    <a:pt x="456" y="552"/>
                  </a:cubicBezTo>
                  <a:cubicBezTo>
                    <a:pt x="300" y="470"/>
                    <a:pt x="300" y="470"/>
                    <a:pt x="300" y="470"/>
                  </a:cubicBezTo>
                  <a:cubicBezTo>
                    <a:pt x="296" y="468"/>
                    <a:pt x="291" y="468"/>
                    <a:pt x="286" y="470"/>
                  </a:cubicBezTo>
                  <a:cubicBezTo>
                    <a:pt x="131" y="552"/>
                    <a:pt x="131" y="552"/>
                    <a:pt x="131" y="552"/>
                  </a:cubicBezTo>
                  <a:cubicBezTo>
                    <a:pt x="120" y="557"/>
                    <a:pt x="107" y="548"/>
                    <a:pt x="109" y="536"/>
                  </a:cubicBezTo>
                  <a:cubicBezTo>
                    <a:pt x="139" y="363"/>
                    <a:pt x="139" y="363"/>
                    <a:pt x="139" y="363"/>
                  </a:cubicBezTo>
                  <a:cubicBezTo>
                    <a:pt x="140" y="358"/>
                    <a:pt x="138" y="353"/>
                    <a:pt x="135" y="350"/>
                  </a:cubicBezTo>
                  <a:cubicBezTo>
                    <a:pt x="9" y="227"/>
                    <a:pt x="9" y="227"/>
                    <a:pt x="9" y="227"/>
                  </a:cubicBezTo>
                  <a:cubicBezTo>
                    <a:pt x="0" y="219"/>
                    <a:pt x="5" y="204"/>
                    <a:pt x="17" y="202"/>
                  </a:cubicBezTo>
                  <a:cubicBezTo>
                    <a:pt x="191" y="177"/>
                    <a:pt x="191" y="177"/>
                    <a:pt x="191" y="177"/>
                  </a:cubicBezTo>
                  <a:cubicBezTo>
                    <a:pt x="196" y="176"/>
                    <a:pt x="200" y="173"/>
                    <a:pt x="202" y="169"/>
                  </a:cubicBezTo>
                  <a:cubicBezTo>
                    <a:pt x="280" y="11"/>
                    <a:pt x="280" y="11"/>
                    <a:pt x="280" y="11"/>
                  </a:cubicBezTo>
                  <a:cubicBezTo>
                    <a:pt x="285" y="0"/>
                    <a:pt x="301" y="0"/>
                    <a:pt x="306" y="1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2" name="Group 41">
              <a:extLst>
                <a:ext uri="{FF2B5EF4-FFF2-40B4-BE49-F238E27FC236}">
                  <a16:creationId xmlns:a16="http://schemas.microsoft.com/office/drawing/2014/main" id="{3A58E915-2FDF-489C-9D91-583EC2638AF5}"/>
                </a:ext>
              </a:extLst>
            </p:cNvPr>
            <p:cNvGrpSpPr/>
            <p:nvPr/>
          </p:nvGrpSpPr>
          <p:grpSpPr>
            <a:xfrm>
              <a:off x="5298666" y="2647448"/>
              <a:ext cx="1875632" cy="1916542"/>
              <a:chOff x="3624263" y="900113"/>
              <a:chExt cx="4949825" cy="5057776"/>
            </a:xfrm>
            <a:solidFill>
              <a:schemeClr val="accent5">
                <a:lumMod val="40000"/>
                <a:lumOff val="60000"/>
              </a:schemeClr>
            </a:solidFill>
          </p:grpSpPr>
          <p:sp>
            <p:nvSpPr>
              <p:cNvPr id="51" name="Freeform 50">
                <a:extLst>
                  <a:ext uri="{FF2B5EF4-FFF2-40B4-BE49-F238E27FC236}">
                    <a16:creationId xmlns:a16="http://schemas.microsoft.com/office/drawing/2014/main" id="{202D26AD-BCFD-49A2-B63E-4638FA108C58}"/>
                  </a:ext>
                </a:extLst>
              </p:cNvPr>
              <p:cNvSpPr>
                <a:spLocks/>
              </p:cNvSpPr>
              <p:nvPr/>
            </p:nvSpPr>
            <p:spPr bwMode="auto">
              <a:xfrm>
                <a:off x="4049713" y="2489201"/>
                <a:ext cx="4524375" cy="3468688"/>
              </a:xfrm>
              <a:custGeom>
                <a:avLst/>
                <a:gdLst>
                  <a:gd name="T0" fmla="*/ 813 w 1204"/>
                  <a:gd name="T1" fmla="*/ 694 h 923"/>
                  <a:gd name="T2" fmla="*/ 780 w 1204"/>
                  <a:gd name="T3" fmla="*/ 712 h 923"/>
                  <a:gd name="T4" fmla="*/ 757 w 1204"/>
                  <a:gd name="T5" fmla="*/ 724 h 923"/>
                  <a:gd name="T6" fmla="*/ 737 w 1204"/>
                  <a:gd name="T7" fmla="*/ 733 h 923"/>
                  <a:gd name="T8" fmla="*/ 712 w 1204"/>
                  <a:gd name="T9" fmla="*/ 742 h 923"/>
                  <a:gd name="T10" fmla="*/ 677 w 1204"/>
                  <a:gd name="T11" fmla="*/ 754 h 923"/>
                  <a:gd name="T12" fmla="*/ 406 w 1204"/>
                  <a:gd name="T13" fmla="*/ 751 h 923"/>
                  <a:gd name="T14" fmla="*/ 383 w 1204"/>
                  <a:gd name="T15" fmla="*/ 744 h 923"/>
                  <a:gd name="T16" fmla="*/ 353 w 1204"/>
                  <a:gd name="T17" fmla="*/ 732 h 923"/>
                  <a:gd name="T18" fmla="*/ 331 w 1204"/>
                  <a:gd name="T19" fmla="*/ 722 h 923"/>
                  <a:gd name="T20" fmla="*/ 302 w 1204"/>
                  <a:gd name="T21" fmla="*/ 707 h 923"/>
                  <a:gd name="T22" fmla="*/ 282 w 1204"/>
                  <a:gd name="T23" fmla="*/ 696 h 923"/>
                  <a:gd name="T24" fmla="*/ 0 w 1204"/>
                  <a:gd name="T25" fmla="*/ 578 h 923"/>
                  <a:gd name="T26" fmla="*/ 181 w 1204"/>
                  <a:gd name="T27" fmla="*/ 811 h 923"/>
                  <a:gd name="T28" fmla="*/ 215 w 1204"/>
                  <a:gd name="T29" fmla="*/ 832 h 923"/>
                  <a:gd name="T30" fmla="*/ 249 w 1204"/>
                  <a:gd name="T31" fmla="*/ 851 h 923"/>
                  <a:gd name="T32" fmla="*/ 287 w 1204"/>
                  <a:gd name="T33" fmla="*/ 869 h 923"/>
                  <a:gd name="T34" fmla="*/ 546 w 1204"/>
                  <a:gd name="T35" fmla="*/ 923 h 923"/>
                  <a:gd name="T36" fmla="*/ 572 w 1204"/>
                  <a:gd name="T37" fmla="*/ 922 h 923"/>
                  <a:gd name="T38" fmla="*/ 592 w 1204"/>
                  <a:gd name="T39" fmla="*/ 921 h 923"/>
                  <a:gd name="T40" fmla="*/ 616 w 1204"/>
                  <a:gd name="T41" fmla="*/ 919 h 923"/>
                  <a:gd name="T42" fmla="*/ 641 w 1204"/>
                  <a:gd name="T43" fmla="*/ 916 h 923"/>
                  <a:gd name="T44" fmla="*/ 678 w 1204"/>
                  <a:gd name="T45" fmla="*/ 909 h 923"/>
                  <a:gd name="T46" fmla="*/ 702 w 1204"/>
                  <a:gd name="T47" fmla="*/ 904 h 923"/>
                  <a:gd name="T48" fmla="*/ 731 w 1204"/>
                  <a:gd name="T49" fmla="*/ 896 h 923"/>
                  <a:gd name="T50" fmla="*/ 761 w 1204"/>
                  <a:gd name="T51" fmla="*/ 886 h 923"/>
                  <a:gd name="T52" fmla="*/ 800 w 1204"/>
                  <a:gd name="T53" fmla="*/ 871 h 923"/>
                  <a:gd name="T54" fmla="*/ 830 w 1204"/>
                  <a:gd name="T55" fmla="*/ 857 h 923"/>
                  <a:gd name="T56" fmla="*/ 857 w 1204"/>
                  <a:gd name="T57" fmla="*/ 843 h 923"/>
                  <a:gd name="T58" fmla="*/ 884 w 1204"/>
                  <a:gd name="T59" fmla="*/ 828 h 923"/>
                  <a:gd name="T60" fmla="*/ 915 w 1204"/>
                  <a:gd name="T61" fmla="*/ 807 h 923"/>
                  <a:gd name="T62" fmla="*/ 937 w 1204"/>
                  <a:gd name="T63" fmla="*/ 791 h 923"/>
                  <a:gd name="T64" fmla="*/ 966 w 1204"/>
                  <a:gd name="T65" fmla="*/ 768 h 923"/>
                  <a:gd name="T66" fmla="*/ 990 w 1204"/>
                  <a:gd name="T67" fmla="*/ 747 h 923"/>
                  <a:gd name="T68" fmla="*/ 1153 w 1204"/>
                  <a:gd name="T69" fmla="*/ 512 h 923"/>
                  <a:gd name="T70" fmla="*/ 1185 w 1204"/>
                  <a:gd name="T71" fmla="*/ 414 h 923"/>
                  <a:gd name="T72" fmla="*/ 1196 w 1204"/>
                  <a:gd name="T73" fmla="*/ 356 h 923"/>
                  <a:gd name="T74" fmla="*/ 1202 w 1204"/>
                  <a:gd name="T75" fmla="*/ 312 h 923"/>
                  <a:gd name="T76" fmla="*/ 1203 w 1204"/>
                  <a:gd name="T77" fmla="*/ 287 h 923"/>
                  <a:gd name="T78" fmla="*/ 1204 w 1204"/>
                  <a:gd name="T79" fmla="*/ 261 h 923"/>
                  <a:gd name="T80" fmla="*/ 1017 w 1204"/>
                  <a:gd name="T81" fmla="*/ 51 h 923"/>
                  <a:gd name="T82" fmla="*/ 1035 w 1204"/>
                  <a:gd name="T83" fmla="*/ 101 h 923"/>
                  <a:gd name="T84" fmla="*/ 1042 w 1204"/>
                  <a:gd name="T85" fmla="*/ 130 h 923"/>
                  <a:gd name="T86" fmla="*/ 1048 w 1204"/>
                  <a:gd name="T87" fmla="*/ 160 h 923"/>
                  <a:gd name="T88" fmla="*/ 1053 w 1204"/>
                  <a:gd name="T89" fmla="*/ 195 h 923"/>
                  <a:gd name="T90" fmla="*/ 1055 w 1204"/>
                  <a:gd name="T91" fmla="*/ 224 h 923"/>
                  <a:gd name="T92" fmla="*/ 1056 w 1204"/>
                  <a:gd name="T93" fmla="*/ 267 h 923"/>
                  <a:gd name="T94" fmla="*/ 1051 w 1204"/>
                  <a:gd name="T95" fmla="*/ 324 h 923"/>
                  <a:gd name="T96" fmla="*/ 1047 w 1204"/>
                  <a:gd name="T97" fmla="*/ 346 h 923"/>
                  <a:gd name="T98" fmla="*/ 1044 w 1204"/>
                  <a:gd name="T99" fmla="*/ 363 h 923"/>
                  <a:gd name="T100" fmla="*/ 1038 w 1204"/>
                  <a:gd name="T101" fmla="*/ 387 h 923"/>
                  <a:gd name="T102" fmla="*/ 1029 w 1204"/>
                  <a:gd name="T103" fmla="*/ 417 h 923"/>
                  <a:gd name="T104" fmla="*/ 1017 w 1204"/>
                  <a:gd name="T105" fmla="*/ 449 h 923"/>
                  <a:gd name="T106" fmla="*/ 1010 w 1204"/>
                  <a:gd name="T107" fmla="*/ 467 h 923"/>
                  <a:gd name="T108" fmla="*/ 1000 w 1204"/>
                  <a:gd name="T109" fmla="*/ 486 h 923"/>
                  <a:gd name="T110" fmla="*/ 990 w 1204"/>
                  <a:gd name="T111" fmla="*/ 505 h 923"/>
                  <a:gd name="T112" fmla="*/ 980 w 1204"/>
                  <a:gd name="T113" fmla="*/ 523 h 923"/>
                  <a:gd name="T114" fmla="*/ 957 w 1204"/>
                  <a:gd name="T115" fmla="*/ 559 h 923"/>
                  <a:gd name="T116" fmla="*/ 945 w 1204"/>
                  <a:gd name="T117" fmla="*/ 574 h 923"/>
                  <a:gd name="T118" fmla="*/ 930 w 1204"/>
                  <a:gd name="T119" fmla="*/ 592 h 923"/>
                  <a:gd name="T120" fmla="*/ 918 w 1204"/>
                  <a:gd name="T121" fmla="*/ 606 h 923"/>
                  <a:gd name="T122" fmla="*/ 841 w 1204"/>
                  <a:gd name="T123" fmla="*/ 674 h 923"/>
                  <a:gd name="T124" fmla="*/ 817 w 1204"/>
                  <a:gd name="T125" fmla="*/ 669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4" h="923">
                    <a:moveTo>
                      <a:pt x="827" y="684"/>
                    </a:moveTo>
                    <a:cubicBezTo>
                      <a:pt x="825" y="686"/>
                      <a:pt x="823" y="687"/>
                      <a:pt x="820" y="689"/>
                    </a:cubicBezTo>
                    <a:cubicBezTo>
                      <a:pt x="820" y="689"/>
                      <a:pt x="820" y="689"/>
                      <a:pt x="820" y="689"/>
                    </a:cubicBezTo>
                    <a:cubicBezTo>
                      <a:pt x="818" y="691"/>
                      <a:pt x="815" y="692"/>
                      <a:pt x="813" y="694"/>
                    </a:cubicBezTo>
                    <a:cubicBezTo>
                      <a:pt x="813" y="694"/>
                      <a:pt x="813" y="694"/>
                      <a:pt x="813" y="694"/>
                    </a:cubicBezTo>
                    <a:cubicBezTo>
                      <a:pt x="810" y="696"/>
                      <a:pt x="806" y="698"/>
                      <a:pt x="803" y="700"/>
                    </a:cubicBezTo>
                    <a:cubicBezTo>
                      <a:pt x="800" y="701"/>
                      <a:pt x="800" y="701"/>
                      <a:pt x="800" y="701"/>
                    </a:cubicBezTo>
                    <a:cubicBezTo>
                      <a:pt x="797" y="703"/>
                      <a:pt x="794" y="705"/>
                      <a:pt x="790" y="707"/>
                    </a:cubicBezTo>
                    <a:cubicBezTo>
                      <a:pt x="790" y="707"/>
                      <a:pt x="790" y="707"/>
                      <a:pt x="790" y="707"/>
                    </a:cubicBezTo>
                    <a:cubicBezTo>
                      <a:pt x="787" y="709"/>
                      <a:pt x="784" y="711"/>
                      <a:pt x="780" y="712"/>
                    </a:cubicBezTo>
                    <a:cubicBezTo>
                      <a:pt x="778" y="714"/>
                      <a:pt x="778" y="714"/>
                      <a:pt x="778" y="714"/>
                    </a:cubicBezTo>
                    <a:cubicBezTo>
                      <a:pt x="774" y="716"/>
                      <a:pt x="771" y="717"/>
                      <a:pt x="767" y="719"/>
                    </a:cubicBezTo>
                    <a:cubicBezTo>
                      <a:pt x="766" y="720"/>
                      <a:pt x="766" y="720"/>
                      <a:pt x="766" y="720"/>
                    </a:cubicBezTo>
                    <a:cubicBezTo>
                      <a:pt x="764" y="721"/>
                      <a:pt x="762" y="722"/>
                      <a:pt x="760" y="723"/>
                    </a:cubicBezTo>
                    <a:cubicBezTo>
                      <a:pt x="757" y="724"/>
                      <a:pt x="757" y="724"/>
                      <a:pt x="757" y="724"/>
                    </a:cubicBezTo>
                    <a:cubicBezTo>
                      <a:pt x="756" y="725"/>
                      <a:pt x="754" y="726"/>
                      <a:pt x="752" y="726"/>
                    </a:cubicBezTo>
                    <a:cubicBezTo>
                      <a:pt x="749" y="728"/>
                      <a:pt x="749" y="728"/>
                      <a:pt x="749" y="728"/>
                    </a:cubicBezTo>
                    <a:cubicBezTo>
                      <a:pt x="747" y="728"/>
                      <a:pt x="746" y="729"/>
                      <a:pt x="745" y="730"/>
                    </a:cubicBezTo>
                    <a:cubicBezTo>
                      <a:pt x="743" y="730"/>
                      <a:pt x="742" y="731"/>
                      <a:pt x="741" y="731"/>
                    </a:cubicBezTo>
                    <a:cubicBezTo>
                      <a:pt x="739" y="732"/>
                      <a:pt x="738" y="732"/>
                      <a:pt x="737" y="733"/>
                    </a:cubicBezTo>
                    <a:cubicBezTo>
                      <a:pt x="736" y="734"/>
                      <a:pt x="734" y="734"/>
                      <a:pt x="732" y="735"/>
                    </a:cubicBezTo>
                    <a:cubicBezTo>
                      <a:pt x="730" y="736"/>
                      <a:pt x="730" y="736"/>
                      <a:pt x="730" y="736"/>
                    </a:cubicBezTo>
                    <a:cubicBezTo>
                      <a:pt x="728" y="737"/>
                      <a:pt x="726" y="737"/>
                      <a:pt x="724" y="738"/>
                    </a:cubicBezTo>
                    <a:cubicBezTo>
                      <a:pt x="723" y="739"/>
                      <a:pt x="723" y="739"/>
                      <a:pt x="723" y="739"/>
                    </a:cubicBezTo>
                    <a:cubicBezTo>
                      <a:pt x="719" y="740"/>
                      <a:pt x="716" y="741"/>
                      <a:pt x="712" y="742"/>
                    </a:cubicBezTo>
                    <a:cubicBezTo>
                      <a:pt x="710" y="743"/>
                      <a:pt x="710" y="743"/>
                      <a:pt x="710" y="743"/>
                    </a:cubicBezTo>
                    <a:cubicBezTo>
                      <a:pt x="707" y="744"/>
                      <a:pt x="704" y="745"/>
                      <a:pt x="701" y="746"/>
                    </a:cubicBezTo>
                    <a:cubicBezTo>
                      <a:pt x="699" y="747"/>
                      <a:pt x="699" y="747"/>
                      <a:pt x="699" y="747"/>
                    </a:cubicBezTo>
                    <a:cubicBezTo>
                      <a:pt x="692" y="749"/>
                      <a:pt x="684" y="751"/>
                      <a:pt x="677" y="753"/>
                    </a:cubicBezTo>
                    <a:cubicBezTo>
                      <a:pt x="677" y="754"/>
                      <a:pt x="677" y="754"/>
                      <a:pt x="677" y="754"/>
                    </a:cubicBezTo>
                    <a:cubicBezTo>
                      <a:pt x="596" y="774"/>
                      <a:pt x="511" y="776"/>
                      <a:pt x="431" y="758"/>
                    </a:cubicBezTo>
                    <a:cubicBezTo>
                      <a:pt x="424" y="756"/>
                      <a:pt x="424" y="756"/>
                      <a:pt x="424" y="756"/>
                    </a:cubicBezTo>
                    <a:cubicBezTo>
                      <a:pt x="421" y="755"/>
                      <a:pt x="419" y="755"/>
                      <a:pt x="416" y="754"/>
                    </a:cubicBezTo>
                    <a:cubicBezTo>
                      <a:pt x="414" y="753"/>
                      <a:pt x="414" y="753"/>
                      <a:pt x="414" y="753"/>
                    </a:cubicBezTo>
                    <a:cubicBezTo>
                      <a:pt x="412" y="753"/>
                      <a:pt x="409" y="752"/>
                      <a:pt x="406" y="751"/>
                    </a:cubicBezTo>
                    <a:cubicBezTo>
                      <a:pt x="404" y="750"/>
                      <a:pt x="404" y="750"/>
                      <a:pt x="404" y="750"/>
                    </a:cubicBezTo>
                    <a:cubicBezTo>
                      <a:pt x="401" y="749"/>
                      <a:pt x="398" y="749"/>
                      <a:pt x="395" y="748"/>
                    </a:cubicBezTo>
                    <a:cubicBezTo>
                      <a:pt x="394" y="747"/>
                      <a:pt x="394" y="747"/>
                      <a:pt x="394" y="747"/>
                    </a:cubicBezTo>
                    <a:cubicBezTo>
                      <a:pt x="391" y="747"/>
                      <a:pt x="388" y="746"/>
                      <a:pt x="386" y="745"/>
                    </a:cubicBezTo>
                    <a:cubicBezTo>
                      <a:pt x="383" y="744"/>
                      <a:pt x="383" y="744"/>
                      <a:pt x="383" y="744"/>
                    </a:cubicBezTo>
                    <a:cubicBezTo>
                      <a:pt x="380" y="743"/>
                      <a:pt x="377" y="742"/>
                      <a:pt x="374" y="741"/>
                    </a:cubicBezTo>
                    <a:cubicBezTo>
                      <a:pt x="374" y="741"/>
                      <a:pt x="374" y="741"/>
                      <a:pt x="374" y="741"/>
                    </a:cubicBezTo>
                    <a:cubicBezTo>
                      <a:pt x="371" y="739"/>
                      <a:pt x="367" y="738"/>
                      <a:pt x="364" y="737"/>
                    </a:cubicBezTo>
                    <a:cubicBezTo>
                      <a:pt x="363" y="736"/>
                      <a:pt x="363" y="736"/>
                      <a:pt x="363" y="736"/>
                    </a:cubicBezTo>
                    <a:cubicBezTo>
                      <a:pt x="360" y="735"/>
                      <a:pt x="356" y="734"/>
                      <a:pt x="353" y="732"/>
                    </a:cubicBezTo>
                    <a:cubicBezTo>
                      <a:pt x="352" y="732"/>
                      <a:pt x="352" y="732"/>
                      <a:pt x="352" y="732"/>
                    </a:cubicBezTo>
                    <a:cubicBezTo>
                      <a:pt x="349" y="731"/>
                      <a:pt x="346" y="729"/>
                      <a:pt x="343" y="728"/>
                    </a:cubicBezTo>
                    <a:cubicBezTo>
                      <a:pt x="342" y="728"/>
                      <a:pt x="342" y="728"/>
                      <a:pt x="342" y="728"/>
                    </a:cubicBezTo>
                    <a:cubicBezTo>
                      <a:pt x="339" y="726"/>
                      <a:pt x="336" y="725"/>
                      <a:pt x="333" y="723"/>
                    </a:cubicBezTo>
                    <a:cubicBezTo>
                      <a:pt x="331" y="722"/>
                      <a:pt x="331" y="722"/>
                      <a:pt x="331" y="722"/>
                    </a:cubicBezTo>
                    <a:cubicBezTo>
                      <a:pt x="328" y="721"/>
                      <a:pt x="325" y="719"/>
                      <a:pt x="322" y="718"/>
                    </a:cubicBezTo>
                    <a:cubicBezTo>
                      <a:pt x="321" y="718"/>
                      <a:pt x="321" y="718"/>
                      <a:pt x="321" y="718"/>
                    </a:cubicBezTo>
                    <a:cubicBezTo>
                      <a:pt x="318" y="716"/>
                      <a:pt x="315" y="715"/>
                      <a:pt x="312" y="713"/>
                    </a:cubicBezTo>
                    <a:cubicBezTo>
                      <a:pt x="311" y="712"/>
                      <a:pt x="311" y="712"/>
                      <a:pt x="311" y="712"/>
                    </a:cubicBezTo>
                    <a:cubicBezTo>
                      <a:pt x="308" y="711"/>
                      <a:pt x="305" y="709"/>
                      <a:pt x="302" y="707"/>
                    </a:cubicBezTo>
                    <a:cubicBezTo>
                      <a:pt x="301" y="707"/>
                      <a:pt x="301" y="707"/>
                      <a:pt x="301" y="707"/>
                    </a:cubicBezTo>
                    <a:cubicBezTo>
                      <a:pt x="298" y="705"/>
                      <a:pt x="295" y="704"/>
                      <a:pt x="292" y="702"/>
                    </a:cubicBezTo>
                    <a:cubicBezTo>
                      <a:pt x="291" y="701"/>
                      <a:pt x="291" y="701"/>
                      <a:pt x="291" y="701"/>
                    </a:cubicBezTo>
                    <a:cubicBezTo>
                      <a:pt x="288" y="700"/>
                      <a:pt x="285" y="698"/>
                      <a:pt x="282" y="696"/>
                    </a:cubicBezTo>
                    <a:cubicBezTo>
                      <a:pt x="282" y="696"/>
                      <a:pt x="282" y="696"/>
                      <a:pt x="282" y="696"/>
                    </a:cubicBezTo>
                    <a:cubicBezTo>
                      <a:pt x="275" y="692"/>
                      <a:pt x="269" y="688"/>
                      <a:pt x="263" y="684"/>
                    </a:cubicBezTo>
                    <a:cubicBezTo>
                      <a:pt x="263" y="683"/>
                      <a:pt x="263" y="683"/>
                      <a:pt x="263" y="683"/>
                    </a:cubicBezTo>
                    <a:cubicBezTo>
                      <a:pt x="242" y="669"/>
                      <a:pt x="242" y="669"/>
                      <a:pt x="242" y="669"/>
                    </a:cubicBezTo>
                    <a:cubicBezTo>
                      <a:pt x="318" y="609"/>
                      <a:pt x="318" y="609"/>
                      <a:pt x="318" y="609"/>
                    </a:cubicBezTo>
                    <a:cubicBezTo>
                      <a:pt x="0" y="578"/>
                      <a:pt x="0" y="578"/>
                      <a:pt x="0" y="578"/>
                    </a:cubicBezTo>
                    <a:cubicBezTo>
                      <a:pt x="129" y="870"/>
                      <a:pt x="129" y="870"/>
                      <a:pt x="129" y="870"/>
                    </a:cubicBezTo>
                    <a:cubicBezTo>
                      <a:pt x="157" y="794"/>
                      <a:pt x="157" y="794"/>
                      <a:pt x="157" y="794"/>
                    </a:cubicBezTo>
                    <a:cubicBezTo>
                      <a:pt x="177" y="808"/>
                      <a:pt x="177" y="808"/>
                      <a:pt x="177" y="808"/>
                    </a:cubicBezTo>
                    <a:cubicBezTo>
                      <a:pt x="178" y="808"/>
                      <a:pt x="179" y="809"/>
                      <a:pt x="180" y="810"/>
                    </a:cubicBezTo>
                    <a:cubicBezTo>
                      <a:pt x="181" y="811"/>
                      <a:pt x="181" y="811"/>
                      <a:pt x="181" y="811"/>
                    </a:cubicBezTo>
                    <a:cubicBezTo>
                      <a:pt x="184" y="812"/>
                      <a:pt x="186" y="814"/>
                      <a:pt x="188" y="815"/>
                    </a:cubicBezTo>
                    <a:cubicBezTo>
                      <a:pt x="190" y="817"/>
                      <a:pt x="192" y="818"/>
                      <a:pt x="195" y="820"/>
                    </a:cubicBezTo>
                    <a:cubicBezTo>
                      <a:pt x="197" y="821"/>
                      <a:pt x="199" y="822"/>
                      <a:pt x="201" y="824"/>
                    </a:cubicBezTo>
                    <a:cubicBezTo>
                      <a:pt x="204" y="825"/>
                      <a:pt x="206" y="827"/>
                      <a:pt x="208" y="828"/>
                    </a:cubicBezTo>
                    <a:cubicBezTo>
                      <a:pt x="210" y="829"/>
                      <a:pt x="213" y="831"/>
                      <a:pt x="215" y="832"/>
                    </a:cubicBezTo>
                    <a:cubicBezTo>
                      <a:pt x="217" y="834"/>
                      <a:pt x="219" y="835"/>
                      <a:pt x="221" y="836"/>
                    </a:cubicBezTo>
                    <a:cubicBezTo>
                      <a:pt x="224" y="837"/>
                      <a:pt x="227" y="839"/>
                      <a:pt x="230" y="841"/>
                    </a:cubicBezTo>
                    <a:cubicBezTo>
                      <a:pt x="231" y="842"/>
                      <a:pt x="233" y="842"/>
                      <a:pt x="235" y="843"/>
                    </a:cubicBezTo>
                    <a:cubicBezTo>
                      <a:pt x="238" y="845"/>
                      <a:pt x="241" y="847"/>
                      <a:pt x="244" y="848"/>
                    </a:cubicBezTo>
                    <a:cubicBezTo>
                      <a:pt x="245" y="849"/>
                      <a:pt x="247" y="850"/>
                      <a:pt x="249" y="851"/>
                    </a:cubicBezTo>
                    <a:cubicBezTo>
                      <a:pt x="252" y="852"/>
                      <a:pt x="255" y="854"/>
                      <a:pt x="258" y="856"/>
                    </a:cubicBezTo>
                    <a:cubicBezTo>
                      <a:pt x="260" y="856"/>
                      <a:pt x="261" y="857"/>
                      <a:pt x="263" y="858"/>
                    </a:cubicBezTo>
                    <a:cubicBezTo>
                      <a:pt x="266" y="859"/>
                      <a:pt x="269" y="861"/>
                      <a:pt x="273" y="863"/>
                    </a:cubicBezTo>
                    <a:cubicBezTo>
                      <a:pt x="274" y="863"/>
                      <a:pt x="276" y="864"/>
                      <a:pt x="277" y="865"/>
                    </a:cubicBezTo>
                    <a:cubicBezTo>
                      <a:pt x="280" y="866"/>
                      <a:pt x="284" y="868"/>
                      <a:pt x="287" y="869"/>
                    </a:cubicBezTo>
                    <a:cubicBezTo>
                      <a:pt x="289" y="870"/>
                      <a:pt x="289" y="870"/>
                      <a:pt x="289" y="870"/>
                    </a:cubicBezTo>
                    <a:cubicBezTo>
                      <a:pt x="342" y="893"/>
                      <a:pt x="398" y="909"/>
                      <a:pt x="455" y="917"/>
                    </a:cubicBezTo>
                    <a:cubicBezTo>
                      <a:pt x="456" y="917"/>
                      <a:pt x="456" y="917"/>
                      <a:pt x="456" y="917"/>
                    </a:cubicBezTo>
                    <a:cubicBezTo>
                      <a:pt x="486" y="921"/>
                      <a:pt x="516" y="923"/>
                      <a:pt x="546" y="923"/>
                    </a:cubicBezTo>
                    <a:cubicBezTo>
                      <a:pt x="546" y="923"/>
                      <a:pt x="546" y="923"/>
                      <a:pt x="546" y="923"/>
                    </a:cubicBezTo>
                    <a:cubicBezTo>
                      <a:pt x="549" y="923"/>
                      <a:pt x="552" y="923"/>
                      <a:pt x="554" y="923"/>
                    </a:cubicBezTo>
                    <a:cubicBezTo>
                      <a:pt x="557" y="923"/>
                      <a:pt x="557" y="923"/>
                      <a:pt x="557" y="923"/>
                    </a:cubicBezTo>
                    <a:cubicBezTo>
                      <a:pt x="559" y="923"/>
                      <a:pt x="561" y="923"/>
                      <a:pt x="563" y="923"/>
                    </a:cubicBezTo>
                    <a:cubicBezTo>
                      <a:pt x="566" y="923"/>
                      <a:pt x="566" y="923"/>
                      <a:pt x="566" y="923"/>
                    </a:cubicBezTo>
                    <a:cubicBezTo>
                      <a:pt x="568" y="923"/>
                      <a:pt x="570" y="923"/>
                      <a:pt x="572" y="922"/>
                    </a:cubicBezTo>
                    <a:cubicBezTo>
                      <a:pt x="575" y="922"/>
                      <a:pt x="575" y="922"/>
                      <a:pt x="575" y="922"/>
                    </a:cubicBezTo>
                    <a:cubicBezTo>
                      <a:pt x="577" y="922"/>
                      <a:pt x="579" y="922"/>
                      <a:pt x="581" y="922"/>
                    </a:cubicBezTo>
                    <a:cubicBezTo>
                      <a:pt x="584" y="922"/>
                      <a:pt x="584" y="922"/>
                      <a:pt x="584" y="922"/>
                    </a:cubicBezTo>
                    <a:cubicBezTo>
                      <a:pt x="586" y="922"/>
                      <a:pt x="588" y="922"/>
                      <a:pt x="589" y="922"/>
                    </a:cubicBezTo>
                    <a:cubicBezTo>
                      <a:pt x="592" y="921"/>
                      <a:pt x="592" y="921"/>
                      <a:pt x="592" y="921"/>
                    </a:cubicBezTo>
                    <a:cubicBezTo>
                      <a:pt x="594" y="921"/>
                      <a:pt x="596" y="921"/>
                      <a:pt x="598" y="921"/>
                    </a:cubicBezTo>
                    <a:cubicBezTo>
                      <a:pt x="601" y="921"/>
                      <a:pt x="601" y="921"/>
                      <a:pt x="601" y="921"/>
                    </a:cubicBezTo>
                    <a:cubicBezTo>
                      <a:pt x="603" y="920"/>
                      <a:pt x="605" y="920"/>
                      <a:pt x="607" y="920"/>
                    </a:cubicBezTo>
                    <a:cubicBezTo>
                      <a:pt x="610" y="920"/>
                      <a:pt x="610" y="920"/>
                      <a:pt x="610" y="920"/>
                    </a:cubicBezTo>
                    <a:cubicBezTo>
                      <a:pt x="612" y="920"/>
                      <a:pt x="614" y="919"/>
                      <a:pt x="616" y="919"/>
                    </a:cubicBezTo>
                    <a:cubicBezTo>
                      <a:pt x="618" y="919"/>
                      <a:pt x="618" y="919"/>
                      <a:pt x="618" y="919"/>
                    </a:cubicBezTo>
                    <a:cubicBezTo>
                      <a:pt x="621" y="919"/>
                      <a:pt x="623" y="918"/>
                      <a:pt x="625" y="918"/>
                    </a:cubicBezTo>
                    <a:cubicBezTo>
                      <a:pt x="627" y="918"/>
                      <a:pt x="627" y="918"/>
                      <a:pt x="627" y="918"/>
                    </a:cubicBezTo>
                    <a:cubicBezTo>
                      <a:pt x="631" y="918"/>
                      <a:pt x="635" y="917"/>
                      <a:pt x="639" y="916"/>
                    </a:cubicBezTo>
                    <a:cubicBezTo>
                      <a:pt x="641" y="916"/>
                      <a:pt x="641" y="916"/>
                      <a:pt x="641" y="916"/>
                    </a:cubicBezTo>
                    <a:cubicBezTo>
                      <a:pt x="644" y="916"/>
                      <a:pt x="648" y="915"/>
                      <a:pt x="652" y="914"/>
                    </a:cubicBezTo>
                    <a:cubicBezTo>
                      <a:pt x="655" y="914"/>
                      <a:pt x="655" y="914"/>
                      <a:pt x="655" y="914"/>
                    </a:cubicBezTo>
                    <a:cubicBezTo>
                      <a:pt x="658" y="913"/>
                      <a:pt x="662" y="913"/>
                      <a:pt x="666" y="912"/>
                    </a:cubicBezTo>
                    <a:cubicBezTo>
                      <a:pt x="668" y="911"/>
                      <a:pt x="668" y="911"/>
                      <a:pt x="668" y="911"/>
                    </a:cubicBezTo>
                    <a:cubicBezTo>
                      <a:pt x="671" y="911"/>
                      <a:pt x="675" y="910"/>
                      <a:pt x="678" y="909"/>
                    </a:cubicBezTo>
                    <a:cubicBezTo>
                      <a:pt x="680" y="909"/>
                      <a:pt x="680" y="909"/>
                      <a:pt x="680" y="909"/>
                    </a:cubicBezTo>
                    <a:cubicBezTo>
                      <a:pt x="683" y="909"/>
                      <a:pt x="685" y="908"/>
                      <a:pt x="688" y="907"/>
                    </a:cubicBezTo>
                    <a:cubicBezTo>
                      <a:pt x="690" y="907"/>
                      <a:pt x="690" y="907"/>
                      <a:pt x="690" y="907"/>
                    </a:cubicBezTo>
                    <a:cubicBezTo>
                      <a:pt x="692" y="906"/>
                      <a:pt x="694" y="906"/>
                      <a:pt x="695" y="906"/>
                    </a:cubicBezTo>
                    <a:cubicBezTo>
                      <a:pt x="698" y="905"/>
                      <a:pt x="700" y="904"/>
                      <a:pt x="702" y="904"/>
                    </a:cubicBezTo>
                    <a:cubicBezTo>
                      <a:pt x="704" y="903"/>
                      <a:pt x="706" y="903"/>
                      <a:pt x="707" y="903"/>
                    </a:cubicBezTo>
                    <a:cubicBezTo>
                      <a:pt x="710" y="902"/>
                      <a:pt x="712" y="901"/>
                      <a:pt x="715" y="901"/>
                    </a:cubicBezTo>
                    <a:cubicBezTo>
                      <a:pt x="716" y="900"/>
                      <a:pt x="716" y="900"/>
                      <a:pt x="716" y="900"/>
                    </a:cubicBezTo>
                    <a:cubicBezTo>
                      <a:pt x="717" y="900"/>
                      <a:pt x="718" y="900"/>
                      <a:pt x="719" y="899"/>
                    </a:cubicBezTo>
                    <a:cubicBezTo>
                      <a:pt x="723" y="898"/>
                      <a:pt x="727" y="897"/>
                      <a:pt x="731" y="896"/>
                    </a:cubicBezTo>
                    <a:cubicBezTo>
                      <a:pt x="731" y="896"/>
                      <a:pt x="731" y="896"/>
                      <a:pt x="731" y="896"/>
                    </a:cubicBezTo>
                    <a:cubicBezTo>
                      <a:pt x="736" y="895"/>
                      <a:pt x="740" y="893"/>
                      <a:pt x="745" y="892"/>
                    </a:cubicBezTo>
                    <a:cubicBezTo>
                      <a:pt x="746" y="891"/>
                      <a:pt x="746" y="891"/>
                      <a:pt x="746" y="891"/>
                    </a:cubicBezTo>
                    <a:cubicBezTo>
                      <a:pt x="750" y="890"/>
                      <a:pt x="755" y="889"/>
                      <a:pt x="759" y="887"/>
                    </a:cubicBezTo>
                    <a:cubicBezTo>
                      <a:pt x="761" y="886"/>
                      <a:pt x="761" y="886"/>
                      <a:pt x="761" y="886"/>
                    </a:cubicBezTo>
                    <a:cubicBezTo>
                      <a:pt x="765" y="885"/>
                      <a:pt x="769" y="883"/>
                      <a:pt x="773" y="882"/>
                    </a:cubicBezTo>
                    <a:cubicBezTo>
                      <a:pt x="776" y="881"/>
                      <a:pt x="776" y="881"/>
                      <a:pt x="776" y="881"/>
                    </a:cubicBezTo>
                    <a:cubicBezTo>
                      <a:pt x="780" y="879"/>
                      <a:pt x="783" y="878"/>
                      <a:pt x="787" y="876"/>
                    </a:cubicBezTo>
                    <a:cubicBezTo>
                      <a:pt x="790" y="875"/>
                      <a:pt x="790" y="875"/>
                      <a:pt x="790" y="875"/>
                    </a:cubicBezTo>
                    <a:cubicBezTo>
                      <a:pt x="793" y="874"/>
                      <a:pt x="797" y="872"/>
                      <a:pt x="800" y="871"/>
                    </a:cubicBezTo>
                    <a:cubicBezTo>
                      <a:pt x="802" y="870"/>
                      <a:pt x="802" y="870"/>
                      <a:pt x="802" y="870"/>
                    </a:cubicBezTo>
                    <a:cubicBezTo>
                      <a:pt x="806" y="868"/>
                      <a:pt x="810" y="867"/>
                      <a:pt x="815" y="864"/>
                    </a:cubicBezTo>
                    <a:cubicBezTo>
                      <a:pt x="819" y="863"/>
                      <a:pt x="819" y="863"/>
                      <a:pt x="819" y="863"/>
                    </a:cubicBezTo>
                    <a:cubicBezTo>
                      <a:pt x="822" y="861"/>
                      <a:pt x="825" y="860"/>
                      <a:pt x="828" y="858"/>
                    </a:cubicBezTo>
                    <a:cubicBezTo>
                      <a:pt x="830" y="857"/>
                      <a:pt x="830" y="857"/>
                      <a:pt x="830" y="857"/>
                    </a:cubicBezTo>
                    <a:cubicBezTo>
                      <a:pt x="831" y="857"/>
                      <a:pt x="832" y="856"/>
                      <a:pt x="833" y="856"/>
                    </a:cubicBezTo>
                    <a:cubicBezTo>
                      <a:pt x="836" y="854"/>
                      <a:pt x="840" y="852"/>
                      <a:pt x="844" y="850"/>
                    </a:cubicBezTo>
                    <a:cubicBezTo>
                      <a:pt x="846" y="849"/>
                      <a:pt x="847" y="849"/>
                      <a:pt x="849" y="848"/>
                    </a:cubicBezTo>
                    <a:cubicBezTo>
                      <a:pt x="852" y="846"/>
                      <a:pt x="852" y="846"/>
                      <a:pt x="852" y="846"/>
                    </a:cubicBezTo>
                    <a:cubicBezTo>
                      <a:pt x="853" y="845"/>
                      <a:pt x="855" y="844"/>
                      <a:pt x="857" y="843"/>
                    </a:cubicBezTo>
                    <a:cubicBezTo>
                      <a:pt x="859" y="842"/>
                      <a:pt x="861" y="841"/>
                      <a:pt x="863" y="840"/>
                    </a:cubicBezTo>
                    <a:cubicBezTo>
                      <a:pt x="865" y="839"/>
                      <a:pt x="868" y="837"/>
                      <a:pt x="870" y="836"/>
                    </a:cubicBezTo>
                    <a:cubicBezTo>
                      <a:pt x="872" y="835"/>
                      <a:pt x="874" y="834"/>
                      <a:pt x="876" y="832"/>
                    </a:cubicBezTo>
                    <a:cubicBezTo>
                      <a:pt x="878" y="831"/>
                      <a:pt x="880" y="830"/>
                      <a:pt x="883" y="828"/>
                    </a:cubicBezTo>
                    <a:cubicBezTo>
                      <a:pt x="884" y="828"/>
                      <a:pt x="884" y="828"/>
                      <a:pt x="884" y="828"/>
                    </a:cubicBezTo>
                    <a:cubicBezTo>
                      <a:pt x="885" y="827"/>
                      <a:pt x="887" y="826"/>
                      <a:pt x="888" y="825"/>
                    </a:cubicBezTo>
                    <a:cubicBezTo>
                      <a:pt x="892" y="823"/>
                      <a:pt x="895" y="821"/>
                      <a:pt x="898" y="819"/>
                    </a:cubicBezTo>
                    <a:cubicBezTo>
                      <a:pt x="900" y="818"/>
                      <a:pt x="901" y="817"/>
                      <a:pt x="903" y="816"/>
                    </a:cubicBezTo>
                    <a:cubicBezTo>
                      <a:pt x="906" y="814"/>
                      <a:pt x="909" y="811"/>
                      <a:pt x="912" y="809"/>
                    </a:cubicBezTo>
                    <a:cubicBezTo>
                      <a:pt x="913" y="809"/>
                      <a:pt x="914" y="808"/>
                      <a:pt x="915" y="807"/>
                    </a:cubicBezTo>
                    <a:cubicBezTo>
                      <a:pt x="917" y="806"/>
                      <a:pt x="917" y="806"/>
                      <a:pt x="917" y="806"/>
                    </a:cubicBezTo>
                    <a:cubicBezTo>
                      <a:pt x="919" y="804"/>
                      <a:pt x="922" y="803"/>
                      <a:pt x="924" y="801"/>
                    </a:cubicBezTo>
                    <a:cubicBezTo>
                      <a:pt x="926" y="800"/>
                      <a:pt x="927" y="799"/>
                      <a:pt x="929" y="798"/>
                    </a:cubicBezTo>
                    <a:cubicBezTo>
                      <a:pt x="931" y="796"/>
                      <a:pt x="934" y="794"/>
                      <a:pt x="937" y="792"/>
                    </a:cubicBezTo>
                    <a:cubicBezTo>
                      <a:pt x="937" y="791"/>
                      <a:pt x="937" y="791"/>
                      <a:pt x="937" y="791"/>
                    </a:cubicBezTo>
                    <a:cubicBezTo>
                      <a:pt x="938" y="790"/>
                      <a:pt x="940" y="790"/>
                      <a:pt x="941" y="789"/>
                    </a:cubicBezTo>
                    <a:cubicBezTo>
                      <a:pt x="944" y="786"/>
                      <a:pt x="947" y="784"/>
                      <a:pt x="950" y="781"/>
                    </a:cubicBezTo>
                    <a:cubicBezTo>
                      <a:pt x="952" y="780"/>
                      <a:pt x="952" y="780"/>
                      <a:pt x="952" y="780"/>
                    </a:cubicBezTo>
                    <a:cubicBezTo>
                      <a:pt x="956" y="777"/>
                      <a:pt x="960" y="773"/>
                      <a:pt x="964" y="770"/>
                    </a:cubicBezTo>
                    <a:cubicBezTo>
                      <a:pt x="966" y="768"/>
                      <a:pt x="966" y="768"/>
                      <a:pt x="966" y="768"/>
                    </a:cubicBezTo>
                    <a:cubicBezTo>
                      <a:pt x="969" y="766"/>
                      <a:pt x="972" y="763"/>
                      <a:pt x="975" y="760"/>
                    </a:cubicBezTo>
                    <a:cubicBezTo>
                      <a:pt x="976" y="760"/>
                      <a:pt x="977" y="759"/>
                      <a:pt x="978" y="758"/>
                    </a:cubicBezTo>
                    <a:cubicBezTo>
                      <a:pt x="979" y="757"/>
                      <a:pt x="979" y="757"/>
                      <a:pt x="979" y="757"/>
                    </a:cubicBezTo>
                    <a:cubicBezTo>
                      <a:pt x="981" y="755"/>
                      <a:pt x="984" y="753"/>
                      <a:pt x="986" y="750"/>
                    </a:cubicBezTo>
                    <a:cubicBezTo>
                      <a:pt x="988" y="749"/>
                      <a:pt x="989" y="748"/>
                      <a:pt x="990" y="747"/>
                    </a:cubicBezTo>
                    <a:cubicBezTo>
                      <a:pt x="993" y="744"/>
                      <a:pt x="995" y="742"/>
                      <a:pt x="998" y="739"/>
                    </a:cubicBezTo>
                    <a:cubicBezTo>
                      <a:pt x="999" y="738"/>
                      <a:pt x="999" y="738"/>
                      <a:pt x="999" y="738"/>
                    </a:cubicBezTo>
                    <a:cubicBezTo>
                      <a:pt x="999" y="738"/>
                      <a:pt x="1000" y="737"/>
                      <a:pt x="1001" y="737"/>
                    </a:cubicBezTo>
                    <a:cubicBezTo>
                      <a:pt x="1005" y="733"/>
                      <a:pt x="1008" y="729"/>
                      <a:pt x="1011" y="726"/>
                    </a:cubicBezTo>
                    <a:cubicBezTo>
                      <a:pt x="1072" y="664"/>
                      <a:pt x="1119" y="592"/>
                      <a:pt x="1153" y="512"/>
                    </a:cubicBezTo>
                    <a:cubicBezTo>
                      <a:pt x="1154" y="508"/>
                      <a:pt x="1156" y="505"/>
                      <a:pt x="1157" y="501"/>
                    </a:cubicBezTo>
                    <a:cubicBezTo>
                      <a:pt x="1157" y="501"/>
                      <a:pt x="1157" y="501"/>
                      <a:pt x="1157" y="501"/>
                    </a:cubicBezTo>
                    <a:cubicBezTo>
                      <a:pt x="1165" y="480"/>
                      <a:pt x="1173" y="458"/>
                      <a:pt x="1179" y="436"/>
                    </a:cubicBezTo>
                    <a:cubicBezTo>
                      <a:pt x="1179" y="436"/>
                      <a:pt x="1179" y="436"/>
                      <a:pt x="1179" y="436"/>
                    </a:cubicBezTo>
                    <a:cubicBezTo>
                      <a:pt x="1181" y="428"/>
                      <a:pt x="1183" y="421"/>
                      <a:pt x="1185" y="414"/>
                    </a:cubicBezTo>
                    <a:cubicBezTo>
                      <a:pt x="1185" y="413"/>
                      <a:pt x="1185" y="413"/>
                      <a:pt x="1185" y="413"/>
                    </a:cubicBezTo>
                    <a:cubicBezTo>
                      <a:pt x="1188" y="402"/>
                      <a:pt x="1190" y="391"/>
                      <a:pt x="1192" y="380"/>
                    </a:cubicBezTo>
                    <a:cubicBezTo>
                      <a:pt x="1192" y="379"/>
                      <a:pt x="1192" y="379"/>
                      <a:pt x="1192" y="379"/>
                    </a:cubicBezTo>
                    <a:cubicBezTo>
                      <a:pt x="1194" y="372"/>
                      <a:pt x="1195" y="364"/>
                      <a:pt x="1196" y="357"/>
                    </a:cubicBezTo>
                    <a:cubicBezTo>
                      <a:pt x="1196" y="356"/>
                      <a:pt x="1196" y="356"/>
                      <a:pt x="1196" y="356"/>
                    </a:cubicBezTo>
                    <a:cubicBezTo>
                      <a:pt x="1197" y="353"/>
                      <a:pt x="1197" y="349"/>
                      <a:pt x="1198" y="346"/>
                    </a:cubicBezTo>
                    <a:cubicBezTo>
                      <a:pt x="1198" y="345"/>
                      <a:pt x="1198" y="345"/>
                      <a:pt x="1198" y="345"/>
                    </a:cubicBezTo>
                    <a:cubicBezTo>
                      <a:pt x="1199" y="338"/>
                      <a:pt x="1200" y="330"/>
                      <a:pt x="1201" y="322"/>
                    </a:cubicBezTo>
                    <a:cubicBezTo>
                      <a:pt x="1201" y="322"/>
                      <a:pt x="1201" y="322"/>
                      <a:pt x="1201" y="322"/>
                    </a:cubicBezTo>
                    <a:cubicBezTo>
                      <a:pt x="1201" y="319"/>
                      <a:pt x="1201" y="315"/>
                      <a:pt x="1202" y="312"/>
                    </a:cubicBezTo>
                    <a:cubicBezTo>
                      <a:pt x="1202" y="309"/>
                      <a:pt x="1202" y="309"/>
                      <a:pt x="1202" y="309"/>
                    </a:cubicBezTo>
                    <a:cubicBezTo>
                      <a:pt x="1202" y="307"/>
                      <a:pt x="1202" y="304"/>
                      <a:pt x="1203" y="302"/>
                    </a:cubicBezTo>
                    <a:cubicBezTo>
                      <a:pt x="1203" y="298"/>
                      <a:pt x="1203" y="298"/>
                      <a:pt x="1203" y="298"/>
                    </a:cubicBezTo>
                    <a:cubicBezTo>
                      <a:pt x="1203" y="296"/>
                      <a:pt x="1203" y="294"/>
                      <a:pt x="1203" y="291"/>
                    </a:cubicBezTo>
                    <a:cubicBezTo>
                      <a:pt x="1203" y="287"/>
                      <a:pt x="1203" y="287"/>
                      <a:pt x="1203" y="287"/>
                    </a:cubicBezTo>
                    <a:cubicBezTo>
                      <a:pt x="1204" y="284"/>
                      <a:pt x="1204" y="281"/>
                      <a:pt x="1204" y="278"/>
                    </a:cubicBezTo>
                    <a:cubicBezTo>
                      <a:pt x="1204" y="278"/>
                      <a:pt x="1204" y="278"/>
                      <a:pt x="1204" y="278"/>
                    </a:cubicBezTo>
                    <a:cubicBezTo>
                      <a:pt x="1204" y="275"/>
                      <a:pt x="1204" y="272"/>
                      <a:pt x="1204" y="270"/>
                    </a:cubicBezTo>
                    <a:cubicBezTo>
                      <a:pt x="1204" y="268"/>
                      <a:pt x="1204" y="268"/>
                      <a:pt x="1204" y="268"/>
                    </a:cubicBezTo>
                    <a:cubicBezTo>
                      <a:pt x="1204" y="266"/>
                      <a:pt x="1204" y="263"/>
                      <a:pt x="1204" y="261"/>
                    </a:cubicBezTo>
                    <a:cubicBezTo>
                      <a:pt x="1204" y="259"/>
                      <a:pt x="1204" y="259"/>
                      <a:pt x="1204" y="259"/>
                    </a:cubicBezTo>
                    <a:cubicBezTo>
                      <a:pt x="1204" y="256"/>
                      <a:pt x="1204" y="253"/>
                      <a:pt x="1204" y="250"/>
                    </a:cubicBezTo>
                    <a:cubicBezTo>
                      <a:pt x="1204" y="163"/>
                      <a:pt x="1189" y="79"/>
                      <a:pt x="1158" y="0"/>
                    </a:cubicBezTo>
                    <a:cubicBezTo>
                      <a:pt x="1146" y="4"/>
                      <a:pt x="1146" y="4"/>
                      <a:pt x="1146" y="4"/>
                    </a:cubicBezTo>
                    <a:cubicBezTo>
                      <a:pt x="1017" y="51"/>
                      <a:pt x="1017" y="51"/>
                      <a:pt x="1017" y="51"/>
                    </a:cubicBezTo>
                    <a:cubicBezTo>
                      <a:pt x="1021" y="60"/>
                      <a:pt x="1024" y="68"/>
                      <a:pt x="1027" y="77"/>
                    </a:cubicBezTo>
                    <a:cubicBezTo>
                      <a:pt x="1027" y="77"/>
                      <a:pt x="1027" y="77"/>
                      <a:pt x="1027" y="77"/>
                    </a:cubicBezTo>
                    <a:cubicBezTo>
                      <a:pt x="1029" y="81"/>
                      <a:pt x="1030" y="85"/>
                      <a:pt x="1031" y="89"/>
                    </a:cubicBezTo>
                    <a:cubicBezTo>
                      <a:pt x="1032" y="91"/>
                      <a:pt x="1032" y="91"/>
                      <a:pt x="1032" y="91"/>
                    </a:cubicBezTo>
                    <a:cubicBezTo>
                      <a:pt x="1033" y="94"/>
                      <a:pt x="1034" y="98"/>
                      <a:pt x="1035" y="101"/>
                    </a:cubicBezTo>
                    <a:cubicBezTo>
                      <a:pt x="1036" y="104"/>
                      <a:pt x="1036" y="104"/>
                      <a:pt x="1036" y="104"/>
                    </a:cubicBezTo>
                    <a:cubicBezTo>
                      <a:pt x="1036" y="106"/>
                      <a:pt x="1037" y="108"/>
                      <a:pt x="1037" y="110"/>
                    </a:cubicBezTo>
                    <a:cubicBezTo>
                      <a:pt x="1038" y="112"/>
                      <a:pt x="1039" y="115"/>
                      <a:pt x="1039" y="117"/>
                    </a:cubicBezTo>
                    <a:cubicBezTo>
                      <a:pt x="1040" y="119"/>
                      <a:pt x="1040" y="121"/>
                      <a:pt x="1041" y="123"/>
                    </a:cubicBezTo>
                    <a:cubicBezTo>
                      <a:pt x="1041" y="125"/>
                      <a:pt x="1042" y="128"/>
                      <a:pt x="1042" y="130"/>
                    </a:cubicBezTo>
                    <a:cubicBezTo>
                      <a:pt x="1043" y="132"/>
                      <a:pt x="1043" y="134"/>
                      <a:pt x="1044" y="135"/>
                    </a:cubicBezTo>
                    <a:cubicBezTo>
                      <a:pt x="1044" y="138"/>
                      <a:pt x="1045" y="140"/>
                      <a:pt x="1045" y="143"/>
                    </a:cubicBezTo>
                    <a:cubicBezTo>
                      <a:pt x="1046" y="145"/>
                      <a:pt x="1046" y="146"/>
                      <a:pt x="1046" y="148"/>
                    </a:cubicBezTo>
                    <a:cubicBezTo>
                      <a:pt x="1047" y="150"/>
                      <a:pt x="1047" y="153"/>
                      <a:pt x="1048" y="156"/>
                    </a:cubicBezTo>
                    <a:cubicBezTo>
                      <a:pt x="1048" y="157"/>
                      <a:pt x="1048" y="159"/>
                      <a:pt x="1048" y="160"/>
                    </a:cubicBezTo>
                    <a:cubicBezTo>
                      <a:pt x="1049" y="163"/>
                      <a:pt x="1049" y="166"/>
                      <a:pt x="1050" y="169"/>
                    </a:cubicBezTo>
                    <a:cubicBezTo>
                      <a:pt x="1050" y="172"/>
                      <a:pt x="1050" y="172"/>
                      <a:pt x="1050" y="172"/>
                    </a:cubicBezTo>
                    <a:cubicBezTo>
                      <a:pt x="1051" y="175"/>
                      <a:pt x="1051" y="178"/>
                      <a:pt x="1052" y="182"/>
                    </a:cubicBezTo>
                    <a:cubicBezTo>
                      <a:pt x="1052" y="185"/>
                      <a:pt x="1052" y="185"/>
                      <a:pt x="1052" y="185"/>
                    </a:cubicBezTo>
                    <a:cubicBezTo>
                      <a:pt x="1052" y="188"/>
                      <a:pt x="1053" y="192"/>
                      <a:pt x="1053" y="195"/>
                    </a:cubicBezTo>
                    <a:cubicBezTo>
                      <a:pt x="1053" y="198"/>
                      <a:pt x="1053" y="198"/>
                      <a:pt x="1053" y="198"/>
                    </a:cubicBezTo>
                    <a:cubicBezTo>
                      <a:pt x="1054" y="202"/>
                      <a:pt x="1054" y="205"/>
                      <a:pt x="1054" y="209"/>
                    </a:cubicBezTo>
                    <a:cubicBezTo>
                      <a:pt x="1055" y="211"/>
                      <a:pt x="1055" y="211"/>
                      <a:pt x="1055" y="211"/>
                    </a:cubicBezTo>
                    <a:cubicBezTo>
                      <a:pt x="1055" y="215"/>
                      <a:pt x="1055" y="219"/>
                      <a:pt x="1055" y="222"/>
                    </a:cubicBezTo>
                    <a:cubicBezTo>
                      <a:pt x="1055" y="224"/>
                      <a:pt x="1055" y="224"/>
                      <a:pt x="1055" y="224"/>
                    </a:cubicBezTo>
                    <a:cubicBezTo>
                      <a:pt x="1056" y="228"/>
                      <a:pt x="1056" y="232"/>
                      <a:pt x="1056" y="236"/>
                    </a:cubicBezTo>
                    <a:cubicBezTo>
                      <a:pt x="1056" y="237"/>
                      <a:pt x="1056" y="237"/>
                      <a:pt x="1056" y="237"/>
                    </a:cubicBezTo>
                    <a:cubicBezTo>
                      <a:pt x="1056" y="242"/>
                      <a:pt x="1056" y="246"/>
                      <a:pt x="1056" y="250"/>
                    </a:cubicBezTo>
                    <a:cubicBezTo>
                      <a:pt x="1056" y="253"/>
                      <a:pt x="1056" y="256"/>
                      <a:pt x="1056" y="259"/>
                    </a:cubicBezTo>
                    <a:cubicBezTo>
                      <a:pt x="1056" y="262"/>
                      <a:pt x="1056" y="265"/>
                      <a:pt x="1056" y="267"/>
                    </a:cubicBezTo>
                    <a:cubicBezTo>
                      <a:pt x="1055" y="279"/>
                      <a:pt x="1054" y="292"/>
                      <a:pt x="1053" y="304"/>
                    </a:cubicBezTo>
                    <a:cubicBezTo>
                      <a:pt x="1053" y="307"/>
                      <a:pt x="1053" y="307"/>
                      <a:pt x="1053" y="307"/>
                    </a:cubicBezTo>
                    <a:cubicBezTo>
                      <a:pt x="1053" y="310"/>
                      <a:pt x="1052" y="312"/>
                      <a:pt x="1052" y="314"/>
                    </a:cubicBezTo>
                    <a:cubicBezTo>
                      <a:pt x="1052" y="316"/>
                      <a:pt x="1052" y="317"/>
                      <a:pt x="1052" y="319"/>
                    </a:cubicBezTo>
                    <a:cubicBezTo>
                      <a:pt x="1051" y="321"/>
                      <a:pt x="1051" y="322"/>
                      <a:pt x="1051" y="324"/>
                    </a:cubicBezTo>
                    <a:cubicBezTo>
                      <a:pt x="1050" y="326"/>
                      <a:pt x="1050" y="328"/>
                      <a:pt x="1050" y="330"/>
                    </a:cubicBezTo>
                    <a:cubicBezTo>
                      <a:pt x="1050" y="331"/>
                      <a:pt x="1050" y="331"/>
                      <a:pt x="1050" y="331"/>
                    </a:cubicBezTo>
                    <a:cubicBezTo>
                      <a:pt x="1050" y="333"/>
                      <a:pt x="1049" y="334"/>
                      <a:pt x="1049" y="335"/>
                    </a:cubicBezTo>
                    <a:cubicBezTo>
                      <a:pt x="1049" y="338"/>
                      <a:pt x="1048" y="342"/>
                      <a:pt x="1047" y="345"/>
                    </a:cubicBezTo>
                    <a:cubicBezTo>
                      <a:pt x="1047" y="346"/>
                      <a:pt x="1047" y="346"/>
                      <a:pt x="1047" y="346"/>
                    </a:cubicBezTo>
                    <a:cubicBezTo>
                      <a:pt x="1047" y="346"/>
                      <a:pt x="1047" y="346"/>
                      <a:pt x="1047" y="346"/>
                    </a:cubicBezTo>
                    <a:cubicBezTo>
                      <a:pt x="1047" y="348"/>
                      <a:pt x="1046" y="351"/>
                      <a:pt x="1046" y="354"/>
                    </a:cubicBezTo>
                    <a:cubicBezTo>
                      <a:pt x="1046" y="354"/>
                      <a:pt x="1046" y="354"/>
                      <a:pt x="1046" y="354"/>
                    </a:cubicBezTo>
                    <a:cubicBezTo>
                      <a:pt x="1045" y="357"/>
                      <a:pt x="1045" y="359"/>
                      <a:pt x="1044" y="362"/>
                    </a:cubicBezTo>
                    <a:cubicBezTo>
                      <a:pt x="1044" y="363"/>
                      <a:pt x="1044" y="363"/>
                      <a:pt x="1044" y="363"/>
                    </a:cubicBezTo>
                    <a:cubicBezTo>
                      <a:pt x="1043" y="365"/>
                      <a:pt x="1043" y="368"/>
                      <a:pt x="1042" y="370"/>
                    </a:cubicBezTo>
                    <a:cubicBezTo>
                      <a:pt x="1042" y="371"/>
                      <a:pt x="1042" y="371"/>
                      <a:pt x="1042" y="371"/>
                    </a:cubicBezTo>
                    <a:cubicBezTo>
                      <a:pt x="1041" y="374"/>
                      <a:pt x="1041" y="376"/>
                      <a:pt x="1040" y="379"/>
                    </a:cubicBezTo>
                    <a:cubicBezTo>
                      <a:pt x="1040" y="380"/>
                      <a:pt x="1040" y="380"/>
                      <a:pt x="1040" y="380"/>
                    </a:cubicBezTo>
                    <a:cubicBezTo>
                      <a:pt x="1039" y="382"/>
                      <a:pt x="1039" y="385"/>
                      <a:pt x="1038" y="387"/>
                    </a:cubicBezTo>
                    <a:cubicBezTo>
                      <a:pt x="1038" y="388"/>
                      <a:pt x="1038" y="388"/>
                      <a:pt x="1038" y="388"/>
                    </a:cubicBezTo>
                    <a:cubicBezTo>
                      <a:pt x="1037" y="392"/>
                      <a:pt x="1036" y="396"/>
                      <a:pt x="1034" y="400"/>
                    </a:cubicBezTo>
                    <a:cubicBezTo>
                      <a:pt x="1034" y="402"/>
                      <a:pt x="1034" y="402"/>
                      <a:pt x="1034" y="402"/>
                    </a:cubicBezTo>
                    <a:cubicBezTo>
                      <a:pt x="1033" y="406"/>
                      <a:pt x="1031" y="410"/>
                      <a:pt x="1030" y="415"/>
                    </a:cubicBezTo>
                    <a:cubicBezTo>
                      <a:pt x="1029" y="417"/>
                      <a:pt x="1029" y="417"/>
                      <a:pt x="1029" y="417"/>
                    </a:cubicBezTo>
                    <a:cubicBezTo>
                      <a:pt x="1028" y="420"/>
                      <a:pt x="1027" y="424"/>
                      <a:pt x="1026" y="427"/>
                    </a:cubicBezTo>
                    <a:cubicBezTo>
                      <a:pt x="1024" y="430"/>
                      <a:pt x="1024" y="430"/>
                      <a:pt x="1024" y="430"/>
                    </a:cubicBezTo>
                    <a:cubicBezTo>
                      <a:pt x="1023" y="435"/>
                      <a:pt x="1021" y="439"/>
                      <a:pt x="1020" y="442"/>
                    </a:cubicBezTo>
                    <a:cubicBezTo>
                      <a:pt x="1020" y="443"/>
                      <a:pt x="1020" y="443"/>
                      <a:pt x="1020" y="443"/>
                    </a:cubicBezTo>
                    <a:cubicBezTo>
                      <a:pt x="1019" y="445"/>
                      <a:pt x="1018" y="447"/>
                      <a:pt x="1017" y="449"/>
                    </a:cubicBezTo>
                    <a:cubicBezTo>
                      <a:pt x="1016" y="451"/>
                      <a:pt x="1016" y="451"/>
                      <a:pt x="1016" y="451"/>
                    </a:cubicBezTo>
                    <a:cubicBezTo>
                      <a:pt x="1016" y="453"/>
                      <a:pt x="1015" y="455"/>
                      <a:pt x="1014" y="456"/>
                    </a:cubicBezTo>
                    <a:cubicBezTo>
                      <a:pt x="1013" y="459"/>
                      <a:pt x="1013" y="459"/>
                      <a:pt x="1013" y="459"/>
                    </a:cubicBezTo>
                    <a:cubicBezTo>
                      <a:pt x="1012" y="461"/>
                      <a:pt x="1012" y="462"/>
                      <a:pt x="1011" y="464"/>
                    </a:cubicBezTo>
                    <a:cubicBezTo>
                      <a:pt x="1010" y="467"/>
                      <a:pt x="1010" y="467"/>
                      <a:pt x="1010" y="467"/>
                    </a:cubicBezTo>
                    <a:cubicBezTo>
                      <a:pt x="1009" y="468"/>
                      <a:pt x="1008" y="470"/>
                      <a:pt x="1008" y="471"/>
                    </a:cubicBezTo>
                    <a:cubicBezTo>
                      <a:pt x="1007" y="472"/>
                      <a:pt x="1007" y="474"/>
                      <a:pt x="1006" y="475"/>
                    </a:cubicBezTo>
                    <a:cubicBezTo>
                      <a:pt x="1005" y="476"/>
                      <a:pt x="1005" y="477"/>
                      <a:pt x="1004" y="479"/>
                    </a:cubicBezTo>
                    <a:cubicBezTo>
                      <a:pt x="1003" y="480"/>
                      <a:pt x="1003" y="481"/>
                      <a:pt x="1002" y="482"/>
                    </a:cubicBezTo>
                    <a:cubicBezTo>
                      <a:pt x="1002" y="484"/>
                      <a:pt x="1001" y="485"/>
                      <a:pt x="1000" y="486"/>
                    </a:cubicBezTo>
                    <a:cubicBezTo>
                      <a:pt x="1000" y="488"/>
                      <a:pt x="999" y="489"/>
                      <a:pt x="998" y="490"/>
                    </a:cubicBezTo>
                    <a:cubicBezTo>
                      <a:pt x="998" y="491"/>
                      <a:pt x="997" y="493"/>
                      <a:pt x="997" y="494"/>
                    </a:cubicBezTo>
                    <a:cubicBezTo>
                      <a:pt x="996" y="495"/>
                      <a:pt x="995" y="496"/>
                      <a:pt x="995" y="498"/>
                    </a:cubicBezTo>
                    <a:cubicBezTo>
                      <a:pt x="994" y="499"/>
                      <a:pt x="993" y="500"/>
                      <a:pt x="993" y="501"/>
                    </a:cubicBezTo>
                    <a:cubicBezTo>
                      <a:pt x="992" y="503"/>
                      <a:pt x="991" y="504"/>
                      <a:pt x="990" y="505"/>
                    </a:cubicBezTo>
                    <a:cubicBezTo>
                      <a:pt x="989" y="509"/>
                      <a:pt x="989" y="509"/>
                      <a:pt x="989" y="509"/>
                    </a:cubicBezTo>
                    <a:cubicBezTo>
                      <a:pt x="988" y="510"/>
                      <a:pt x="987" y="511"/>
                      <a:pt x="986" y="512"/>
                    </a:cubicBezTo>
                    <a:cubicBezTo>
                      <a:pt x="984" y="516"/>
                      <a:pt x="984" y="516"/>
                      <a:pt x="984" y="516"/>
                    </a:cubicBezTo>
                    <a:cubicBezTo>
                      <a:pt x="983" y="517"/>
                      <a:pt x="983" y="519"/>
                      <a:pt x="982" y="520"/>
                    </a:cubicBezTo>
                    <a:cubicBezTo>
                      <a:pt x="980" y="523"/>
                      <a:pt x="980" y="523"/>
                      <a:pt x="980" y="523"/>
                    </a:cubicBezTo>
                    <a:cubicBezTo>
                      <a:pt x="979" y="525"/>
                      <a:pt x="978" y="527"/>
                      <a:pt x="976" y="529"/>
                    </a:cubicBezTo>
                    <a:cubicBezTo>
                      <a:pt x="976" y="530"/>
                      <a:pt x="976" y="530"/>
                      <a:pt x="976" y="530"/>
                    </a:cubicBezTo>
                    <a:cubicBezTo>
                      <a:pt x="971" y="537"/>
                      <a:pt x="966" y="545"/>
                      <a:pt x="961" y="552"/>
                    </a:cubicBezTo>
                    <a:cubicBezTo>
                      <a:pt x="961" y="552"/>
                      <a:pt x="961" y="552"/>
                      <a:pt x="961" y="552"/>
                    </a:cubicBezTo>
                    <a:cubicBezTo>
                      <a:pt x="960" y="554"/>
                      <a:pt x="958" y="556"/>
                      <a:pt x="957" y="559"/>
                    </a:cubicBezTo>
                    <a:cubicBezTo>
                      <a:pt x="956" y="560"/>
                      <a:pt x="956" y="560"/>
                      <a:pt x="956" y="560"/>
                    </a:cubicBezTo>
                    <a:cubicBezTo>
                      <a:pt x="954" y="562"/>
                      <a:pt x="953" y="563"/>
                      <a:pt x="951" y="565"/>
                    </a:cubicBezTo>
                    <a:cubicBezTo>
                      <a:pt x="951" y="567"/>
                      <a:pt x="951" y="567"/>
                      <a:pt x="951" y="567"/>
                    </a:cubicBezTo>
                    <a:cubicBezTo>
                      <a:pt x="949" y="569"/>
                      <a:pt x="948" y="570"/>
                      <a:pt x="946" y="572"/>
                    </a:cubicBezTo>
                    <a:cubicBezTo>
                      <a:pt x="945" y="574"/>
                      <a:pt x="945" y="574"/>
                      <a:pt x="945" y="574"/>
                    </a:cubicBezTo>
                    <a:cubicBezTo>
                      <a:pt x="944" y="575"/>
                      <a:pt x="943" y="577"/>
                      <a:pt x="941" y="579"/>
                    </a:cubicBezTo>
                    <a:cubicBezTo>
                      <a:pt x="940" y="580"/>
                      <a:pt x="940" y="580"/>
                      <a:pt x="940" y="580"/>
                    </a:cubicBezTo>
                    <a:cubicBezTo>
                      <a:pt x="939" y="582"/>
                      <a:pt x="937" y="584"/>
                      <a:pt x="936" y="586"/>
                    </a:cubicBezTo>
                    <a:cubicBezTo>
                      <a:pt x="935" y="587"/>
                      <a:pt x="935" y="587"/>
                      <a:pt x="935" y="587"/>
                    </a:cubicBezTo>
                    <a:cubicBezTo>
                      <a:pt x="933" y="589"/>
                      <a:pt x="932" y="590"/>
                      <a:pt x="930" y="592"/>
                    </a:cubicBezTo>
                    <a:cubicBezTo>
                      <a:pt x="929" y="593"/>
                      <a:pt x="929" y="593"/>
                      <a:pt x="929" y="593"/>
                    </a:cubicBezTo>
                    <a:cubicBezTo>
                      <a:pt x="928" y="595"/>
                      <a:pt x="926" y="597"/>
                      <a:pt x="924" y="599"/>
                    </a:cubicBezTo>
                    <a:cubicBezTo>
                      <a:pt x="924" y="600"/>
                      <a:pt x="924" y="600"/>
                      <a:pt x="924" y="600"/>
                    </a:cubicBezTo>
                    <a:cubicBezTo>
                      <a:pt x="922" y="601"/>
                      <a:pt x="920" y="603"/>
                      <a:pt x="919" y="605"/>
                    </a:cubicBezTo>
                    <a:cubicBezTo>
                      <a:pt x="918" y="606"/>
                      <a:pt x="918" y="606"/>
                      <a:pt x="918" y="606"/>
                    </a:cubicBezTo>
                    <a:cubicBezTo>
                      <a:pt x="916" y="608"/>
                      <a:pt x="914" y="610"/>
                      <a:pt x="913" y="612"/>
                    </a:cubicBezTo>
                    <a:cubicBezTo>
                      <a:pt x="912" y="612"/>
                      <a:pt x="912" y="612"/>
                      <a:pt x="912" y="612"/>
                    </a:cubicBezTo>
                    <a:cubicBezTo>
                      <a:pt x="893" y="633"/>
                      <a:pt x="871" y="652"/>
                      <a:pt x="848" y="669"/>
                    </a:cubicBezTo>
                    <a:cubicBezTo>
                      <a:pt x="848" y="669"/>
                      <a:pt x="848" y="669"/>
                      <a:pt x="848" y="669"/>
                    </a:cubicBezTo>
                    <a:cubicBezTo>
                      <a:pt x="846" y="671"/>
                      <a:pt x="844" y="673"/>
                      <a:pt x="841" y="674"/>
                    </a:cubicBezTo>
                    <a:cubicBezTo>
                      <a:pt x="841" y="675"/>
                      <a:pt x="841" y="675"/>
                      <a:pt x="841" y="675"/>
                    </a:cubicBezTo>
                    <a:cubicBezTo>
                      <a:pt x="839" y="676"/>
                      <a:pt x="837" y="678"/>
                      <a:pt x="835" y="679"/>
                    </a:cubicBezTo>
                    <a:cubicBezTo>
                      <a:pt x="834" y="680"/>
                      <a:pt x="834" y="680"/>
                      <a:pt x="834" y="680"/>
                    </a:cubicBezTo>
                    <a:cubicBezTo>
                      <a:pt x="832" y="681"/>
                      <a:pt x="830" y="683"/>
                      <a:pt x="827" y="684"/>
                    </a:cubicBezTo>
                    <a:cubicBezTo>
                      <a:pt x="817" y="669"/>
                      <a:pt x="817" y="669"/>
                      <a:pt x="817" y="669"/>
                    </a:cubicBezTo>
                    <a:cubicBezTo>
                      <a:pt x="827" y="684"/>
                      <a:pt x="827" y="684"/>
                      <a:pt x="827" y="684"/>
                    </a:cubicBezTo>
                    <a:close/>
                  </a:path>
                </a:pathLst>
              </a:custGeom>
              <a:grpFill/>
              <a:ln w="3810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51">
                <a:extLst>
                  <a:ext uri="{FF2B5EF4-FFF2-40B4-BE49-F238E27FC236}">
                    <a16:creationId xmlns:a16="http://schemas.microsoft.com/office/drawing/2014/main" id="{59FA1418-EA76-41C3-ABD2-34F851C70047}"/>
                  </a:ext>
                </a:extLst>
              </p:cNvPr>
              <p:cNvSpPr>
                <a:spLocks/>
              </p:cNvSpPr>
              <p:nvPr/>
            </p:nvSpPr>
            <p:spPr bwMode="auto">
              <a:xfrm>
                <a:off x="3624263" y="900113"/>
                <a:ext cx="4529138" cy="3468688"/>
              </a:xfrm>
              <a:custGeom>
                <a:avLst/>
                <a:gdLst>
                  <a:gd name="T0" fmla="*/ 169 w 1205"/>
                  <a:gd name="T1" fmla="*/ 819 h 923"/>
                  <a:gd name="T2" fmla="*/ 161 w 1205"/>
                  <a:gd name="T3" fmla="*/ 787 h 923"/>
                  <a:gd name="T4" fmla="*/ 155 w 1205"/>
                  <a:gd name="T5" fmla="*/ 754 h 923"/>
                  <a:gd name="T6" fmla="*/ 151 w 1205"/>
                  <a:gd name="T7" fmla="*/ 725 h 923"/>
                  <a:gd name="T8" fmla="*/ 149 w 1205"/>
                  <a:gd name="T9" fmla="*/ 687 h 923"/>
                  <a:gd name="T10" fmla="*/ 151 w 1205"/>
                  <a:gd name="T11" fmla="*/ 618 h 923"/>
                  <a:gd name="T12" fmla="*/ 155 w 1205"/>
                  <a:gd name="T13" fmla="*/ 592 h 923"/>
                  <a:gd name="T14" fmla="*/ 159 w 1205"/>
                  <a:gd name="T15" fmla="*/ 569 h 923"/>
                  <a:gd name="T16" fmla="*/ 162 w 1205"/>
                  <a:gd name="T17" fmla="*/ 551 h 923"/>
                  <a:gd name="T18" fmla="*/ 170 w 1205"/>
                  <a:gd name="T19" fmla="*/ 522 h 923"/>
                  <a:gd name="T20" fmla="*/ 180 w 1205"/>
                  <a:gd name="T21" fmla="*/ 493 h 923"/>
                  <a:gd name="T22" fmla="*/ 190 w 1205"/>
                  <a:gd name="T23" fmla="*/ 466 h 923"/>
                  <a:gd name="T24" fmla="*/ 198 w 1205"/>
                  <a:gd name="T25" fmla="*/ 448 h 923"/>
                  <a:gd name="T26" fmla="*/ 208 w 1205"/>
                  <a:gd name="T27" fmla="*/ 429 h 923"/>
                  <a:gd name="T28" fmla="*/ 218 w 1205"/>
                  <a:gd name="T29" fmla="*/ 410 h 923"/>
                  <a:gd name="T30" fmla="*/ 229 w 1205"/>
                  <a:gd name="T31" fmla="*/ 393 h 923"/>
                  <a:gd name="T32" fmla="*/ 253 w 1205"/>
                  <a:gd name="T33" fmla="*/ 357 h 923"/>
                  <a:gd name="T34" fmla="*/ 264 w 1205"/>
                  <a:gd name="T35" fmla="*/ 343 h 923"/>
                  <a:gd name="T36" fmla="*/ 280 w 1205"/>
                  <a:gd name="T37" fmla="*/ 324 h 923"/>
                  <a:gd name="T38" fmla="*/ 292 w 1205"/>
                  <a:gd name="T39" fmla="*/ 311 h 923"/>
                  <a:gd name="T40" fmla="*/ 370 w 1205"/>
                  <a:gd name="T41" fmla="*/ 244 h 923"/>
                  <a:gd name="T42" fmla="*/ 385 w 1205"/>
                  <a:gd name="T43" fmla="*/ 234 h 923"/>
                  <a:gd name="T44" fmla="*/ 414 w 1205"/>
                  <a:gd name="T45" fmla="*/ 216 h 923"/>
                  <a:gd name="T46" fmla="*/ 438 w 1205"/>
                  <a:gd name="T47" fmla="*/ 203 h 923"/>
                  <a:gd name="T48" fmla="*/ 460 w 1205"/>
                  <a:gd name="T49" fmla="*/ 193 h 923"/>
                  <a:gd name="T50" fmla="*/ 480 w 1205"/>
                  <a:gd name="T51" fmla="*/ 185 h 923"/>
                  <a:gd name="T52" fmla="*/ 505 w 1205"/>
                  <a:gd name="T53" fmla="*/ 176 h 923"/>
                  <a:gd name="T54" fmla="*/ 789 w 1205"/>
                  <a:gd name="T55" fmla="*/ 169 h 923"/>
                  <a:gd name="T56" fmla="*/ 810 w 1205"/>
                  <a:gd name="T57" fmla="*/ 175 h 923"/>
                  <a:gd name="T58" fmla="*/ 841 w 1205"/>
                  <a:gd name="T59" fmla="*/ 186 h 923"/>
                  <a:gd name="T60" fmla="*/ 862 w 1205"/>
                  <a:gd name="T61" fmla="*/ 195 h 923"/>
                  <a:gd name="T62" fmla="*/ 892 w 1205"/>
                  <a:gd name="T63" fmla="*/ 210 h 923"/>
                  <a:gd name="T64" fmla="*/ 913 w 1205"/>
                  <a:gd name="T65" fmla="*/ 221 h 923"/>
                  <a:gd name="T66" fmla="*/ 962 w 1205"/>
                  <a:gd name="T67" fmla="*/ 254 h 923"/>
                  <a:gd name="T68" fmla="*/ 1047 w 1205"/>
                  <a:gd name="T69" fmla="*/ 129 h 923"/>
                  <a:gd name="T70" fmla="*/ 1010 w 1205"/>
                  <a:gd name="T71" fmla="*/ 103 h 923"/>
                  <a:gd name="T72" fmla="*/ 975 w 1205"/>
                  <a:gd name="T73" fmla="*/ 82 h 923"/>
                  <a:gd name="T74" fmla="*/ 942 w 1205"/>
                  <a:gd name="T75" fmla="*/ 65 h 923"/>
                  <a:gd name="T76" fmla="*/ 750 w 1205"/>
                  <a:gd name="T77" fmla="*/ 6 h 923"/>
                  <a:gd name="T78" fmla="*/ 647 w 1205"/>
                  <a:gd name="T79" fmla="*/ 0 h 923"/>
                  <a:gd name="T80" fmla="*/ 624 w 1205"/>
                  <a:gd name="T81" fmla="*/ 1 h 923"/>
                  <a:gd name="T82" fmla="*/ 603 w 1205"/>
                  <a:gd name="T83" fmla="*/ 2 h 923"/>
                  <a:gd name="T84" fmla="*/ 579 w 1205"/>
                  <a:gd name="T85" fmla="*/ 5 h 923"/>
                  <a:gd name="T86" fmla="*/ 550 w 1205"/>
                  <a:gd name="T87" fmla="*/ 9 h 923"/>
                  <a:gd name="T88" fmla="*/ 517 w 1205"/>
                  <a:gd name="T89" fmla="*/ 15 h 923"/>
                  <a:gd name="T90" fmla="*/ 490 w 1205"/>
                  <a:gd name="T91" fmla="*/ 22 h 923"/>
                  <a:gd name="T92" fmla="*/ 460 w 1205"/>
                  <a:gd name="T93" fmla="*/ 31 h 923"/>
                  <a:gd name="T94" fmla="*/ 429 w 1205"/>
                  <a:gd name="T95" fmla="*/ 42 h 923"/>
                  <a:gd name="T96" fmla="*/ 389 w 1205"/>
                  <a:gd name="T97" fmla="*/ 59 h 923"/>
                  <a:gd name="T98" fmla="*/ 361 w 1205"/>
                  <a:gd name="T99" fmla="*/ 72 h 923"/>
                  <a:gd name="T100" fmla="*/ 335 w 1205"/>
                  <a:gd name="T101" fmla="*/ 87 h 923"/>
                  <a:gd name="T102" fmla="*/ 306 w 1205"/>
                  <a:gd name="T103" fmla="*/ 104 h 923"/>
                  <a:gd name="T104" fmla="*/ 280 w 1205"/>
                  <a:gd name="T105" fmla="*/ 122 h 923"/>
                  <a:gd name="T106" fmla="*/ 255 w 1205"/>
                  <a:gd name="T107" fmla="*/ 141 h 923"/>
                  <a:gd name="T108" fmla="*/ 227 w 1205"/>
                  <a:gd name="T109" fmla="*/ 165 h 923"/>
                  <a:gd name="T110" fmla="*/ 205 w 1205"/>
                  <a:gd name="T111" fmla="*/ 184 h 923"/>
                  <a:gd name="T112" fmla="*/ 47 w 1205"/>
                  <a:gd name="T113" fmla="*/ 422 h 923"/>
                  <a:gd name="T114" fmla="*/ 12 w 1205"/>
                  <a:gd name="T115" fmla="*/ 543 h 923"/>
                  <a:gd name="T116" fmla="*/ 6 w 1205"/>
                  <a:gd name="T117" fmla="*/ 578 h 923"/>
                  <a:gd name="T118" fmla="*/ 2 w 1205"/>
                  <a:gd name="T119" fmla="*/ 621 h 923"/>
                  <a:gd name="T120" fmla="*/ 1 w 1205"/>
                  <a:gd name="T121" fmla="*/ 645 h 923"/>
                  <a:gd name="T122" fmla="*/ 0 w 1205"/>
                  <a:gd name="T123" fmla="*/ 673 h 923"/>
                  <a:gd name="T124" fmla="*/ 177 w 1205"/>
                  <a:gd name="T125" fmla="*/ 845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5" h="923">
                    <a:moveTo>
                      <a:pt x="177" y="845"/>
                    </a:moveTo>
                    <a:cubicBezTo>
                      <a:pt x="176" y="841"/>
                      <a:pt x="175" y="837"/>
                      <a:pt x="173" y="833"/>
                    </a:cubicBezTo>
                    <a:cubicBezTo>
                      <a:pt x="173" y="832"/>
                      <a:pt x="173" y="832"/>
                      <a:pt x="173" y="832"/>
                    </a:cubicBezTo>
                    <a:cubicBezTo>
                      <a:pt x="172" y="828"/>
                      <a:pt x="171" y="825"/>
                      <a:pt x="170" y="821"/>
                    </a:cubicBezTo>
                    <a:cubicBezTo>
                      <a:pt x="169" y="819"/>
                      <a:pt x="169" y="819"/>
                      <a:pt x="169" y="819"/>
                    </a:cubicBezTo>
                    <a:cubicBezTo>
                      <a:pt x="168" y="817"/>
                      <a:pt x="168" y="815"/>
                      <a:pt x="167" y="813"/>
                    </a:cubicBezTo>
                    <a:cubicBezTo>
                      <a:pt x="166" y="810"/>
                      <a:pt x="166" y="808"/>
                      <a:pt x="165" y="806"/>
                    </a:cubicBezTo>
                    <a:cubicBezTo>
                      <a:pt x="165" y="804"/>
                      <a:pt x="164" y="802"/>
                      <a:pt x="164" y="800"/>
                    </a:cubicBezTo>
                    <a:cubicBezTo>
                      <a:pt x="163" y="797"/>
                      <a:pt x="163" y="795"/>
                      <a:pt x="162" y="792"/>
                    </a:cubicBezTo>
                    <a:cubicBezTo>
                      <a:pt x="162" y="791"/>
                      <a:pt x="161" y="789"/>
                      <a:pt x="161" y="787"/>
                    </a:cubicBezTo>
                    <a:cubicBezTo>
                      <a:pt x="160" y="785"/>
                      <a:pt x="160" y="782"/>
                      <a:pt x="159" y="780"/>
                    </a:cubicBezTo>
                    <a:cubicBezTo>
                      <a:pt x="159" y="778"/>
                      <a:pt x="159" y="777"/>
                      <a:pt x="158" y="775"/>
                    </a:cubicBezTo>
                    <a:cubicBezTo>
                      <a:pt x="158" y="772"/>
                      <a:pt x="157" y="770"/>
                      <a:pt x="157" y="767"/>
                    </a:cubicBezTo>
                    <a:cubicBezTo>
                      <a:pt x="157" y="766"/>
                      <a:pt x="156" y="764"/>
                      <a:pt x="156" y="763"/>
                    </a:cubicBezTo>
                    <a:cubicBezTo>
                      <a:pt x="156" y="760"/>
                      <a:pt x="155" y="757"/>
                      <a:pt x="155" y="754"/>
                    </a:cubicBezTo>
                    <a:cubicBezTo>
                      <a:pt x="154" y="751"/>
                      <a:pt x="154" y="751"/>
                      <a:pt x="154" y="751"/>
                    </a:cubicBezTo>
                    <a:cubicBezTo>
                      <a:pt x="154" y="748"/>
                      <a:pt x="153" y="744"/>
                      <a:pt x="153" y="741"/>
                    </a:cubicBezTo>
                    <a:cubicBezTo>
                      <a:pt x="152" y="738"/>
                      <a:pt x="152" y="738"/>
                      <a:pt x="152" y="738"/>
                    </a:cubicBezTo>
                    <a:cubicBezTo>
                      <a:pt x="152" y="735"/>
                      <a:pt x="152" y="731"/>
                      <a:pt x="151" y="727"/>
                    </a:cubicBezTo>
                    <a:cubicBezTo>
                      <a:pt x="151" y="725"/>
                      <a:pt x="151" y="725"/>
                      <a:pt x="151" y="725"/>
                    </a:cubicBezTo>
                    <a:cubicBezTo>
                      <a:pt x="151" y="721"/>
                      <a:pt x="150" y="718"/>
                      <a:pt x="150" y="714"/>
                    </a:cubicBezTo>
                    <a:cubicBezTo>
                      <a:pt x="150" y="712"/>
                      <a:pt x="150" y="712"/>
                      <a:pt x="150" y="712"/>
                    </a:cubicBezTo>
                    <a:cubicBezTo>
                      <a:pt x="150" y="708"/>
                      <a:pt x="149" y="704"/>
                      <a:pt x="149" y="700"/>
                    </a:cubicBezTo>
                    <a:cubicBezTo>
                      <a:pt x="149" y="698"/>
                      <a:pt x="149" y="698"/>
                      <a:pt x="149" y="698"/>
                    </a:cubicBezTo>
                    <a:cubicBezTo>
                      <a:pt x="149" y="695"/>
                      <a:pt x="149" y="691"/>
                      <a:pt x="149" y="687"/>
                    </a:cubicBezTo>
                    <a:cubicBezTo>
                      <a:pt x="149" y="685"/>
                      <a:pt x="149" y="685"/>
                      <a:pt x="149" y="685"/>
                    </a:cubicBezTo>
                    <a:cubicBezTo>
                      <a:pt x="149" y="681"/>
                      <a:pt x="148" y="677"/>
                      <a:pt x="148" y="673"/>
                    </a:cubicBezTo>
                    <a:cubicBezTo>
                      <a:pt x="148" y="670"/>
                      <a:pt x="149" y="667"/>
                      <a:pt x="149" y="664"/>
                    </a:cubicBezTo>
                    <a:cubicBezTo>
                      <a:pt x="149" y="661"/>
                      <a:pt x="149" y="658"/>
                      <a:pt x="149" y="656"/>
                    </a:cubicBezTo>
                    <a:cubicBezTo>
                      <a:pt x="149" y="643"/>
                      <a:pt x="150" y="631"/>
                      <a:pt x="151" y="618"/>
                    </a:cubicBezTo>
                    <a:cubicBezTo>
                      <a:pt x="152" y="615"/>
                      <a:pt x="152" y="615"/>
                      <a:pt x="152" y="615"/>
                    </a:cubicBezTo>
                    <a:cubicBezTo>
                      <a:pt x="152" y="613"/>
                      <a:pt x="152" y="611"/>
                      <a:pt x="152" y="609"/>
                    </a:cubicBezTo>
                    <a:cubicBezTo>
                      <a:pt x="153" y="607"/>
                      <a:pt x="153" y="606"/>
                      <a:pt x="153" y="604"/>
                    </a:cubicBezTo>
                    <a:cubicBezTo>
                      <a:pt x="153" y="602"/>
                      <a:pt x="153" y="600"/>
                      <a:pt x="154" y="598"/>
                    </a:cubicBezTo>
                    <a:cubicBezTo>
                      <a:pt x="154" y="596"/>
                      <a:pt x="154" y="594"/>
                      <a:pt x="155" y="592"/>
                    </a:cubicBezTo>
                    <a:cubicBezTo>
                      <a:pt x="155" y="592"/>
                      <a:pt x="155" y="592"/>
                      <a:pt x="155" y="592"/>
                    </a:cubicBezTo>
                    <a:cubicBezTo>
                      <a:pt x="155" y="590"/>
                      <a:pt x="155" y="589"/>
                      <a:pt x="155" y="588"/>
                    </a:cubicBezTo>
                    <a:cubicBezTo>
                      <a:pt x="156" y="584"/>
                      <a:pt x="156" y="581"/>
                      <a:pt x="157" y="577"/>
                    </a:cubicBezTo>
                    <a:cubicBezTo>
                      <a:pt x="157" y="577"/>
                      <a:pt x="157" y="577"/>
                      <a:pt x="157" y="577"/>
                    </a:cubicBezTo>
                    <a:cubicBezTo>
                      <a:pt x="158" y="574"/>
                      <a:pt x="158" y="572"/>
                      <a:pt x="159" y="569"/>
                    </a:cubicBezTo>
                    <a:cubicBezTo>
                      <a:pt x="159" y="568"/>
                      <a:pt x="159" y="568"/>
                      <a:pt x="159" y="568"/>
                    </a:cubicBezTo>
                    <a:cubicBezTo>
                      <a:pt x="159" y="566"/>
                      <a:pt x="160" y="563"/>
                      <a:pt x="160" y="561"/>
                    </a:cubicBezTo>
                    <a:cubicBezTo>
                      <a:pt x="161" y="560"/>
                      <a:pt x="161" y="560"/>
                      <a:pt x="161" y="560"/>
                    </a:cubicBezTo>
                    <a:cubicBezTo>
                      <a:pt x="161" y="557"/>
                      <a:pt x="162" y="555"/>
                      <a:pt x="162" y="552"/>
                    </a:cubicBezTo>
                    <a:cubicBezTo>
                      <a:pt x="162" y="551"/>
                      <a:pt x="162" y="551"/>
                      <a:pt x="162" y="551"/>
                    </a:cubicBezTo>
                    <a:cubicBezTo>
                      <a:pt x="163" y="549"/>
                      <a:pt x="164" y="546"/>
                      <a:pt x="164" y="544"/>
                    </a:cubicBezTo>
                    <a:cubicBezTo>
                      <a:pt x="165" y="543"/>
                      <a:pt x="165" y="543"/>
                      <a:pt x="165" y="543"/>
                    </a:cubicBezTo>
                    <a:cubicBezTo>
                      <a:pt x="165" y="541"/>
                      <a:pt x="166" y="538"/>
                      <a:pt x="166" y="536"/>
                    </a:cubicBezTo>
                    <a:cubicBezTo>
                      <a:pt x="167" y="535"/>
                      <a:pt x="167" y="535"/>
                      <a:pt x="167" y="535"/>
                    </a:cubicBezTo>
                    <a:cubicBezTo>
                      <a:pt x="168" y="531"/>
                      <a:pt x="169" y="527"/>
                      <a:pt x="170" y="522"/>
                    </a:cubicBezTo>
                    <a:cubicBezTo>
                      <a:pt x="171" y="521"/>
                      <a:pt x="171" y="521"/>
                      <a:pt x="171" y="521"/>
                    </a:cubicBezTo>
                    <a:cubicBezTo>
                      <a:pt x="172" y="516"/>
                      <a:pt x="173" y="512"/>
                      <a:pt x="175" y="508"/>
                    </a:cubicBezTo>
                    <a:cubicBezTo>
                      <a:pt x="175" y="506"/>
                      <a:pt x="175" y="506"/>
                      <a:pt x="175" y="506"/>
                    </a:cubicBezTo>
                    <a:cubicBezTo>
                      <a:pt x="176" y="503"/>
                      <a:pt x="178" y="499"/>
                      <a:pt x="179" y="496"/>
                    </a:cubicBezTo>
                    <a:cubicBezTo>
                      <a:pt x="180" y="493"/>
                      <a:pt x="180" y="493"/>
                      <a:pt x="180" y="493"/>
                    </a:cubicBezTo>
                    <a:cubicBezTo>
                      <a:pt x="182" y="488"/>
                      <a:pt x="183" y="484"/>
                      <a:pt x="184" y="481"/>
                    </a:cubicBezTo>
                    <a:cubicBezTo>
                      <a:pt x="185" y="480"/>
                      <a:pt x="185" y="480"/>
                      <a:pt x="185" y="480"/>
                    </a:cubicBezTo>
                    <a:cubicBezTo>
                      <a:pt x="186" y="478"/>
                      <a:pt x="186" y="476"/>
                      <a:pt x="187" y="474"/>
                    </a:cubicBezTo>
                    <a:cubicBezTo>
                      <a:pt x="188" y="472"/>
                      <a:pt x="188" y="472"/>
                      <a:pt x="188" y="472"/>
                    </a:cubicBezTo>
                    <a:cubicBezTo>
                      <a:pt x="189" y="470"/>
                      <a:pt x="190" y="468"/>
                      <a:pt x="190" y="466"/>
                    </a:cubicBezTo>
                    <a:cubicBezTo>
                      <a:pt x="191" y="464"/>
                      <a:pt x="191" y="464"/>
                      <a:pt x="191" y="464"/>
                    </a:cubicBezTo>
                    <a:cubicBezTo>
                      <a:pt x="192" y="462"/>
                      <a:pt x="193" y="461"/>
                      <a:pt x="193" y="459"/>
                    </a:cubicBezTo>
                    <a:cubicBezTo>
                      <a:pt x="195" y="456"/>
                      <a:pt x="195" y="456"/>
                      <a:pt x="195" y="456"/>
                    </a:cubicBezTo>
                    <a:cubicBezTo>
                      <a:pt x="196" y="454"/>
                      <a:pt x="196" y="453"/>
                      <a:pt x="197" y="451"/>
                    </a:cubicBezTo>
                    <a:cubicBezTo>
                      <a:pt x="197" y="450"/>
                      <a:pt x="198" y="449"/>
                      <a:pt x="198" y="448"/>
                    </a:cubicBezTo>
                    <a:cubicBezTo>
                      <a:pt x="199" y="447"/>
                      <a:pt x="200" y="445"/>
                      <a:pt x="200" y="444"/>
                    </a:cubicBezTo>
                    <a:cubicBezTo>
                      <a:pt x="201" y="443"/>
                      <a:pt x="202" y="442"/>
                      <a:pt x="202" y="440"/>
                    </a:cubicBezTo>
                    <a:cubicBezTo>
                      <a:pt x="203" y="439"/>
                      <a:pt x="203" y="438"/>
                      <a:pt x="204" y="436"/>
                    </a:cubicBezTo>
                    <a:cubicBezTo>
                      <a:pt x="205" y="435"/>
                      <a:pt x="205" y="434"/>
                      <a:pt x="206" y="433"/>
                    </a:cubicBezTo>
                    <a:cubicBezTo>
                      <a:pt x="207" y="431"/>
                      <a:pt x="207" y="430"/>
                      <a:pt x="208" y="429"/>
                    </a:cubicBezTo>
                    <a:cubicBezTo>
                      <a:pt x="209" y="428"/>
                      <a:pt x="209" y="426"/>
                      <a:pt x="210" y="425"/>
                    </a:cubicBezTo>
                    <a:cubicBezTo>
                      <a:pt x="211" y="424"/>
                      <a:pt x="211" y="423"/>
                      <a:pt x="212" y="422"/>
                    </a:cubicBezTo>
                    <a:cubicBezTo>
                      <a:pt x="213" y="420"/>
                      <a:pt x="213" y="419"/>
                      <a:pt x="214" y="417"/>
                    </a:cubicBezTo>
                    <a:cubicBezTo>
                      <a:pt x="216" y="414"/>
                      <a:pt x="216" y="414"/>
                      <a:pt x="216" y="414"/>
                    </a:cubicBezTo>
                    <a:cubicBezTo>
                      <a:pt x="217" y="413"/>
                      <a:pt x="218" y="411"/>
                      <a:pt x="218" y="410"/>
                    </a:cubicBezTo>
                    <a:cubicBezTo>
                      <a:pt x="220" y="407"/>
                      <a:pt x="220" y="407"/>
                      <a:pt x="220" y="407"/>
                    </a:cubicBezTo>
                    <a:cubicBezTo>
                      <a:pt x="221" y="405"/>
                      <a:pt x="222" y="404"/>
                      <a:pt x="223" y="402"/>
                    </a:cubicBezTo>
                    <a:cubicBezTo>
                      <a:pt x="224" y="400"/>
                      <a:pt x="224" y="400"/>
                      <a:pt x="224" y="400"/>
                    </a:cubicBezTo>
                    <a:cubicBezTo>
                      <a:pt x="226" y="398"/>
                      <a:pt x="227" y="396"/>
                      <a:pt x="228" y="394"/>
                    </a:cubicBezTo>
                    <a:cubicBezTo>
                      <a:pt x="229" y="393"/>
                      <a:pt x="229" y="393"/>
                      <a:pt x="229" y="393"/>
                    </a:cubicBezTo>
                    <a:cubicBezTo>
                      <a:pt x="233" y="385"/>
                      <a:pt x="238" y="378"/>
                      <a:pt x="243" y="371"/>
                    </a:cubicBezTo>
                    <a:cubicBezTo>
                      <a:pt x="243" y="371"/>
                      <a:pt x="243" y="371"/>
                      <a:pt x="243" y="371"/>
                    </a:cubicBezTo>
                    <a:cubicBezTo>
                      <a:pt x="245" y="369"/>
                      <a:pt x="246" y="366"/>
                      <a:pt x="248" y="364"/>
                    </a:cubicBezTo>
                    <a:cubicBezTo>
                      <a:pt x="249" y="363"/>
                      <a:pt x="249" y="363"/>
                      <a:pt x="249" y="363"/>
                    </a:cubicBezTo>
                    <a:cubicBezTo>
                      <a:pt x="250" y="361"/>
                      <a:pt x="251" y="359"/>
                      <a:pt x="253" y="357"/>
                    </a:cubicBezTo>
                    <a:cubicBezTo>
                      <a:pt x="254" y="356"/>
                      <a:pt x="254" y="356"/>
                      <a:pt x="254" y="356"/>
                    </a:cubicBezTo>
                    <a:cubicBezTo>
                      <a:pt x="255" y="354"/>
                      <a:pt x="257" y="352"/>
                      <a:pt x="258" y="351"/>
                    </a:cubicBezTo>
                    <a:cubicBezTo>
                      <a:pt x="259" y="349"/>
                      <a:pt x="259" y="349"/>
                      <a:pt x="259" y="349"/>
                    </a:cubicBezTo>
                    <a:cubicBezTo>
                      <a:pt x="261" y="347"/>
                      <a:pt x="262" y="346"/>
                      <a:pt x="263" y="344"/>
                    </a:cubicBezTo>
                    <a:cubicBezTo>
                      <a:pt x="264" y="343"/>
                      <a:pt x="264" y="343"/>
                      <a:pt x="264" y="343"/>
                    </a:cubicBezTo>
                    <a:cubicBezTo>
                      <a:pt x="266" y="341"/>
                      <a:pt x="267" y="339"/>
                      <a:pt x="269" y="337"/>
                    </a:cubicBezTo>
                    <a:cubicBezTo>
                      <a:pt x="270" y="336"/>
                      <a:pt x="270" y="336"/>
                      <a:pt x="270" y="336"/>
                    </a:cubicBezTo>
                    <a:cubicBezTo>
                      <a:pt x="271" y="334"/>
                      <a:pt x="273" y="332"/>
                      <a:pt x="274" y="331"/>
                    </a:cubicBezTo>
                    <a:cubicBezTo>
                      <a:pt x="275" y="330"/>
                      <a:pt x="275" y="330"/>
                      <a:pt x="275" y="330"/>
                    </a:cubicBezTo>
                    <a:cubicBezTo>
                      <a:pt x="277" y="328"/>
                      <a:pt x="278" y="326"/>
                      <a:pt x="280" y="324"/>
                    </a:cubicBezTo>
                    <a:cubicBezTo>
                      <a:pt x="281" y="323"/>
                      <a:pt x="281" y="323"/>
                      <a:pt x="281" y="323"/>
                    </a:cubicBezTo>
                    <a:cubicBezTo>
                      <a:pt x="282" y="321"/>
                      <a:pt x="284" y="319"/>
                      <a:pt x="286" y="318"/>
                    </a:cubicBezTo>
                    <a:cubicBezTo>
                      <a:pt x="286" y="317"/>
                      <a:pt x="286" y="317"/>
                      <a:pt x="286" y="317"/>
                    </a:cubicBezTo>
                    <a:cubicBezTo>
                      <a:pt x="288" y="315"/>
                      <a:pt x="290" y="313"/>
                      <a:pt x="292" y="311"/>
                    </a:cubicBezTo>
                    <a:cubicBezTo>
                      <a:pt x="292" y="311"/>
                      <a:pt x="292" y="311"/>
                      <a:pt x="292" y="311"/>
                    </a:cubicBezTo>
                    <a:cubicBezTo>
                      <a:pt x="312" y="290"/>
                      <a:pt x="333" y="271"/>
                      <a:pt x="356" y="254"/>
                    </a:cubicBezTo>
                    <a:cubicBezTo>
                      <a:pt x="356" y="253"/>
                      <a:pt x="356" y="253"/>
                      <a:pt x="356" y="253"/>
                    </a:cubicBezTo>
                    <a:cubicBezTo>
                      <a:pt x="359" y="252"/>
                      <a:pt x="361" y="250"/>
                      <a:pt x="363" y="249"/>
                    </a:cubicBezTo>
                    <a:cubicBezTo>
                      <a:pt x="363" y="248"/>
                      <a:pt x="363" y="248"/>
                      <a:pt x="363" y="248"/>
                    </a:cubicBezTo>
                    <a:cubicBezTo>
                      <a:pt x="366" y="247"/>
                      <a:pt x="368" y="245"/>
                      <a:pt x="370" y="244"/>
                    </a:cubicBezTo>
                    <a:cubicBezTo>
                      <a:pt x="370" y="243"/>
                      <a:pt x="370" y="243"/>
                      <a:pt x="370" y="243"/>
                    </a:cubicBezTo>
                    <a:cubicBezTo>
                      <a:pt x="373" y="242"/>
                      <a:pt x="375" y="240"/>
                      <a:pt x="377" y="239"/>
                    </a:cubicBezTo>
                    <a:cubicBezTo>
                      <a:pt x="377" y="238"/>
                      <a:pt x="377" y="238"/>
                      <a:pt x="377" y="238"/>
                    </a:cubicBezTo>
                    <a:cubicBezTo>
                      <a:pt x="380" y="237"/>
                      <a:pt x="382" y="235"/>
                      <a:pt x="384" y="234"/>
                    </a:cubicBezTo>
                    <a:cubicBezTo>
                      <a:pt x="385" y="234"/>
                      <a:pt x="385" y="234"/>
                      <a:pt x="385" y="234"/>
                    </a:cubicBezTo>
                    <a:cubicBezTo>
                      <a:pt x="387" y="232"/>
                      <a:pt x="389" y="231"/>
                      <a:pt x="392" y="229"/>
                    </a:cubicBezTo>
                    <a:cubicBezTo>
                      <a:pt x="392" y="229"/>
                      <a:pt x="392" y="229"/>
                      <a:pt x="392" y="229"/>
                    </a:cubicBezTo>
                    <a:cubicBezTo>
                      <a:pt x="395" y="227"/>
                      <a:pt x="398" y="225"/>
                      <a:pt x="402" y="223"/>
                    </a:cubicBezTo>
                    <a:cubicBezTo>
                      <a:pt x="404" y="222"/>
                      <a:pt x="404" y="222"/>
                      <a:pt x="404" y="222"/>
                    </a:cubicBezTo>
                    <a:cubicBezTo>
                      <a:pt x="407" y="220"/>
                      <a:pt x="411" y="218"/>
                      <a:pt x="414" y="216"/>
                    </a:cubicBezTo>
                    <a:cubicBezTo>
                      <a:pt x="415" y="215"/>
                      <a:pt x="415" y="215"/>
                      <a:pt x="415" y="215"/>
                    </a:cubicBezTo>
                    <a:cubicBezTo>
                      <a:pt x="418" y="214"/>
                      <a:pt x="421" y="212"/>
                      <a:pt x="424" y="210"/>
                    </a:cubicBezTo>
                    <a:cubicBezTo>
                      <a:pt x="425" y="210"/>
                      <a:pt x="426" y="209"/>
                      <a:pt x="427" y="209"/>
                    </a:cubicBezTo>
                    <a:cubicBezTo>
                      <a:pt x="430" y="207"/>
                      <a:pt x="434" y="205"/>
                      <a:pt x="437" y="204"/>
                    </a:cubicBezTo>
                    <a:cubicBezTo>
                      <a:pt x="438" y="203"/>
                      <a:pt x="438" y="203"/>
                      <a:pt x="438" y="203"/>
                    </a:cubicBezTo>
                    <a:cubicBezTo>
                      <a:pt x="440" y="202"/>
                      <a:pt x="442" y="201"/>
                      <a:pt x="445" y="200"/>
                    </a:cubicBezTo>
                    <a:cubicBezTo>
                      <a:pt x="447" y="199"/>
                      <a:pt x="447" y="199"/>
                      <a:pt x="447" y="199"/>
                    </a:cubicBezTo>
                    <a:cubicBezTo>
                      <a:pt x="449" y="198"/>
                      <a:pt x="451" y="197"/>
                      <a:pt x="452" y="196"/>
                    </a:cubicBezTo>
                    <a:cubicBezTo>
                      <a:pt x="456" y="195"/>
                      <a:pt x="456" y="195"/>
                      <a:pt x="456" y="195"/>
                    </a:cubicBezTo>
                    <a:cubicBezTo>
                      <a:pt x="457" y="194"/>
                      <a:pt x="458" y="194"/>
                      <a:pt x="460" y="193"/>
                    </a:cubicBezTo>
                    <a:cubicBezTo>
                      <a:pt x="461" y="192"/>
                      <a:pt x="463" y="192"/>
                      <a:pt x="464" y="191"/>
                    </a:cubicBezTo>
                    <a:cubicBezTo>
                      <a:pt x="465" y="191"/>
                      <a:pt x="466" y="190"/>
                      <a:pt x="467" y="190"/>
                    </a:cubicBezTo>
                    <a:cubicBezTo>
                      <a:pt x="469" y="189"/>
                      <a:pt x="471" y="189"/>
                      <a:pt x="472" y="188"/>
                    </a:cubicBezTo>
                    <a:cubicBezTo>
                      <a:pt x="475" y="187"/>
                      <a:pt x="475" y="187"/>
                      <a:pt x="475" y="187"/>
                    </a:cubicBezTo>
                    <a:cubicBezTo>
                      <a:pt x="477" y="186"/>
                      <a:pt x="478" y="185"/>
                      <a:pt x="480" y="185"/>
                    </a:cubicBezTo>
                    <a:cubicBezTo>
                      <a:pt x="482" y="184"/>
                      <a:pt x="482" y="184"/>
                      <a:pt x="482" y="184"/>
                    </a:cubicBezTo>
                    <a:cubicBezTo>
                      <a:pt x="485" y="183"/>
                      <a:pt x="489" y="182"/>
                      <a:pt x="492" y="180"/>
                    </a:cubicBezTo>
                    <a:cubicBezTo>
                      <a:pt x="494" y="180"/>
                      <a:pt x="494" y="180"/>
                      <a:pt x="494" y="180"/>
                    </a:cubicBezTo>
                    <a:cubicBezTo>
                      <a:pt x="497" y="179"/>
                      <a:pt x="500" y="178"/>
                      <a:pt x="503" y="177"/>
                    </a:cubicBezTo>
                    <a:cubicBezTo>
                      <a:pt x="505" y="176"/>
                      <a:pt x="505" y="176"/>
                      <a:pt x="505" y="176"/>
                    </a:cubicBezTo>
                    <a:cubicBezTo>
                      <a:pt x="513" y="174"/>
                      <a:pt x="520" y="171"/>
                      <a:pt x="528" y="169"/>
                    </a:cubicBezTo>
                    <a:cubicBezTo>
                      <a:pt x="528" y="169"/>
                      <a:pt x="528" y="169"/>
                      <a:pt x="528" y="169"/>
                    </a:cubicBezTo>
                    <a:cubicBezTo>
                      <a:pt x="608" y="149"/>
                      <a:pt x="693" y="147"/>
                      <a:pt x="774" y="165"/>
                    </a:cubicBezTo>
                    <a:cubicBezTo>
                      <a:pt x="780" y="167"/>
                      <a:pt x="780" y="167"/>
                      <a:pt x="780" y="167"/>
                    </a:cubicBezTo>
                    <a:cubicBezTo>
                      <a:pt x="783" y="167"/>
                      <a:pt x="786" y="168"/>
                      <a:pt x="789" y="169"/>
                    </a:cubicBezTo>
                    <a:cubicBezTo>
                      <a:pt x="790" y="169"/>
                      <a:pt x="790" y="169"/>
                      <a:pt x="790" y="169"/>
                    </a:cubicBezTo>
                    <a:cubicBezTo>
                      <a:pt x="793" y="170"/>
                      <a:pt x="796" y="171"/>
                      <a:pt x="798" y="172"/>
                    </a:cubicBezTo>
                    <a:cubicBezTo>
                      <a:pt x="801" y="172"/>
                      <a:pt x="801" y="172"/>
                      <a:pt x="801" y="172"/>
                    </a:cubicBezTo>
                    <a:cubicBezTo>
                      <a:pt x="804" y="173"/>
                      <a:pt x="807" y="174"/>
                      <a:pt x="810" y="175"/>
                    </a:cubicBezTo>
                    <a:cubicBezTo>
                      <a:pt x="810" y="175"/>
                      <a:pt x="810" y="175"/>
                      <a:pt x="810" y="175"/>
                    </a:cubicBezTo>
                    <a:cubicBezTo>
                      <a:pt x="813" y="176"/>
                      <a:pt x="816" y="177"/>
                      <a:pt x="819" y="178"/>
                    </a:cubicBezTo>
                    <a:cubicBezTo>
                      <a:pt x="821" y="179"/>
                      <a:pt x="821" y="179"/>
                      <a:pt x="821" y="179"/>
                    </a:cubicBezTo>
                    <a:cubicBezTo>
                      <a:pt x="824" y="180"/>
                      <a:pt x="827" y="181"/>
                      <a:pt x="830" y="182"/>
                    </a:cubicBezTo>
                    <a:cubicBezTo>
                      <a:pt x="830" y="182"/>
                      <a:pt x="830" y="182"/>
                      <a:pt x="830" y="182"/>
                    </a:cubicBezTo>
                    <a:cubicBezTo>
                      <a:pt x="834" y="183"/>
                      <a:pt x="837" y="185"/>
                      <a:pt x="841" y="186"/>
                    </a:cubicBezTo>
                    <a:cubicBezTo>
                      <a:pt x="841" y="186"/>
                      <a:pt x="841" y="186"/>
                      <a:pt x="841" y="186"/>
                    </a:cubicBezTo>
                    <a:cubicBezTo>
                      <a:pt x="845" y="188"/>
                      <a:pt x="848" y="189"/>
                      <a:pt x="851" y="190"/>
                    </a:cubicBezTo>
                    <a:cubicBezTo>
                      <a:pt x="852" y="191"/>
                      <a:pt x="852" y="191"/>
                      <a:pt x="852" y="191"/>
                    </a:cubicBezTo>
                    <a:cubicBezTo>
                      <a:pt x="855" y="192"/>
                      <a:pt x="859" y="193"/>
                      <a:pt x="862" y="195"/>
                    </a:cubicBezTo>
                    <a:cubicBezTo>
                      <a:pt x="862" y="195"/>
                      <a:pt x="862" y="195"/>
                      <a:pt x="862" y="195"/>
                    </a:cubicBezTo>
                    <a:cubicBezTo>
                      <a:pt x="865" y="197"/>
                      <a:pt x="869" y="198"/>
                      <a:pt x="872" y="199"/>
                    </a:cubicBezTo>
                    <a:cubicBezTo>
                      <a:pt x="874" y="200"/>
                      <a:pt x="874" y="200"/>
                      <a:pt x="874" y="200"/>
                    </a:cubicBezTo>
                    <a:cubicBezTo>
                      <a:pt x="877" y="202"/>
                      <a:pt x="880" y="203"/>
                      <a:pt x="883" y="205"/>
                    </a:cubicBezTo>
                    <a:cubicBezTo>
                      <a:pt x="883" y="205"/>
                      <a:pt x="883" y="205"/>
                      <a:pt x="883" y="205"/>
                    </a:cubicBezTo>
                    <a:cubicBezTo>
                      <a:pt x="886" y="207"/>
                      <a:pt x="889" y="208"/>
                      <a:pt x="892" y="210"/>
                    </a:cubicBezTo>
                    <a:cubicBezTo>
                      <a:pt x="894" y="210"/>
                      <a:pt x="894" y="210"/>
                      <a:pt x="894" y="210"/>
                    </a:cubicBezTo>
                    <a:cubicBezTo>
                      <a:pt x="897" y="212"/>
                      <a:pt x="900" y="214"/>
                      <a:pt x="903" y="215"/>
                    </a:cubicBezTo>
                    <a:cubicBezTo>
                      <a:pt x="904" y="216"/>
                      <a:pt x="904" y="216"/>
                      <a:pt x="904" y="216"/>
                    </a:cubicBezTo>
                    <a:cubicBezTo>
                      <a:pt x="906" y="217"/>
                      <a:pt x="909" y="219"/>
                      <a:pt x="912" y="221"/>
                    </a:cubicBezTo>
                    <a:cubicBezTo>
                      <a:pt x="913" y="221"/>
                      <a:pt x="913" y="221"/>
                      <a:pt x="913" y="221"/>
                    </a:cubicBezTo>
                    <a:cubicBezTo>
                      <a:pt x="916" y="223"/>
                      <a:pt x="919" y="225"/>
                      <a:pt x="922" y="227"/>
                    </a:cubicBezTo>
                    <a:cubicBezTo>
                      <a:pt x="923" y="227"/>
                      <a:pt x="923" y="227"/>
                      <a:pt x="923" y="227"/>
                    </a:cubicBezTo>
                    <a:cubicBezTo>
                      <a:pt x="929" y="231"/>
                      <a:pt x="935" y="235"/>
                      <a:pt x="941" y="239"/>
                    </a:cubicBezTo>
                    <a:cubicBezTo>
                      <a:pt x="941" y="239"/>
                      <a:pt x="941" y="239"/>
                      <a:pt x="941" y="239"/>
                    </a:cubicBezTo>
                    <a:cubicBezTo>
                      <a:pt x="962" y="254"/>
                      <a:pt x="962" y="254"/>
                      <a:pt x="962" y="254"/>
                    </a:cubicBezTo>
                    <a:cubicBezTo>
                      <a:pt x="942" y="269"/>
                      <a:pt x="942" y="269"/>
                      <a:pt x="942" y="269"/>
                    </a:cubicBezTo>
                    <a:cubicBezTo>
                      <a:pt x="886" y="314"/>
                      <a:pt x="886" y="314"/>
                      <a:pt x="886" y="314"/>
                    </a:cubicBezTo>
                    <a:cubicBezTo>
                      <a:pt x="1205" y="345"/>
                      <a:pt x="1205" y="345"/>
                      <a:pt x="1205" y="345"/>
                    </a:cubicBezTo>
                    <a:cubicBezTo>
                      <a:pt x="1075" y="52"/>
                      <a:pt x="1075" y="52"/>
                      <a:pt x="1075" y="52"/>
                    </a:cubicBezTo>
                    <a:cubicBezTo>
                      <a:pt x="1047" y="129"/>
                      <a:pt x="1047" y="129"/>
                      <a:pt x="1047" y="129"/>
                    </a:cubicBezTo>
                    <a:cubicBezTo>
                      <a:pt x="1027" y="115"/>
                      <a:pt x="1027" y="115"/>
                      <a:pt x="1027" y="115"/>
                    </a:cubicBezTo>
                    <a:cubicBezTo>
                      <a:pt x="1027" y="114"/>
                      <a:pt x="1026" y="114"/>
                      <a:pt x="1025" y="113"/>
                    </a:cubicBezTo>
                    <a:cubicBezTo>
                      <a:pt x="1023" y="112"/>
                      <a:pt x="1023" y="112"/>
                      <a:pt x="1023" y="112"/>
                    </a:cubicBezTo>
                    <a:cubicBezTo>
                      <a:pt x="1021" y="111"/>
                      <a:pt x="1019" y="109"/>
                      <a:pt x="1017" y="108"/>
                    </a:cubicBezTo>
                    <a:cubicBezTo>
                      <a:pt x="1014" y="106"/>
                      <a:pt x="1012" y="105"/>
                      <a:pt x="1010" y="103"/>
                    </a:cubicBezTo>
                    <a:cubicBezTo>
                      <a:pt x="1008" y="102"/>
                      <a:pt x="1005" y="100"/>
                      <a:pt x="1003" y="99"/>
                    </a:cubicBezTo>
                    <a:cubicBezTo>
                      <a:pt x="1001" y="98"/>
                      <a:pt x="999" y="96"/>
                      <a:pt x="997" y="95"/>
                    </a:cubicBezTo>
                    <a:cubicBezTo>
                      <a:pt x="994" y="93"/>
                      <a:pt x="992" y="92"/>
                      <a:pt x="989" y="90"/>
                    </a:cubicBezTo>
                    <a:cubicBezTo>
                      <a:pt x="987" y="89"/>
                      <a:pt x="985" y="88"/>
                      <a:pt x="983" y="87"/>
                    </a:cubicBezTo>
                    <a:cubicBezTo>
                      <a:pt x="980" y="85"/>
                      <a:pt x="978" y="84"/>
                      <a:pt x="975" y="82"/>
                    </a:cubicBezTo>
                    <a:cubicBezTo>
                      <a:pt x="973" y="81"/>
                      <a:pt x="971" y="80"/>
                      <a:pt x="970" y="79"/>
                    </a:cubicBezTo>
                    <a:cubicBezTo>
                      <a:pt x="967" y="78"/>
                      <a:pt x="964" y="76"/>
                      <a:pt x="961" y="74"/>
                    </a:cubicBezTo>
                    <a:cubicBezTo>
                      <a:pt x="959" y="74"/>
                      <a:pt x="957" y="73"/>
                      <a:pt x="956" y="72"/>
                    </a:cubicBezTo>
                    <a:cubicBezTo>
                      <a:pt x="953" y="70"/>
                      <a:pt x="949" y="69"/>
                      <a:pt x="946" y="67"/>
                    </a:cubicBezTo>
                    <a:cubicBezTo>
                      <a:pt x="945" y="66"/>
                      <a:pt x="943" y="66"/>
                      <a:pt x="942" y="65"/>
                    </a:cubicBezTo>
                    <a:cubicBezTo>
                      <a:pt x="939" y="63"/>
                      <a:pt x="935" y="62"/>
                      <a:pt x="932" y="60"/>
                    </a:cubicBezTo>
                    <a:cubicBezTo>
                      <a:pt x="930" y="59"/>
                      <a:pt x="929" y="59"/>
                      <a:pt x="928" y="58"/>
                    </a:cubicBezTo>
                    <a:cubicBezTo>
                      <a:pt x="924" y="57"/>
                      <a:pt x="921" y="55"/>
                      <a:pt x="917" y="54"/>
                    </a:cubicBezTo>
                    <a:cubicBezTo>
                      <a:pt x="915" y="53"/>
                      <a:pt x="915" y="53"/>
                      <a:pt x="915" y="53"/>
                    </a:cubicBezTo>
                    <a:cubicBezTo>
                      <a:pt x="862" y="30"/>
                      <a:pt x="807" y="14"/>
                      <a:pt x="750" y="6"/>
                    </a:cubicBezTo>
                    <a:cubicBezTo>
                      <a:pt x="748" y="6"/>
                      <a:pt x="748" y="6"/>
                      <a:pt x="748" y="6"/>
                    </a:cubicBezTo>
                    <a:cubicBezTo>
                      <a:pt x="719" y="2"/>
                      <a:pt x="689" y="0"/>
                      <a:pt x="659" y="0"/>
                    </a:cubicBezTo>
                    <a:cubicBezTo>
                      <a:pt x="659" y="0"/>
                      <a:pt x="659" y="0"/>
                      <a:pt x="659" y="0"/>
                    </a:cubicBezTo>
                    <a:cubicBezTo>
                      <a:pt x="656" y="0"/>
                      <a:pt x="653" y="0"/>
                      <a:pt x="650" y="0"/>
                    </a:cubicBezTo>
                    <a:cubicBezTo>
                      <a:pt x="647" y="0"/>
                      <a:pt x="647" y="0"/>
                      <a:pt x="647" y="0"/>
                    </a:cubicBezTo>
                    <a:cubicBezTo>
                      <a:pt x="645" y="0"/>
                      <a:pt x="643" y="0"/>
                      <a:pt x="641" y="0"/>
                    </a:cubicBezTo>
                    <a:cubicBezTo>
                      <a:pt x="638" y="0"/>
                      <a:pt x="638" y="0"/>
                      <a:pt x="638" y="0"/>
                    </a:cubicBezTo>
                    <a:cubicBezTo>
                      <a:pt x="636" y="0"/>
                      <a:pt x="634" y="0"/>
                      <a:pt x="633" y="0"/>
                    </a:cubicBezTo>
                    <a:cubicBezTo>
                      <a:pt x="629" y="0"/>
                      <a:pt x="629" y="0"/>
                      <a:pt x="629" y="0"/>
                    </a:cubicBezTo>
                    <a:cubicBezTo>
                      <a:pt x="627" y="1"/>
                      <a:pt x="626" y="1"/>
                      <a:pt x="624" y="1"/>
                    </a:cubicBezTo>
                    <a:cubicBezTo>
                      <a:pt x="621" y="1"/>
                      <a:pt x="621" y="1"/>
                      <a:pt x="621" y="1"/>
                    </a:cubicBezTo>
                    <a:cubicBezTo>
                      <a:pt x="619" y="1"/>
                      <a:pt x="617" y="1"/>
                      <a:pt x="615" y="1"/>
                    </a:cubicBezTo>
                    <a:cubicBezTo>
                      <a:pt x="612" y="1"/>
                      <a:pt x="612" y="1"/>
                      <a:pt x="612" y="1"/>
                    </a:cubicBezTo>
                    <a:cubicBezTo>
                      <a:pt x="610" y="2"/>
                      <a:pt x="608" y="2"/>
                      <a:pt x="606" y="2"/>
                    </a:cubicBezTo>
                    <a:cubicBezTo>
                      <a:pt x="603" y="2"/>
                      <a:pt x="603" y="2"/>
                      <a:pt x="603" y="2"/>
                    </a:cubicBezTo>
                    <a:cubicBezTo>
                      <a:pt x="601" y="2"/>
                      <a:pt x="599" y="2"/>
                      <a:pt x="597" y="3"/>
                    </a:cubicBezTo>
                    <a:cubicBezTo>
                      <a:pt x="595" y="3"/>
                      <a:pt x="595" y="3"/>
                      <a:pt x="595" y="3"/>
                    </a:cubicBezTo>
                    <a:cubicBezTo>
                      <a:pt x="593" y="3"/>
                      <a:pt x="591" y="3"/>
                      <a:pt x="588" y="4"/>
                    </a:cubicBezTo>
                    <a:cubicBezTo>
                      <a:pt x="586" y="4"/>
                      <a:pt x="586" y="4"/>
                      <a:pt x="586" y="4"/>
                    </a:cubicBezTo>
                    <a:cubicBezTo>
                      <a:pt x="584" y="4"/>
                      <a:pt x="581" y="4"/>
                      <a:pt x="579" y="5"/>
                    </a:cubicBezTo>
                    <a:cubicBezTo>
                      <a:pt x="578" y="5"/>
                      <a:pt x="578" y="5"/>
                      <a:pt x="578" y="5"/>
                    </a:cubicBezTo>
                    <a:cubicBezTo>
                      <a:pt x="574" y="5"/>
                      <a:pt x="570" y="6"/>
                      <a:pt x="566" y="6"/>
                    </a:cubicBezTo>
                    <a:cubicBezTo>
                      <a:pt x="564" y="7"/>
                      <a:pt x="564" y="7"/>
                      <a:pt x="564" y="7"/>
                    </a:cubicBezTo>
                    <a:cubicBezTo>
                      <a:pt x="560" y="7"/>
                      <a:pt x="556" y="8"/>
                      <a:pt x="553" y="8"/>
                    </a:cubicBezTo>
                    <a:cubicBezTo>
                      <a:pt x="550" y="9"/>
                      <a:pt x="550" y="9"/>
                      <a:pt x="550" y="9"/>
                    </a:cubicBezTo>
                    <a:cubicBezTo>
                      <a:pt x="546" y="10"/>
                      <a:pt x="543" y="10"/>
                      <a:pt x="539" y="11"/>
                    </a:cubicBezTo>
                    <a:cubicBezTo>
                      <a:pt x="537" y="11"/>
                      <a:pt x="537" y="11"/>
                      <a:pt x="537" y="11"/>
                    </a:cubicBezTo>
                    <a:cubicBezTo>
                      <a:pt x="533" y="12"/>
                      <a:pt x="530" y="13"/>
                      <a:pt x="527" y="13"/>
                    </a:cubicBezTo>
                    <a:cubicBezTo>
                      <a:pt x="525" y="14"/>
                      <a:pt x="525" y="14"/>
                      <a:pt x="525" y="14"/>
                    </a:cubicBezTo>
                    <a:cubicBezTo>
                      <a:pt x="522" y="14"/>
                      <a:pt x="519" y="15"/>
                      <a:pt x="517" y="15"/>
                    </a:cubicBezTo>
                    <a:cubicBezTo>
                      <a:pt x="514" y="16"/>
                      <a:pt x="514" y="16"/>
                      <a:pt x="514" y="16"/>
                    </a:cubicBezTo>
                    <a:cubicBezTo>
                      <a:pt x="513" y="16"/>
                      <a:pt x="511" y="17"/>
                      <a:pt x="509" y="17"/>
                    </a:cubicBezTo>
                    <a:cubicBezTo>
                      <a:pt x="507" y="18"/>
                      <a:pt x="505" y="18"/>
                      <a:pt x="502" y="19"/>
                    </a:cubicBezTo>
                    <a:cubicBezTo>
                      <a:pt x="501" y="19"/>
                      <a:pt x="499" y="20"/>
                      <a:pt x="497" y="20"/>
                    </a:cubicBezTo>
                    <a:cubicBezTo>
                      <a:pt x="495" y="21"/>
                      <a:pt x="492" y="21"/>
                      <a:pt x="490" y="22"/>
                    </a:cubicBezTo>
                    <a:cubicBezTo>
                      <a:pt x="488" y="23"/>
                      <a:pt x="488" y="23"/>
                      <a:pt x="488" y="23"/>
                    </a:cubicBezTo>
                    <a:cubicBezTo>
                      <a:pt x="487" y="23"/>
                      <a:pt x="486" y="23"/>
                      <a:pt x="485" y="23"/>
                    </a:cubicBezTo>
                    <a:cubicBezTo>
                      <a:pt x="481" y="24"/>
                      <a:pt x="477" y="26"/>
                      <a:pt x="473" y="27"/>
                    </a:cubicBezTo>
                    <a:cubicBezTo>
                      <a:pt x="473" y="27"/>
                      <a:pt x="473" y="27"/>
                      <a:pt x="473" y="27"/>
                    </a:cubicBezTo>
                    <a:cubicBezTo>
                      <a:pt x="469" y="28"/>
                      <a:pt x="465" y="29"/>
                      <a:pt x="460" y="31"/>
                    </a:cubicBezTo>
                    <a:cubicBezTo>
                      <a:pt x="458" y="32"/>
                      <a:pt x="458" y="32"/>
                      <a:pt x="458" y="32"/>
                    </a:cubicBezTo>
                    <a:cubicBezTo>
                      <a:pt x="454" y="33"/>
                      <a:pt x="450" y="34"/>
                      <a:pt x="446" y="36"/>
                    </a:cubicBezTo>
                    <a:cubicBezTo>
                      <a:pt x="443" y="37"/>
                      <a:pt x="443" y="37"/>
                      <a:pt x="443" y="37"/>
                    </a:cubicBezTo>
                    <a:cubicBezTo>
                      <a:pt x="439" y="38"/>
                      <a:pt x="436" y="39"/>
                      <a:pt x="432" y="41"/>
                    </a:cubicBezTo>
                    <a:cubicBezTo>
                      <a:pt x="429" y="42"/>
                      <a:pt x="429" y="42"/>
                      <a:pt x="429" y="42"/>
                    </a:cubicBezTo>
                    <a:cubicBezTo>
                      <a:pt x="425" y="43"/>
                      <a:pt x="421" y="45"/>
                      <a:pt x="417" y="46"/>
                    </a:cubicBezTo>
                    <a:cubicBezTo>
                      <a:pt x="414" y="48"/>
                      <a:pt x="414" y="48"/>
                      <a:pt x="414" y="48"/>
                    </a:cubicBezTo>
                    <a:cubicBezTo>
                      <a:pt x="411" y="49"/>
                      <a:pt x="408" y="50"/>
                      <a:pt x="405" y="52"/>
                    </a:cubicBezTo>
                    <a:cubicBezTo>
                      <a:pt x="402" y="53"/>
                      <a:pt x="402" y="53"/>
                      <a:pt x="402" y="53"/>
                    </a:cubicBezTo>
                    <a:cubicBezTo>
                      <a:pt x="398" y="54"/>
                      <a:pt x="394" y="56"/>
                      <a:pt x="389" y="59"/>
                    </a:cubicBezTo>
                    <a:cubicBezTo>
                      <a:pt x="386" y="60"/>
                      <a:pt x="386" y="60"/>
                      <a:pt x="386" y="60"/>
                    </a:cubicBezTo>
                    <a:cubicBezTo>
                      <a:pt x="383" y="62"/>
                      <a:pt x="379" y="63"/>
                      <a:pt x="376" y="65"/>
                    </a:cubicBezTo>
                    <a:cubicBezTo>
                      <a:pt x="375" y="65"/>
                      <a:pt x="375" y="65"/>
                      <a:pt x="375" y="65"/>
                    </a:cubicBezTo>
                    <a:cubicBezTo>
                      <a:pt x="374" y="66"/>
                      <a:pt x="373" y="66"/>
                      <a:pt x="372" y="67"/>
                    </a:cubicBezTo>
                    <a:cubicBezTo>
                      <a:pt x="368" y="69"/>
                      <a:pt x="364" y="71"/>
                      <a:pt x="361" y="72"/>
                    </a:cubicBezTo>
                    <a:cubicBezTo>
                      <a:pt x="359" y="73"/>
                      <a:pt x="357" y="74"/>
                      <a:pt x="355" y="75"/>
                    </a:cubicBezTo>
                    <a:cubicBezTo>
                      <a:pt x="353" y="77"/>
                      <a:pt x="353" y="77"/>
                      <a:pt x="353" y="77"/>
                    </a:cubicBezTo>
                    <a:cubicBezTo>
                      <a:pt x="351" y="78"/>
                      <a:pt x="349" y="78"/>
                      <a:pt x="348" y="79"/>
                    </a:cubicBezTo>
                    <a:cubicBezTo>
                      <a:pt x="345" y="81"/>
                      <a:pt x="343" y="82"/>
                      <a:pt x="341" y="83"/>
                    </a:cubicBezTo>
                    <a:cubicBezTo>
                      <a:pt x="339" y="84"/>
                      <a:pt x="337" y="85"/>
                      <a:pt x="335" y="87"/>
                    </a:cubicBezTo>
                    <a:cubicBezTo>
                      <a:pt x="333" y="88"/>
                      <a:pt x="331" y="89"/>
                      <a:pt x="329" y="90"/>
                    </a:cubicBezTo>
                    <a:cubicBezTo>
                      <a:pt x="326" y="92"/>
                      <a:pt x="324" y="93"/>
                      <a:pt x="322" y="94"/>
                    </a:cubicBezTo>
                    <a:cubicBezTo>
                      <a:pt x="320" y="95"/>
                      <a:pt x="320" y="95"/>
                      <a:pt x="320" y="95"/>
                    </a:cubicBezTo>
                    <a:cubicBezTo>
                      <a:pt x="319" y="96"/>
                      <a:pt x="318" y="97"/>
                      <a:pt x="316" y="98"/>
                    </a:cubicBezTo>
                    <a:cubicBezTo>
                      <a:pt x="313" y="100"/>
                      <a:pt x="310" y="102"/>
                      <a:pt x="306" y="104"/>
                    </a:cubicBezTo>
                    <a:cubicBezTo>
                      <a:pt x="305" y="105"/>
                      <a:pt x="303" y="106"/>
                      <a:pt x="302" y="107"/>
                    </a:cubicBezTo>
                    <a:cubicBezTo>
                      <a:pt x="298" y="109"/>
                      <a:pt x="295" y="111"/>
                      <a:pt x="292" y="113"/>
                    </a:cubicBezTo>
                    <a:cubicBezTo>
                      <a:pt x="291" y="114"/>
                      <a:pt x="290" y="115"/>
                      <a:pt x="289" y="115"/>
                    </a:cubicBezTo>
                    <a:cubicBezTo>
                      <a:pt x="288" y="117"/>
                      <a:pt x="288" y="117"/>
                      <a:pt x="288" y="117"/>
                    </a:cubicBezTo>
                    <a:cubicBezTo>
                      <a:pt x="285" y="118"/>
                      <a:pt x="283" y="120"/>
                      <a:pt x="280" y="122"/>
                    </a:cubicBezTo>
                    <a:cubicBezTo>
                      <a:pt x="279" y="123"/>
                      <a:pt x="277" y="124"/>
                      <a:pt x="276" y="125"/>
                    </a:cubicBezTo>
                    <a:cubicBezTo>
                      <a:pt x="273" y="127"/>
                      <a:pt x="270" y="129"/>
                      <a:pt x="268" y="131"/>
                    </a:cubicBezTo>
                    <a:cubicBezTo>
                      <a:pt x="267" y="131"/>
                      <a:pt x="267" y="131"/>
                      <a:pt x="267" y="131"/>
                    </a:cubicBezTo>
                    <a:cubicBezTo>
                      <a:pt x="266" y="132"/>
                      <a:pt x="265" y="133"/>
                      <a:pt x="264" y="134"/>
                    </a:cubicBezTo>
                    <a:cubicBezTo>
                      <a:pt x="261" y="136"/>
                      <a:pt x="258" y="139"/>
                      <a:pt x="255" y="141"/>
                    </a:cubicBezTo>
                    <a:cubicBezTo>
                      <a:pt x="252" y="143"/>
                      <a:pt x="252" y="143"/>
                      <a:pt x="252" y="143"/>
                    </a:cubicBezTo>
                    <a:cubicBezTo>
                      <a:pt x="248" y="146"/>
                      <a:pt x="244" y="149"/>
                      <a:pt x="241" y="153"/>
                    </a:cubicBezTo>
                    <a:cubicBezTo>
                      <a:pt x="238" y="155"/>
                      <a:pt x="238" y="155"/>
                      <a:pt x="238" y="155"/>
                    </a:cubicBezTo>
                    <a:cubicBezTo>
                      <a:pt x="235" y="157"/>
                      <a:pt x="232" y="160"/>
                      <a:pt x="229" y="162"/>
                    </a:cubicBezTo>
                    <a:cubicBezTo>
                      <a:pt x="228" y="163"/>
                      <a:pt x="227" y="164"/>
                      <a:pt x="227" y="165"/>
                    </a:cubicBezTo>
                    <a:cubicBezTo>
                      <a:pt x="226" y="165"/>
                      <a:pt x="226" y="165"/>
                      <a:pt x="226" y="165"/>
                    </a:cubicBezTo>
                    <a:cubicBezTo>
                      <a:pt x="223" y="168"/>
                      <a:pt x="221" y="170"/>
                      <a:pt x="218" y="172"/>
                    </a:cubicBezTo>
                    <a:cubicBezTo>
                      <a:pt x="217" y="174"/>
                      <a:pt x="216" y="175"/>
                      <a:pt x="215" y="176"/>
                    </a:cubicBezTo>
                    <a:cubicBezTo>
                      <a:pt x="212" y="178"/>
                      <a:pt x="209" y="181"/>
                      <a:pt x="207" y="183"/>
                    </a:cubicBezTo>
                    <a:cubicBezTo>
                      <a:pt x="205" y="184"/>
                      <a:pt x="205" y="184"/>
                      <a:pt x="205" y="184"/>
                    </a:cubicBezTo>
                    <a:cubicBezTo>
                      <a:pt x="205" y="185"/>
                      <a:pt x="204" y="186"/>
                      <a:pt x="204" y="186"/>
                    </a:cubicBezTo>
                    <a:cubicBezTo>
                      <a:pt x="200" y="190"/>
                      <a:pt x="196" y="194"/>
                      <a:pt x="193" y="197"/>
                    </a:cubicBezTo>
                    <a:cubicBezTo>
                      <a:pt x="132" y="259"/>
                      <a:pt x="85" y="331"/>
                      <a:pt x="52" y="411"/>
                    </a:cubicBezTo>
                    <a:cubicBezTo>
                      <a:pt x="50" y="414"/>
                      <a:pt x="49" y="418"/>
                      <a:pt x="48" y="421"/>
                    </a:cubicBezTo>
                    <a:cubicBezTo>
                      <a:pt x="47" y="422"/>
                      <a:pt x="47" y="422"/>
                      <a:pt x="47" y="422"/>
                    </a:cubicBezTo>
                    <a:cubicBezTo>
                      <a:pt x="39" y="443"/>
                      <a:pt x="32" y="465"/>
                      <a:pt x="26" y="486"/>
                    </a:cubicBezTo>
                    <a:cubicBezTo>
                      <a:pt x="25" y="487"/>
                      <a:pt x="25" y="487"/>
                      <a:pt x="25" y="487"/>
                    </a:cubicBezTo>
                    <a:cubicBezTo>
                      <a:pt x="23" y="494"/>
                      <a:pt x="21" y="502"/>
                      <a:pt x="20" y="509"/>
                    </a:cubicBezTo>
                    <a:cubicBezTo>
                      <a:pt x="19" y="510"/>
                      <a:pt x="19" y="510"/>
                      <a:pt x="19" y="510"/>
                    </a:cubicBezTo>
                    <a:cubicBezTo>
                      <a:pt x="17" y="521"/>
                      <a:pt x="14" y="532"/>
                      <a:pt x="12" y="543"/>
                    </a:cubicBezTo>
                    <a:cubicBezTo>
                      <a:pt x="12" y="544"/>
                      <a:pt x="12" y="544"/>
                      <a:pt x="12" y="544"/>
                    </a:cubicBezTo>
                    <a:cubicBezTo>
                      <a:pt x="11" y="551"/>
                      <a:pt x="9" y="559"/>
                      <a:pt x="8" y="566"/>
                    </a:cubicBezTo>
                    <a:cubicBezTo>
                      <a:pt x="8" y="566"/>
                      <a:pt x="8" y="566"/>
                      <a:pt x="8" y="566"/>
                    </a:cubicBezTo>
                    <a:cubicBezTo>
                      <a:pt x="8" y="570"/>
                      <a:pt x="7" y="574"/>
                      <a:pt x="7" y="577"/>
                    </a:cubicBezTo>
                    <a:cubicBezTo>
                      <a:pt x="6" y="578"/>
                      <a:pt x="6" y="578"/>
                      <a:pt x="6" y="578"/>
                    </a:cubicBezTo>
                    <a:cubicBezTo>
                      <a:pt x="5" y="585"/>
                      <a:pt x="5" y="593"/>
                      <a:pt x="4" y="600"/>
                    </a:cubicBezTo>
                    <a:cubicBezTo>
                      <a:pt x="4" y="601"/>
                      <a:pt x="4" y="601"/>
                      <a:pt x="4" y="601"/>
                    </a:cubicBezTo>
                    <a:cubicBezTo>
                      <a:pt x="3" y="604"/>
                      <a:pt x="3" y="607"/>
                      <a:pt x="3" y="611"/>
                    </a:cubicBezTo>
                    <a:cubicBezTo>
                      <a:pt x="3" y="614"/>
                      <a:pt x="3" y="614"/>
                      <a:pt x="3" y="614"/>
                    </a:cubicBezTo>
                    <a:cubicBezTo>
                      <a:pt x="2" y="616"/>
                      <a:pt x="2" y="619"/>
                      <a:pt x="2" y="621"/>
                    </a:cubicBezTo>
                    <a:cubicBezTo>
                      <a:pt x="2" y="624"/>
                      <a:pt x="2" y="624"/>
                      <a:pt x="2" y="624"/>
                    </a:cubicBezTo>
                    <a:cubicBezTo>
                      <a:pt x="2" y="627"/>
                      <a:pt x="1" y="629"/>
                      <a:pt x="1" y="631"/>
                    </a:cubicBezTo>
                    <a:cubicBezTo>
                      <a:pt x="1" y="635"/>
                      <a:pt x="1" y="635"/>
                      <a:pt x="1" y="635"/>
                    </a:cubicBezTo>
                    <a:cubicBezTo>
                      <a:pt x="1" y="638"/>
                      <a:pt x="1" y="641"/>
                      <a:pt x="1" y="644"/>
                    </a:cubicBezTo>
                    <a:cubicBezTo>
                      <a:pt x="1" y="645"/>
                      <a:pt x="1" y="645"/>
                      <a:pt x="1" y="645"/>
                    </a:cubicBezTo>
                    <a:cubicBezTo>
                      <a:pt x="0" y="648"/>
                      <a:pt x="0" y="650"/>
                      <a:pt x="0" y="653"/>
                    </a:cubicBezTo>
                    <a:cubicBezTo>
                      <a:pt x="0" y="655"/>
                      <a:pt x="0" y="655"/>
                      <a:pt x="0" y="655"/>
                    </a:cubicBezTo>
                    <a:cubicBezTo>
                      <a:pt x="0" y="657"/>
                      <a:pt x="0" y="660"/>
                      <a:pt x="0" y="662"/>
                    </a:cubicBezTo>
                    <a:cubicBezTo>
                      <a:pt x="0" y="664"/>
                      <a:pt x="0" y="664"/>
                      <a:pt x="0" y="664"/>
                    </a:cubicBezTo>
                    <a:cubicBezTo>
                      <a:pt x="0" y="667"/>
                      <a:pt x="0" y="670"/>
                      <a:pt x="0" y="673"/>
                    </a:cubicBezTo>
                    <a:cubicBezTo>
                      <a:pt x="0" y="759"/>
                      <a:pt x="16" y="843"/>
                      <a:pt x="47" y="923"/>
                    </a:cubicBezTo>
                    <a:cubicBezTo>
                      <a:pt x="58" y="919"/>
                      <a:pt x="58" y="919"/>
                      <a:pt x="58" y="919"/>
                    </a:cubicBezTo>
                    <a:cubicBezTo>
                      <a:pt x="187" y="872"/>
                      <a:pt x="187" y="872"/>
                      <a:pt x="187" y="872"/>
                    </a:cubicBezTo>
                    <a:cubicBezTo>
                      <a:pt x="184" y="863"/>
                      <a:pt x="180" y="854"/>
                      <a:pt x="177" y="846"/>
                    </a:cubicBezTo>
                    <a:lnTo>
                      <a:pt x="177" y="845"/>
                    </a:lnTo>
                    <a:close/>
                  </a:path>
                </a:pathLst>
              </a:custGeom>
              <a:grpFill/>
              <a:ln w="3810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F6F9351E-DBD5-4A0E-A78D-1E3CFF6CC006}"/>
                </a:ext>
              </a:extLst>
            </p:cNvPr>
            <p:cNvGrpSpPr>
              <a:grpSpLocks noChangeAspect="1"/>
            </p:cNvGrpSpPr>
            <p:nvPr/>
          </p:nvGrpSpPr>
          <p:grpSpPr>
            <a:xfrm>
              <a:off x="1523479" y="1252303"/>
              <a:ext cx="687623" cy="793093"/>
              <a:chOff x="2309813" y="1839913"/>
              <a:chExt cx="258763" cy="298451"/>
            </a:xfrm>
            <a:solidFill>
              <a:schemeClr val="bg2"/>
            </a:solidFill>
          </p:grpSpPr>
          <p:sp>
            <p:nvSpPr>
              <p:cNvPr id="45" name="Freeform 44">
                <a:extLst>
                  <a:ext uri="{FF2B5EF4-FFF2-40B4-BE49-F238E27FC236}">
                    <a16:creationId xmlns:a16="http://schemas.microsoft.com/office/drawing/2014/main" id="{428A26AB-0AEE-433B-9686-31F5B7AF6D47}"/>
                  </a:ext>
                </a:extLst>
              </p:cNvPr>
              <p:cNvSpPr>
                <a:spLocks noEditPoints="1"/>
              </p:cNvSpPr>
              <p:nvPr/>
            </p:nvSpPr>
            <p:spPr bwMode="auto">
              <a:xfrm>
                <a:off x="2343150" y="1851026"/>
                <a:ext cx="50800" cy="50800"/>
              </a:xfrm>
              <a:custGeom>
                <a:avLst/>
                <a:gdLst>
                  <a:gd name="T0" fmla="*/ 56 w 111"/>
                  <a:gd name="T1" fmla="*/ 25 h 111"/>
                  <a:gd name="T2" fmla="*/ 86 w 111"/>
                  <a:gd name="T3" fmla="*/ 56 h 111"/>
                  <a:gd name="T4" fmla="*/ 56 w 111"/>
                  <a:gd name="T5" fmla="*/ 86 h 111"/>
                  <a:gd name="T6" fmla="*/ 25 w 111"/>
                  <a:gd name="T7" fmla="*/ 56 h 111"/>
                  <a:gd name="T8" fmla="*/ 56 w 111"/>
                  <a:gd name="T9" fmla="*/ 25 h 111"/>
                  <a:gd name="T10" fmla="*/ 56 w 111"/>
                  <a:gd name="T11" fmla="*/ 111 h 111"/>
                  <a:gd name="T12" fmla="*/ 111 w 111"/>
                  <a:gd name="T13" fmla="*/ 56 h 111"/>
                  <a:gd name="T14" fmla="*/ 56 w 111"/>
                  <a:gd name="T15" fmla="*/ 0 h 111"/>
                  <a:gd name="T16" fmla="*/ 0 w 111"/>
                  <a:gd name="T17" fmla="*/ 56 h 111"/>
                  <a:gd name="T18" fmla="*/ 56 w 111"/>
                  <a:gd name="T1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25"/>
                    </a:moveTo>
                    <a:cubicBezTo>
                      <a:pt x="73" y="25"/>
                      <a:pt x="86" y="39"/>
                      <a:pt x="86" y="56"/>
                    </a:cubicBezTo>
                    <a:cubicBezTo>
                      <a:pt x="86" y="73"/>
                      <a:pt x="73" y="86"/>
                      <a:pt x="56" y="86"/>
                    </a:cubicBezTo>
                    <a:cubicBezTo>
                      <a:pt x="39" y="86"/>
                      <a:pt x="25" y="73"/>
                      <a:pt x="25" y="56"/>
                    </a:cubicBezTo>
                    <a:cubicBezTo>
                      <a:pt x="25" y="39"/>
                      <a:pt x="39" y="25"/>
                      <a:pt x="56" y="25"/>
                    </a:cubicBezTo>
                    <a:moveTo>
                      <a:pt x="56" y="111"/>
                    </a:moveTo>
                    <a:cubicBezTo>
                      <a:pt x="86" y="111"/>
                      <a:pt x="111" y="86"/>
                      <a:pt x="111" y="56"/>
                    </a:cubicBezTo>
                    <a:cubicBezTo>
                      <a:pt x="111" y="25"/>
                      <a:pt x="86" y="0"/>
                      <a:pt x="56" y="0"/>
                    </a:cubicBezTo>
                    <a:cubicBezTo>
                      <a:pt x="25" y="0"/>
                      <a:pt x="0" y="25"/>
                      <a:pt x="0" y="56"/>
                    </a:cubicBezTo>
                    <a:cubicBezTo>
                      <a:pt x="0" y="86"/>
                      <a:pt x="25" y="111"/>
                      <a:pt x="56"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45">
                <a:extLst>
                  <a:ext uri="{FF2B5EF4-FFF2-40B4-BE49-F238E27FC236}">
                    <a16:creationId xmlns:a16="http://schemas.microsoft.com/office/drawing/2014/main" id="{18088983-8B59-4FE7-92F1-768969FA660B}"/>
                  </a:ext>
                </a:extLst>
              </p:cNvPr>
              <p:cNvSpPr>
                <a:spLocks noEditPoints="1"/>
              </p:cNvSpPr>
              <p:nvPr/>
            </p:nvSpPr>
            <p:spPr bwMode="auto">
              <a:xfrm>
                <a:off x="2484438" y="1851026"/>
                <a:ext cx="50800" cy="50800"/>
              </a:xfrm>
              <a:custGeom>
                <a:avLst/>
                <a:gdLst>
                  <a:gd name="T0" fmla="*/ 56 w 111"/>
                  <a:gd name="T1" fmla="*/ 25 h 111"/>
                  <a:gd name="T2" fmla="*/ 87 w 111"/>
                  <a:gd name="T3" fmla="*/ 56 h 111"/>
                  <a:gd name="T4" fmla="*/ 56 w 111"/>
                  <a:gd name="T5" fmla="*/ 86 h 111"/>
                  <a:gd name="T6" fmla="*/ 25 w 111"/>
                  <a:gd name="T7" fmla="*/ 56 h 111"/>
                  <a:gd name="T8" fmla="*/ 56 w 111"/>
                  <a:gd name="T9" fmla="*/ 25 h 111"/>
                  <a:gd name="T10" fmla="*/ 56 w 111"/>
                  <a:gd name="T11" fmla="*/ 111 h 111"/>
                  <a:gd name="T12" fmla="*/ 111 w 111"/>
                  <a:gd name="T13" fmla="*/ 56 h 111"/>
                  <a:gd name="T14" fmla="*/ 56 w 111"/>
                  <a:gd name="T15" fmla="*/ 0 h 111"/>
                  <a:gd name="T16" fmla="*/ 0 w 111"/>
                  <a:gd name="T17" fmla="*/ 56 h 111"/>
                  <a:gd name="T18" fmla="*/ 56 w 111"/>
                  <a:gd name="T1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25"/>
                    </a:moveTo>
                    <a:cubicBezTo>
                      <a:pt x="73" y="25"/>
                      <a:pt x="87" y="39"/>
                      <a:pt x="87" y="56"/>
                    </a:cubicBezTo>
                    <a:cubicBezTo>
                      <a:pt x="87" y="73"/>
                      <a:pt x="73" y="86"/>
                      <a:pt x="56" y="86"/>
                    </a:cubicBezTo>
                    <a:cubicBezTo>
                      <a:pt x="39" y="86"/>
                      <a:pt x="25" y="73"/>
                      <a:pt x="25" y="56"/>
                    </a:cubicBezTo>
                    <a:cubicBezTo>
                      <a:pt x="25" y="39"/>
                      <a:pt x="39" y="25"/>
                      <a:pt x="56" y="25"/>
                    </a:cubicBezTo>
                    <a:moveTo>
                      <a:pt x="56" y="111"/>
                    </a:moveTo>
                    <a:cubicBezTo>
                      <a:pt x="86" y="111"/>
                      <a:pt x="111" y="86"/>
                      <a:pt x="111" y="56"/>
                    </a:cubicBezTo>
                    <a:cubicBezTo>
                      <a:pt x="111" y="25"/>
                      <a:pt x="86" y="0"/>
                      <a:pt x="56" y="0"/>
                    </a:cubicBezTo>
                    <a:cubicBezTo>
                      <a:pt x="25" y="0"/>
                      <a:pt x="0" y="25"/>
                      <a:pt x="0" y="56"/>
                    </a:cubicBezTo>
                    <a:cubicBezTo>
                      <a:pt x="0" y="86"/>
                      <a:pt x="25" y="111"/>
                      <a:pt x="56"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46">
                <a:extLst>
                  <a:ext uri="{FF2B5EF4-FFF2-40B4-BE49-F238E27FC236}">
                    <a16:creationId xmlns:a16="http://schemas.microsoft.com/office/drawing/2014/main" id="{347773FA-53EE-40DE-A055-4539640373AC}"/>
                  </a:ext>
                </a:extLst>
              </p:cNvPr>
              <p:cNvSpPr>
                <a:spLocks/>
              </p:cNvSpPr>
              <p:nvPr/>
            </p:nvSpPr>
            <p:spPr bwMode="auto">
              <a:xfrm>
                <a:off x="2309813" y="1912938"/>
                <a:ext cx="84138" cy="207963"/>
              </a:xfrm>
              <a:custGeom>
                <a:avLst/>
                <a:gdLst>
                  <a:gd name="T0" fmla="*/ 173 w 185"/>
                  <a:gd name="T1" fmla="*/ 433 h 457"/>
                  <a:gd name="T2" fmla="*/ 148 w 185"/>
                  <a:gd name="T3" fmla="*/ 433 h 457"/>
                  <a:gd name="T4" fmla="*/ 136 w 185"/>
                  <a:gd name="T5" fmla="*/ 420 h 457"/>
                  <a:gd name="T6" fmla="*/ 136 w 185"/>
                  <a:gd name="T7" fmla="*/ 260 h 457"/>
                  <a:gd name="T8" fmla="*/ 123 w 185"/>
                  <a:gd name="T9" fmla="*/ 247 h 457"/>
                  <a:gd name="T10" fmla="*/ 111 w 185"/>
                  <a:gd name="T11" fmla="*/ 260 h 457"/>
                  <a:gd name="T12" fmla="*/ 111 w 185"/>
                  <a:gd name="T13" fmla="*/ 420 h 457"/>
                  <a:gd name="T14" fmla="*/ 99 w 185"/>
                  <a:gd name="T15" fmla="*/ 433 h 457"/>
                  <a:gd name="T16" fmla="*/ 86 w 185"/>
                  <a:gd name="T17" fmla="*/ 433 h 457"/>
                  <a:gd name="T18" fmla="*/ 74 w 185"/>
                  <a:gd name="T19" fmla="*/ 420 h 457"/>
                  <a:gd name="T20" fmla="*/ 74 w 185"/>
                  <a:gd name="T21" fmla="*/ 86 h 457"/>
                  <a:gd name="T22" fmla="*/ 62 w 185"/>
                  <a:gd name="T23" fmla="*/ 74 h 457"/>
                  <a:gd name="T24" fmla="*/ 49 w 185"/>
                  <a:gd name="T25" fmla="*/ 86 h 457"/>
                  <a:gd name="T26" fmla="*/ 49 w 185"/>
                  <a:gd name="T27" fmla="*/ 230 h 457"/>
                  <a:gd name="T28" fmla="*/ 25 w 185"/>
                  <a:gd name="T29" fmla="*/ 185 h 457"/>
                  <a:gd name="T30" fmla="*/ 25 w 185"/>
                  <a:gd name="T31" fmla="*/ 62 h 457"/>
                  <a:gd name="T32" fmla="*/ 62 w 185"/>
                  <a:gd name="T33" fmla="*/ 25 h 457"/>
                  <a:gd name="T34" fmla="*/ 123 w 185"/>
                  <a:gd name="T35" fmla="*/ 25 h 457"/>
                  <a:gd name="T36" fmla="*/ 136 w 185"/>
                  <a:gd name="T37" fmla="*/ 12 h 457"/>
                  <a:gd name="T38" fmla="*/ 123 w 185"/>
                  <a:gd name="T39" fmla="*/ 0 h 457"/>
                  <a:gd name="T40" fmla="*/ 62 w 185"/>
                  <a:gd name="T41" fmla="*/ 0 h 457"/>
                  <a:gd name="T42" fmla="*/ 0 w 185"/>
                  <a:gd name="T43" fmla="*/ 62 h 457"/>
                  <a:gd name="T44" fmla="*/ 0 w 185"/>
                  <a:gd name="T45" fmla="*/ 185 h 457"/>
                  <a:gd name="T46" fmla="*/ 49 w 185"/>
                  <a:gd name="T47" fmla="*/ 258 h 457"/>
                  <a:gd name="T48" fmla="*/ 49 w 185"/>
                  <a:gd name="T49" fmla="*/ 420 h 457"/>
                  <a:gd name="T50" fmla="*/ 86 w 185"/>
                  <a:gd name="T51" fmla="*/ 457 h 457"/>
                  <a:gd name="T52" fmla="*/ 99 w 185"/>
                  <a:gd name="T53" fmla="*/ 457 h 457"/>
                  <a:gd name="T54" fmla="*/ 123 w 185"/>
                  <a:gd name="T55" fmla="*/ 448 h 457"/>
                  <a:gd name="T56" fmla="*/ 148 w 185"/>
                  <a:gd name="T57" fmla="*/ 457 h 457"/>
                  <a:gd name="T58" fmla="*/ 173 w 185"/>
                  <a:gd name="T59" fmla="*/ 457 h 457"/>
                  <a:gd name="T60" fmla="*/ 185 w 185"/>
                  <a:gd name="T61" fmla="*/ 445 h 457"/>
                  <a:gd name="T62" fmla="*/ 173 w 185"/>
                  <a:gd name="T63" fmla="*/ 433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57">
                    <a:moveTo>
                      <a:pt x="173" y="433"/>
                    </a:moveTo>
                    <a:cubicBezTo>
                      <a:pt x="148" y="433"/>
                      <a:pt x="148" y="433"/>
                      <a:pt x="148" y="433"/>
                    </a:cubicBezTo>
                    <a:cubicBezTo>
                      <a:pt x="141" y="433"/>
                      <a:pt x="136" y="427"/>
                      <a:pt x="136" y="420"/>
                    </a:cubicBezTo>
                    <a:cubicBezTo>
                      <a:pt x="136" y="260"/>
                      <a:pt x="136" y="260"/>
                      <a:pt x="136" y="260"/>
                    </a:cubicBezTo>
                    <a:cubicBezTo>
                      <a:pt x="136" y="253"/>
                      <a:pt x="130" y="247"/>
                      <a:pt x="123" y="247"/>
                    </a:cubicBezTo>
                    <a:cubicBezTo>
                      <a:pt x="117" y="247"/>
                      <a:pt x="111" y="253"/>
                      <a:pt x="111" y="260"/>
                    </a:cubicBezTo>
                    <a:cubicBezTo>
                      <a:pt x="111" y="420"/>
                      <a:pt x="111" y="420"/>
                      <a:pt x="111" y="420"/>
                    </a:cubicBezTo>
                    <a:cubicBezTo>
                      <a:pt x="111" y="427"/>
                      <a:pt x="106" y="433"/>
                      <a:pt x="99" y="433"/>
                    </a:cubicBezTo>
                    <a:cubicBezTo>
                      <a:pt x="86" y="433"/>
                      <a:pt x="86" y="433"/>
                      <a:pt x="86" y="433"/>
                    </a:cubicBezTo>
                    <a:cubicBezTo>
                      <a:pt x="80" y="433"/>
                      <a:pt x="74" y="427"/>
                      <a:pt x="74" y="420"/>
                    </a:cubicBezTo>
                    <a:cubicBezTo>
                      <a:pt x="74" y="86"/>
                      <a:pt x="74" y="86"/>
                      <a:pt x="74" y="86"/>
                    </a:cubicBezTo>
                    <a:cubicBezTo>
                      <a:pt x="74" y="80"/>
                      <a:pt x="68" y="74"/>
                      <a:pt x="62" y="74"/>
                    </a:cubicBezTo>
                    <a:cubicBezTo>
                      <a:pt x="55" y="74"/>
                      <a:pt x="49" y="80"/>
                      <a:pt x="49" y="86"/>
                    </a:cubicBezTo>
                    <a:cubicBezTo>
                      <a:pt x="49" y="230"/>
                      <a:pt x="49" y="230"/>
                      <a:pt x="49" y="230"/>
                    </a:cubicBezTo>
                    <a:cubicBezTo>
                      <a:pt x="36" y="222"/>
                      <a:pt x="25" y="202"/>
                      <a:pt x="25" y="185"/>
                    </a:cubicBezTo>
                    <a:cubicBezTo>
                      <a:pt x="25" y="62"/>
                      <a:pt x="25" y="62"/>
                      <a:pt x="25" y="62"/>
                    </a:cubicBezTo>
                    <a:cubicBezTo>
                      <a:pt x="25" y="41"/>
                      <a:pt x="41" y="25"/>
                      <a:pt x="62" y="25"/>
                    </a:cubicBezTo>
                    <a:cubicBezTo>
                      <a:pt x="123" y="25"/>
                      <a:pt x="123" y="25"/>
                      <a:pt x="123" y="25"/>
                    </a:cubicBezTo>
                    <a:cubicBezTo>
                      <a:pt x="130" y="25"/>
                      <a:pt x="136" y="19"/>
                      <a:pt x="136" y="12"/>
                    </a:cubicBezTo>
                    <a:cubicBezTo>
                      <a:pt x="136" y="5"/>
                      <a:pt x="130" y="0"/>
                      <a:pt x="123" y="0"/>
                    </a:cubicBezTo>
                    <a:cubicBezTo>
                      <a:pt x="62" y="0"/>
                      <a:pt x="62" y="0"/>
                      <a:pt x="62" y="0"/>
                    </a:cubicBezTo>
                    <a:cubicBezTo>
                      <a:pt x="28" y="0"/>
                      <a:pt x="0" y="28"/>
                      <a:pt x="0" y="62"/>
                    </a:cubicBezTo>
                    <a:cubicBezTo>
                      <a:pt x="0" y="185"/>
                      <a:pt x="0" y="185"/>
                      <a:pt x="0" y="185"/>
                    </a:cubicBezTo>
                    <a:cubicBezTo>
                      <a:pt x="0" y="214"/>
                      <a:pt x="22" y="249"/>
                      <a:pt x="49" y="258"/>
                    </a:cubicBezTo>
                    <a:cubicBezTo>
                      <a:pt x="49" y="420"/>
                      <a:pt x="49" y="420"/>
                      <a:pt x="49" y="420"/>
                    </a:cubicBezTo>
                    <a:cubicBezTo>
                      <a:pt x="49" y="441"/>
                      <a:pt x="66" y="457"/>
                      <a:pt x="86" y="457"/>
                    </a:cubicBezTo>
                    <a:cubicBezTo>
                      <a:pt x="99" y="457"/>
                      <a:pt x="99" y="457"/>
                      <a:pt x="99" y="457"/>
                    </a:cubicBezTo>
                    <a:cubicBezTo>
                      <a:pt x="108" y="457"/>
                      <a:pt x="117" y="454"/>
                      <a:pt x="123" y="448"/>
                    </a:cubicBezTo>
                    <a:cubicBezTo>
                      <a:pt x="130" y="454"/>
                      <a:pt x="139" y="457"/>
                      <a:pt x="148" y="457"/>
                    </a:cubicBezTo>
                    <a:cubicBezTo>
                      <a:pt x="173" y="457"/>
                      <a:pt x="173" y="457"/>
                      <a:pt x="173" y="457"/>
                    </a:cubicBezTo>
                    <a:cubicBezTo>
                      <a:pt x="180" y="457"/>
                      <a:pt x="185" y="452"/>
                      <a:pt x="185" y="445"/>
                    </a:cubicBezTo>
                    <a:cubicBezTo>
                      <a:pt x="185" y="438"/>
                      <a:pt x="180" y="433"/>
                      <a:pt x="173" y="4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7">
                <a:extLst>
                  <a:ext uri="{FF2B5EF4-FFF2-40B4-BE49-F238E27FC236}">
                    <a16:creationId xmlns:a16="http://schemas.microsoft.com/office/drawing/2014/main" id="{71146625-1337-415D-9316-31EA5EA1B76B}"/>
                  </a:ext>
                </a:extLst>
              </p:cNvPr>
              <p:cNvSpPr>
                <a:spLocks/>
              </p:cNvSpPr>
              <p:nvPr/>
            </p:nvSpPr>
            <p:spPr bwMode="auto">
              <a:xfrm>
                <a:off x="2484438" y="1912938"/>
                <a:ext cx="84138" cy="207963"/>
              </a:xfrm>
              <a:custGeom>
                <a:avLst/>
                <a:gdLst>
                  <a:gd name="T0" fmla="*/ 124 w 185"/>
                  <a:gd name="T1" fmla="*/ 0 h 457"/>
                  <a:gd name="T2" fmla="*/ 62 w 185"/>
                  <a:gd name="T3" fmla="*/ 0 h 457"/>
                  <a:gd name="T4" fmla="*/ 49 w 185"/>
                  <a:gd name="T5" fmla="*/ 12 h 457"/>
                  <a:gd name="T6" fmla="*/ 62 w 185"/>
                  <a:gd name="T7" fmla="*/ 25 h 457"/>
                  <a:gd name="T8" fmla="*/ 124 w 185"/>
                  <a:gd name="T9" fmla="*/ 25 h 457"/>
                  <a:gd name="T10" fmla="*/ 161 w 185"/>
                  <a:gd name="T11" fmla="*/ 62 h 457"/>
                  <a:gd name="T12" fmla="*/ 161 w 185"/>
                  <a:gd name="T13" fmla="*/ 185 h 457"/>
                  <a:gd name="T14" fmla="*/ 136 w 185"/>
                  <a:gd name="T15" fmla="*/ 230 h 457"/>
                  <a:gd name="T16" fmla="*/ 136 w 185"/>
                  <a:gd name="T17" fmla="*/ 86 h 457"/>
                  <a:gd name="T18" fmla="*/ 124 w 185"/>
                  <a:gd name="T19" fmla="*/ 74 h 457"/>
                  <a:gd name="T20" fmla="*/ 111 w 185"/>
                  <a:gd name="T21" fmla="*/ 86 h 457"/>
                  <a:gd name="T22" fmla="*/ 111 w 185"/>
                  <a:gd name="T23" fmla="*/ 420 h 457"/>
                  <a:gd name="T24" fmla="*/ 99 w 185"/>
                  <a:gd name="T25" fmla="*/ 433 h 457"/>
                  <a:gd name="T26" fmla="*/ 87 w 185"/>
                  <a:gd name="T27" fmla="*/ 433 h 457"/>
                  <a:gd name="T28" fmla="*/ 74 w 185"/>
                  <a:gd name="T29" fmla="*/ 420 h 457"/>
                  <a:gd name="T30" fmla="*/ 74 w 185"/>
                  <a:gd name="T31" fmla="*/ 260 h 457"/>
                  <a:gd name="T32" fmla="*/ 62 w 185"/>
                  <a:gd name="T33" fmla="*/ 247 h 457"/>
                  <a:gd name="T34" fmla="*/ 49 w 185"/>
                  <a:gd name="T35" fmla="*/ 260 h 457"/>
                  <a:gd name="T36" fmla="*/ 49 w 185"/>
                  <a:gd name="T37" fmla="*/ 420 h 457"/>
                  <a:gd name="T38" fmla="*/ 37 w 185"/>
                  <a:gd name="T39" fmla="*/ 433 h 457"/>
                  <a:gd name="T40" fmla="*/ 12 w 185"/>
                  <a:gd name="T41" fmla="*/ 433 h 457"/>
                  <a:gd name="T42" fmla="*/ 0 w 185"/>
                  <a:gd name="T43" fmla="*/ 445 h 457"/>
                  <a:gd name="T44" fmla="*/ 12 w 185"/>
                  <a:gd name="T45" fmla="*/ 457 h 457"/>
                  <a:gd name="T46" fmla="*/ 37 w 185"/>
                  <a:gd name="T47" fmla="*/ 457 h 457"/>
                  <a:gd name="T48" fmla="*/ 62 w 185"/>
                  <a:gd name="T49" fmla="*/ 448 h 457"/>
                  <a:gd name="T50" fmla="*/ 87 w 185"/>
                  <a:gd name="T51" fmla="*/ 457 h 457"/>
                  <a:gd name="T52" fmla="*/ 99 w 185"/>
                  <a:gd name="T53" fmla="*/ 457 h 457"/>
                  <a:gd name="T54" fmla="*/ 136 w 185"/>
                  <a:gd name="T55" fmla="*/ 420 h 457"/>
                  <a:gd name="T56" fmla="*/ 136 w 185"/>
                  <a:gd name="T57" fmla="*/ 258 h 457"/>
                  <a:gd name="T58" fmla="*/ 185 w 185"/>
                  <a:gd name="T59" fmla="*/ 185 h 457"/>
                  <a:gd name="T60" fmla="*/ 185 w 185"/>
                  <a:gd name="T61" fmla="*/ 62 h 457"/>
                  <a:gd name="T62" fmla="*/ 124 w 185"/>
                  <a:gd name="T6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57">
                    <a:moveTo>
                      <a:pt x="124" y="0"/>
                    </a:moveTo>
                    <a:cubicBezTo>
                      <a:pt x="62" y="0"/>
                      <a:pt x="62" y="0"/>
                      <a:pt x="62" y="0"/>
                    </a:cubicBezTo>
                    <a:cubicBezTo>
                      <a:pt x="55" y="0"/>
                      <a:pt x="49" y="5"/>
                      <a:pt x="49" y="12"/>
                    </a:cubicBezTo>
                    <a:cubicBezTo>
                      <a:pt x="49" y="19"/>
                      <a:pt x="55" y="25"/>
                      <a:pt x="62" y="25"/>
                    </a:cubicBezTo>
                    <a:cubicBezTo>
                      <a:pt x="124" y="25"/>
                      <a:pt x="124" y="25"/>
                      <a:pt x="124" y="25"/>
                    </a:cubicBezTo>
                    <a:cubicBezTo>
                      <a:pt x="144" y="25"/>
                      <a:pt x="161" y="41"/>
                      <a:pt x="161" y="62"/>
                    </a:cubicBezTo>
                    <a:cubicBezTo>
                      <a:pt x="161" y="185"/>
                      <a:pt x="161" y="185"/>
                      <a:pt x="161" y="185"/>
                    </a:cubicBezTo>
                    <a:cubicBezTo>
                      <a:pt x="161" y="202"/>
                      <a:pt x="149" y="222"/>
                      <a:pt x="136" y="230"/>
                    </a:cubicBezTo>
                    <a:cubicBezTo>
                      <a:pt x="136" y="86"/>
                      <a:pt x="136" y="86"/>
                      <a:pt x="136" y="86"/>
                    </a:cubicBezTo>
                    <a:cubicBezTo>
                      <a:pt x="136" y="80"/>
                      <a:pt x="130" y="74"/>
                      <a:pt x="124" y="74"/>
                    </a:cubicBezTo>
                    <a:cubicBezTo>
                      <a:pt x="117" y="74"/>
                      <a:pt x="111" y="80"/>
                      <a:pt x="111" y="86"/>
                    </a:cubicBezTo>
                    <a:cubicBezTo>
                      <a:pt x="111" y="420"/>
                      <a:pt x="111" y="420"/>
                      <a:pt x="111" y="420"/>
                    </a:cubicBezTo>
                    <a:cubicBezTo>
                      <a:pt x="111" y="427"/>
                      <a:pt x="106" y="433"/>
                      <a:pt x="99" y="433"/>
                    </a:cubicBezTo>
                    <a:cubicBezTo>
                      <a:pt x="87" y="433"/>
                      <a:pt x="87" y="433"/>
                      <a:pt x="87" y="433"/>
                    </a:cubicBezTo>
                    <a:cubicBezTo>
                      <a:pt x="80" y="433"/>
                      <a:pt x="74" y="427"/>
                      <a:pt x="74" y="420"/>
                    </a:cubicBezTo>
                    <a:cubicBezTo>
                      <a:pt x="74" y="260"/>
                      <a:pt x="74" y="260"/>
                      <a:pt x="74" y="260"/>
                    </a:cubicBezTo>
                    <a:cubicBezTo>
                      <a:pt x="74" y="253"/>
                      <a:pt x="69" y="247"/>
                      <a:pt x="62" y="247"/>
                    </a:cubicBezTo>
                    <a:cubicBezTo>
                      <a:pt x="55" y="247"/>
                      <a:pt x="49" y="253"/>
                      <a:pt x="49" y="260"/>
                    </a:cubicBezTo>
                    <a:cubicBezTo>
                      <a:pt x="49" y="420"/>
                      <a:pt x="49" y="420"/>
                      <a:pt x="49" y="420"/>
                    </a:cubicBezTo>
                    <a:cubicBezTo>
                      <a:pt x="49" y="427"/>
                      <a:pt x="44" y="433"/>
                      <a:pt x="37" y="433"/>
                    </a:cubicBezTo>
                    <a:cubicBezTo>
                      <a:pt x="12" y="433"/>
                      <a:pt x="12" y="433"/>
                      <a:pt x="12" y="433"/>
                    </a:cubicBezTo>
                    <a:cubicBezTo>
                      <a:pt x="6" y="433"/>
                      <a:pt x="0" y="438"/>
                      <a:pt x="0" y="445"/>
                    </a:cubicBezTo>
                    <a:cubicBezTo>
                      <a:pt x="0" y="452"/>
                      <a:pt x="6" y="457"/>
                      <a:pt x="12" y="457"/>
                    </a:cubicBezTo>
                    <a:cubicBezTo>
                      <a:pt x="37" y="457"/>
                      <a:pt x="37" y="457"/>
                      <a:pt x="37" y="457"/>
                    </a:cubicBezTo>
                    <a:cubicBezTo>
                      <a:pt x="47" y="457"/>
                      <a:pt x="55" y="454"/>
                      <a:pt x="62" y="448"/>
                    </a:cubicBezTo>
                    <a:cubicBezTo>
                      <a:pt x="68" y="454"/>
                      <a:pt x="77" y="457"/>
                      <a:pt x="87" y="457"/>
                    </a:cubicBezTo>
                    <a:cubicBezTo>
                      <a:pt x="99" y="457"/>
                      <a:pt x="99" y="457"/>
                      <a:pt x="99" y="457"/>
                    </a:cubicBezTo>
                    <a:cubicBezTo>
                      <a:pt x="119" y="457"/>
                      <a:pt x="136" y="441"/>
                      <a:pt x="136" y="420"/>
                    </a:cubicBezTo>
                    <a:cubicBezTo>
                      <a:pt x="136" y="258"/>
                      <a:pt x="136" y="258"/>
                      <a:pt x="136" y="258"/>
                    </a:cubicBezTo>
                    <a:cubicBezTo>
                      <a:pt x="163" y="249"/>
                      <a:pt x="185" y="214"/>
                      <a:pt x="185" y="185"/>
                    </a:cubicBezTo>
                    <a:cubicBezTo>
                      <a:pt x="185" y="62"/>
                      <a:pt x="185" y="62"/>
                      <a:pt x="185" y="62"/>
                    </a:cubicBezTo>
                    <a:cubicBezTo>
                      <a:pt x="185" y="28"/>
                      <a:pt x="158" y="0"/>
                      <a:pt x="1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8">
                <a:extLst>
                  <a:ext uri="{FF2B5EF4-FFF2-40B4-BE49-F238E27FC236}">
                    <a16:creationId xmlns:a16="http://schemas.microsoft.com/office/drawing/2014/main" id="{6711ED81-CB7F-45F1-82EB-7EFFB0B0ED3A}"/>
                  </a:ext>
                </a:extLst>
              </p:cNvPr>
              <p:cNvSpPr>
                <a:spLocks noEditPoints="1"/>
              </p:cNvSpPr>
              <p:nvPr/>
            </p:nvSpPr>
            <p:spPr bwMode="auto">
              <a:xfrm>
                <a:off x="2411413" y="1839913"/>
                <a:ext cx="55563" cy="57150"/>
              </a:xfrm>
              <a:custGeom>
                <a:avLst/>
                <a:gdLst>
                  <a:gd name="T0" fmla="*/ 62 w 124"/>
                  <a:gd name="T1" fmla="*/ 25 h 124"/>
                  <a:gd name="T2" fmla="*/ 99 w 124"/>
                  <a:gd name="T3" fmla="*/ 62 h 124"/>
                  <a:gd name="T4" fmla="*/ 62 w 124"/>
                  <a:gd name="T5" fmla="*/ 99 h 124"/>
                  <a:gd name="T6" fmla="*/ 25 w 124"/>
                  <a:gd name="T7" fmla="*/ 62 h 124"/>
                  <a:gd name="T8" fmla="*/ 62 w 124"/>
                  <a:gd name="T9" fmla="*/ 25 h 124"/>
                  <a:gd name="T10" fmla="*/ 62 w 124"/>
                  <a:gd name="T11" fmla="*/ 124 h 124"/>
                  <a:gd name="T12" fmla="*/ 124 w 124"/>
                  <a:gd name="T13" fmla="*/ 62 h 124"/>
                  <a:gd name="T14" fmla="*/ 62 w 124"/>
                  <a:gd name="T15" fmla="*/ 0 h 124"/>
                  <a:gd name="T16" fmla="*/ 0 w 124"/>
                  <a:gd name="T17" fmla="*/ 62 h 124"/>
                  <a:gd name="T18" fmla="*/ 62 w 124"/>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62" y="25"/>
                    </a:moveTo>
                    <a:cubicBezTo>
                      <a:pt x="83" y="25"/>
                      <a:pt x="99" y="42"/>
                      <a:pt x="99" y="62"/>
                    </a:cubicBezTo>
                    <a:cubicBezTo>
                      <a:pt x="99" y="83"/>
                      <a:pt x="83" y="99"/>
                      <a:pt x="62" y="99"/>
                    </a:cubicBezTo>
                    <a:cubicBezTo>
                      <a:pt x="42" y="99"/>
                      <a:pt x="25" y="83"/>
                      <a:pt x="25" y="62"/>
                    </a:cubicBezTo>
                    <a:cubicBezTo>
                      <a:pt x="25" y="42"/>
                      <a:pt x="42" y="25"/>
                      <a:pt x="62" y="25"/>
                    </a:cubicBezTo>
                    <a:moveTo>
                      <a:pt x="62" y="124"/>
                    </a:moveTo>
                    <a:cubicBezTo>
                      <a:pt x="96" y="124"/>
                      <a:pt x="124" y="96"/>
                      <a:pt x="124" y="62"/>
                    </a:cubicBezTo>
                    <a:cubicBezTo>
                      <a:pt x="124" y="28"/>
                      <a:pt x="96" y="0"/>
                      <a:pt x="62" y="0"/>
                    </a:cubicBezTo>
                    <a:cubicBezTo>
                      <a:pt x="28" y="0"/>
                      <a:pt x="0" y="28"/>
                      <a:pt x="0" y="62"/>
                    </a:cubicBezTo>
                    <a:cubicBezTo>
                      <a:pt x="0" y="96"/>
                      <a:pt x="28" y="124"/>
                      <a:pt x="62" y="1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9">
                <a:extLst>
                  <a:ext uri="{FF2B5EF4-FFF2-40B4-BE49-F238E27FC236}">
                    <a16:creationId xmlns:a16="http://schemas.microsoft.com/office/drawing/2014/main" id="{D0842156-7030-4495-8F3B-EEDC89902320}"/>
                  </a:ext>
                </a:extLst>
              </p:cNvPr>
              <p:cNvSpPr>
                <a:spLocks noEditPoints="1"/>
              </p:cNvSpPr>
              <p:nvPr/>
            </p:nvSpPr>
            <p:spPr bwMode="auto">
              <a:xfrm>
                <a:off x="2382838" y="1908176"/>
                <a:ext cx="112713" cy="230188"/>
              </a:xfrm>
              <a:custGeom>
                <a:avLst/>
                <a:gdLst>
                  <a:gd name="T0" fmla="*/ 163 w 248"/>
                  <a:gd name="T1" fmla="*/ 468 h 506"/>
                  <a:gd name="T2" fmla="*/ 149 w 248"/>
                  <a:gd name="T3" fmla="*/ 482 h 506"/>
                  <a:gd name="T4" fmla="*/ 149 w 248"/>
                  <a:gd name="T5" fmla="*/ 482 h 506"/>
                  <a:gd name="T6" fmla="*/ 140 w 248"/>
                  <a:gd name="T7" fmla="*/ 478 h 506"/>
                  <a:gd name="T8" fmla="*/ 136 w 248"/>
                  <a:gd name="T9" fmla="*/ 469 h 506"/>
                  <a:gd name="T10" fmla="*/ 136 w 248"/>
                  <a:gd name="T11" fmla="*/ 358 h 506"/>
                  <a:gd name="T12" fmla="*/ 172 w 248"/>
                  <a:gd name="T13" fmla="*/ 358 h 506"/>
                  <a:gd name="T14" fmla="*/ 163 w 248"/>
                  <a:gd name="T15" fmla="*/ 468 h 506"/>
                  <a:gd name="T16" fmla="*/ 108 w 248"/>
                  <a:gd name="T17" fmla="*/ 478 h 506"/>
                  <a:gd name="T18" fmla="*/ 99 w 248"/>
                  <a:gd name="T19" fmla="*/ 482 h 506"/>
                  <a:gd name="T20" fmla="*/ 85 w 248"/>
                  <a:gd name="T21" fmla="*/ 468 h 506"/>
                  <a:gd name="T22" fmla="*/ 76 w 248"/>
                  <a:gd name="T23" fmla="*/ 358 h 506"/>
                  <a:gd name="T24" fmla="*/ 112 w 248"/>
                  <a:gd name="T25" fmla="*/ 358 h 506"/>
                  <a:gd name="T26" fmla="*/ 112 w 248"/>
                  <a:gd name="T27" fmla="*/ 469 h 506"/>
                  <a:gd name="T28" fmla="*/ 108 w 248"/>
                  <a:gd name="T29" fmla="*/ 478 h 506"/>
                  <a:gd name="T30" fmla="*/ 74 w 248"/>
                  <a:gd name="T31" fmla="*/ 88 h 506"/>
                  <a:gd name="T32" fmla="*/ 65 w 248"/>
                  <a:gd name="T33" fmla="*/ 74 h 506"/>
                  <a:gd name="T34" fmla="*/ 50 w 248"/>
                  <a:gd name="T35" fmla="*/ 84 h 506"/>
                  <a:gd name="T36" fmla="*/ 27 w 248"/>
                  <a:gd name="T37" fmla="*/ 207 h 506"/>
                  <a:gd name="T38" fmla="*/ 25 w 248"/>
                  <a:gd name="T39" fmla="*/ 197 h 506"/>
                  <a:gd name="T40" fmla="*/ 25 w 248"/>
                  <a:gd name="T41" fmla="*/ 61 h 506"/>
                  <a:gd name="T42" fmla="*/ 62 w 248"/>
                  <a:gd name="T43" fmla="*/ 24 h 506"/>
                  <a:gd name="T44" fmla="*/ 186 w 248"/>
                  <a:gd name="T45" fmla="*/ 24 h 506"/>
                  <a:gd name="T46" fmla="*/ 223 w 248"/>
                  <a:gd name="T47" fmla="*/ 61 h 506"/>
                  <a:gd name="T48" fmla="*/ 223 w 248"/>
                  <a:gd name="T49" fmla="*/ 197 h 506"/>
                  <a:gd name="T50" fmla="*/ 222 w 248"/>
                  <a:gd name="T51" fmla="*/ 207 h 506"/>
                  <a:gd name="T52" fmla="*/ 198 w 248"/>
                  <a:gd name="T53" fmla="*/ 84 h 506"/>
                  <a:gd name="T54" fmla="*/ 184 w 248"/>
                  <a:gd name="T55" fmla="*/ 74 h 506"/>
                  <a:gd name="T56" fmla="*/ 174 w 248"/>
                  <a:gd name="T57" fmla="*/ 88 h 506"/>
                  <a:gd name="T58" fmla="*/ 220 w 248"/>
                  <a:gd name="T59" fmla="*/ 333 h 506"/>
                  <a:gd name="T60" fmla="*/ 124 w 248"/>
                  <a:gd name="T61" fmla="*/ 333 h 506"/>
                  <a:gd name="T62" fmla="*/ 28 w 248"/>
                  <a:gd name="T63" fmla="*/ 333 h 506"/>
                  <a:gd name="T64" fmla="*/ 74 w 248"/>
                  <a:gd name="T65" fmla="*/ 88 h 506"/>
                  <a:gd name="T66" fmla="*/ 235 w 248"/>
                  <a:gd name="T67" fmla="*/ 358 h 506"/>
                  <a:gd name="T68" fmla="*/ 245 w 248"/>
                  <a:gd name="T69" fmla="*/ 354 h 506"/>
                  <a:gd name="T70" fmla="*/ 247 w 248"/>
                  <a:gd name="T71" fmla="*/ 343 h 506"/>
                  <a:gd name="T72" fmla="*/ 229 w 248"/>
                  <a:gd name="T73" fmla="*/ 247 h 506"/>
                  <a:gd name="T74" fmla="*/ 248 w 248"/>
                  <a:gd name="T75" fmla="*/ 197 h 506"/>
                  <a:gd name="T76" fmla="*/ 248 w 248"/>
                  <a:gd name="T77" fmla="*/ 61 h 506"/>
                  <a:gd name="T78" fmla="*/ 186 w 248"/>
                  <a:gd name="T79" fmla="*/ 0 h 506"/>
                  <a:gd name="T80" fmla="*/ 62 w 248"/>
                  <a:gd name="T81" fmla="*/ 0 h 506"/>
                  <a:gd name="T82" fmla="*/ 0 w 248"/>
                  <a:gd name="T83" fmla="*/ 61 h 506"/>
                  <a:gd name="T84" fmla="*/ 0 w 248"/>
                  <a:gd name="T85" fmla="*/ 197 h 506"/>
                  <a:gd name="T86" fmla="*/ 19 w 248"/>
                  <a:gd name="T87" fmla="*/ 247 h 506"/>
                  <a:gd name="T88" fmla="*/ 1 w 248"/>
                  <a:gd name="T89" fmla="*/ 343 h 506"/>
                  <a:gd name="T90" fmla="*/ 3 w 248"/>
                  <a:gd name="T91" fmla="*/ 354 h 506"/>
                  <a:gd name="T92" fmla="*/ 13 w 248"/>
                  <a:gd name="T93" fmla="*/ 358 h 506"/>
                  <a:gd name="T94" fmla="*/ 51 w 248"/>
                  <a:gd name="T95" fmla="*/ 358 h 506"/>
                  <a:gd name="T96" fmla="*/ 60 w 248"/>
                  <a:gd name="T97" fmla="*/ 470 h 506"/>
                  <a:gd name="T98" fmla="*/ 99 w 248"/>
                  <a:gd name="T99" fmla="*/ 506 h 506"/>
                  <a:gd name="T100" fmla="*/ 124 w 248"/>
                  <a:gd name="T101" fmla="*/ 497 h 506"/>
                  <a:gd name="T102" fmla="*/ 149 w 248"/>
                  <a:gd name="T103" fmla="*/ 506 h 506"/>
                  <a:gd name="T104" fmla="*/ 149 w 248"/>
                  <a:gd name="T105" fmla="*/ 506 h 506"/>
                  <a:gd name="T106" fmla="*/ 188 w 248"/>
                  <a:gd name="T107" fmla="*/ 470 h 506"/>
                  <a:gd name="T108" fmla="*/ 197 w 248"/>
                  <a:gd name="T109" fmla="*/ 358 h 506"/>
                  <a:gd name="T110" fmla="*/ 235 w 248"/>
                  <a:gd name="T111" fmla="*/ 35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506">
                    <a:moveTo>
                      <a:pt x="163" y="468"/>
                    </a:moveTo>
                    <a:cubicBezTo>
                      <a:pt x="163" y="475"/>
                      <a:pt x="156" y="482"/>
                      <a:pt x="149" y="482"/>
                    </a:cubicBezTo>
                    <a:cubicBezTo>
                      <a:pt x="149" y="482"/>
                      <a:pt x="149" y="482"/>
                      <a:pt x="149" y="482"/>
                    </a:cubicBezTo>
                    <a:cubicBezTo>
                      <a:pt x="146" y="482"/>
                      <a:pt x="142" y="480"/>
                      <a:pt x="140" y="478"/>
                    </a:cubicBezTo>
                    <a:cubicBezTo>
                      <a:pt x="138" y="476"/>
                      <a:pt x="136" y="473"/>
                      <a:pt x="136" y="469"/>
                    </a:cubicBezTo>
                    <a:cubicBezTo>
                      <a:pt x="136" y="358"/>
                      <a:pt x="136" y="358"/>
                      <a:pt x="136" y="358"/>
                    </a:cubicBezTo>
                    <a:cubicBezTo>
                      <a:pt x="172" y="358"/>
                      <a:pt x="172" y="358"/>
                      <a:pt x="172" y="358"/>
                    </a:cubicBezTo>
                    <a:lnTo>
                      <a:pt x="163" y="468"/>
                    </a:lnTo>
                    <a:close/>
                    <a:moveTo>
                      <a:pt x="108" y="478"/>
                    </a:moveTo>
                    <a:cubicBezTo>
                      <a:pt x="106" y="480"/>
                      <a:pt x="103" y="482"/>
                      <a:pt x="99" y="482"/>
                    </a:cubicBezTo>
                    <a:cubicBezTo>
                      <a:pt x="92" y="482"/>
                      <a:pt x="86" y="475"/>
                      <a:pt x="85" y="468"/>
                    </a:cubicBezTo>
                    <a:cubicBezTo>
                      <a:pt x="76" y="358"/>
                      <a:pt x="76" y="358"/>
                      <a:pt x="76" y="358"/>
                    </a:cubicBezTo>
                    <a:cubicBezTo>
                      <a:pt x="112" y="358"/>
                      <a:pt x="112" y="358"/>
                      <a:pt x="112" y="358"/>
                    </a:cubicBezTo>
                    <a:cubicBezTo>
                      <a:pt x="112" y="469"/>
                      <a:pt x="112" y="469"/>
                      <a:pt x="112" y="469"/>
                    </a:cubicBezTo>
                    <a:cubicBezTo>
                      <a:pt x="112" y="473"/>
                      <a:pt x="110" y="476"/>
                      <a:pt x="108" y="478"/>
                    </a:cubicBezTo>
                    <a:moveTo>
                      <a:pt x="74" y="88"/>
                    </a:moveTo>
                    <a:cubicBezTo>
                      <a:pt x="76" y="82"/>
                      <a:pt x="71" y="75"/>
                      <a:pt x="65" y="74"/>
                    </a:cubicBezTo>
                    <a:cubicBezTo>
                      <a:pt x="58" y="73"/>
                      <a:pt x="51" y="77"/>
                      <a:pt x="50" y="84"/>
                    </a:cubicBezTo>
                    <a:cubicBezTo>
                      <a:pt x="27" y="207"/>
                      <a:pt x="27" y="207"/>
                      <a:pt x="27" y="207"/>
                    </a:cubicBezTo>
                    <a:cubicBezTo>
                      <a:pt x="26" y="204"/>
                      <a:pt x="25" y="201"/>
                      <a:pt x="25" y="197"/>
                    </a:cubicBezTo>
                    <a:cubicBezTo>
                      <a:pt x="25" y="61"/>
                      <a:pt x="25" y="61"/>
                      <a:pt x="25" y="61"/>
                    </a:cubicBezTo>
                    <a:cubicBezTo>
                      <a:pt x="25" y="41"/>
                      <a:pt x="42" y="24"/>
                      <a:pt x="62" y="24"/>
                    </a:cubicBezTo>
                    <a:cubicBezTo>
                      <a:pt x="186" y="24"/>
                      <a:pt x="186" y="24"/>
                      <a:pt x="186" y="24"/>
                    </a:cubicBezTo>
                    <a:cubicBezTo>
                      <a:pt x="206" y="24"/>
                      <a:pt x="223" y="41"/>
                      <a:pt x="223" y="61"/>
                    </a:cubicBezTo>
                    <a:cubicBezTo>
                      <a:pt x="223" y="197"/>
                      <a:pt x="223" y="197"/>
                      <a:pt x="223" y="197"/>
                    </a:cubicBezTo>
                    <a:cubicBezTo>
                      <a:pt x="223" y="201"/>
                      <a:pt x="222" y="204"/>
                      <a:pt x="222" y="207"/>
                    </a:cubicBezTo>
                    <a:cubicBezTo>
                      <a:pt x="198" y="84"/>
                      <a:pt x="198" y="84"/>
                      <a:pt x="198" y="84"/>
                    </a:cubicBezTo>
                    <a:cubicBezTo>
                      <a:pt x="197" y="77"/>
                      <a:pt x="190" y="73"/>
                      <a:pt x="184" y="74"/>
                    </a:cubicBezTo>
                    <a:cubicBezTo>
                      <a:pt x="177" y="75"/>
                      <a:pt x="172" y="82"/>
                      <a:pt x="174" y="88"/>
                    </a:cubicBezTo>
                    <a:cubicBezTo>
                      <a:pt x="220" y="333"/>
                      <a:pt x="220" y="333"/>
                      <a:pt x="220" y="333"/>
                    </a:cubicBezTo>
                    <a:cubicBezTo>
                      <a:pt x="124" y="333"/>
                      <a:pt x="124" y="333"/>
                      <a:pt x="124" y="333"/>
                    </a:cubicBezTo>
                    <a:cubicBezTo>
                      <a:pt x="28" y="333"/>
                      <a:pt x="28" y="333"/>
                      <a:pt x="28" y="333"/>
                    </a:cubicBezTo>
                    <a:lnTo>
                      <a:pt x="74" y="88"/>
                    </a:lnTo>
                    <a:close/>
                    <a:moveTo>
                      <a:pt x="235" y="358"/>
                    </a:moveTo>
                    <a:cubicBezTo>
                      <a:pt x="239" y="358"/>
                      <a:pt x="243" y="356"/>
                      <a:pt x="245" y="354"/>
                    </a:cubicBezTo>
                    <a:cubicBezTo>
                      <a:pt x="247" y="351"/>
                      <a:pt x="248" y="347"/>
                      <a:pt x="247" y="343"/>
                    </a:cubicBezTo>
                    <a:cubicBezTo>
                      <a:pt x="229" y="247"/>
                      <a:pt x="229" y="247"/>
                      <a:pt x="229" y="247"/>
                    </a:cubicBezTo>
                    <a:cubicBezTo>
                      <a:pt x="240" y="232"/>
                      <a:pt x="248" y="214"/>
                      <a:pt x="248" y="197"/>
                    </a:cubicBezTo>
                    <a:cubicBezTo>
                      <a:pt x="248" y="61"/>
                      <a:pt x="248" y="61"/>
                      <a:pt x="248" y="61"/>
                    </a:cubicBezTo>
                    <a:cubicBezTo>
                      <a:pt x="248" y="27"/>
                      <a:pt x="220" y="0"/>
                      <a:pt x="186" y="0"/>
                    </a:cubicBezTo>
                    <a:cubicBezTo>
                      <a:pt x="62" y="0"/>
                      <a:pt x="62" y="0"/>
                      <a:pt x="62" y="0"/>
                    </a:cubicBezTo>
                    <a:cubicBezTo>
                      <a:pt x="28" y="0"/>
                      <a:pt x="0" y="27"/>
                      <a:pt x="0" y="61"/>
                    </a:cubicBezTo>
                    <a:cubicBezTo>
                      <a:pt x="0" y="197"/>
                      <a:pt x="0" y="197"/>
                      <a:pt x="0" y="197"/>
                    </a:cubicBezTo>
                    <a:cubicBezTo>
                      <a:pt x="0" y="214"/>
                      <a:pt x="8" y="232"/>
                      <a:pt x="19" y="247"/>
                    </a:cubicBezTo>
                    <a:cubicBezTo>
                      <a:pt x="1" y="343"/>
                      <a:pt x="1" y="343"/>
                      <a:pt x="1" y="343"/>
                    </a:cubicBezTo>
                    <a:cubicBezTo>
                      <a:pt x="0" y="347"/>
                      <a:pt x="1" y="351"/>
                      <a:pt x="3" y="354"/>
                    </a:cubicBezTo>
                    <a:cubicBezTo>
                      <a:pt x="6" y="356"/>
                      <a:pt x="9" y="358"/>
                      <a:pt x="13" y="358"/>
                    </a:cubicBezTo>
                    <a:cubicBezTo>
                      <a:pt x="51" y="358"/>
                      <a:pt x="51" y="358"/>
                      <a:pt x="51" y="358"/>
                    </a:cubicBezTo>
                    <a:cubicBezTo>
                      <a:pt x="60" y="470"/>
                      <a:pt x="60" y="470"/>
                      <a:pt x="60" y="470"/>
                    </a:cubicBezTo>
                    <a:cubicBezTo>
                      <a:pt x="62" y="490"/>
                      <a:pt x="79" y="506"/>
                      <a:pt x="99" y="506"/>
                    </a:cubicBezTo>
                    <a:cubicBezTo>
                      <a:pt x="109" y="506"/>
                      <a:pt x="117" y="503"/>
                      <a:pt x="124" y="497"/>
                    </a:cubicBezTo>
                    <a:cubicBezTo>
                      <a:pt x="131" y="503"/>
                      <a:pt x="140" y="506"/>
                      <a:pt x="149" y="506"/>
                    </a:cubicBezTo>
                    <a:cubicBezTo>
                      <a:pt x="149" y="506"/>
                      <a:pt x="149" y="506"/>
                      <a:pt x="149" y="506"/>
                    </a:cubicBezTo>
                    <a:cubicBezTo>
                      <a:pt x="169" y="506"/>
                      <a:pt x="186" y="490"/>
                      <a:pt x="188" y="470"/>
                    </a:cubicBezTo>
                    <a:cubicBezTo>
                      <a:pt x="197" y="358"/>
                      <a:pt x="197" y="358"/>
                      <a:pt x="197" y="358"/>
                    </a:cubicBezTo>
                    <a:lnTo>
                      <a:pt x="235" y="3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5" name="TextBox 4">
            <a:extLst>
              <a:ext uri="{FF2B5EF4-FFF2-40B4-BE49-F238E27FC236}">
                <a16:creationId xmlns:a16="http://schemas.microsoft.com/office/drawing/2014/main" id="{A8AB4AB7-549C-F73F-D368-9547C5D46F6C}"/>
              </a:ext>
            </a:extLst>
          </p:cNvPr>
          <p:cNvSpPr txBox="1"/>
          <p:nvPr/>
        </p:nvSpPr>
        <p:spPr>
          <a:xfrm>
            <a:off x="500063" y="2185988"/>
            <a:ext cx="3147039" cy="923330"/>
          </a:xfrm>
          <a:prstGeom prst="rect">
            <a:avLst/>
          </a:prstGeom>
          <a:noFill/>
        </p:spPr>
        <p:txBody>
          <a:bodyPr wrap="square" rtlCol="0">
            <a:spAutoFit/>
          </a:bodyPr>
          <a:lstStyle/>
          <a:p>
            <a:pPr algn="ctr"/>
            <a:r>
              <a:rPr lang="en-US" dirty="0"/>
              <a:t>How can neurotypical individuals get involved to support neurodiversity?</a:t>
            </a:r>
          </a:p>
        </p:txBody>
      </p:sp>
    </p:spTree>
    <p:extLst>
      <p:ext uri="{BB962C8B-B14F-4D97-AF65-F5344CB8AC3E}">
        <p14:creationId xmlns:p14="http://schemas.microsoft.com/office/powerpoint/2010/main" val="24898318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92FADDE-8303-92E6-591B-8E305A6D53B4}"/>
              </a:ext>
            </a:extLst>
          </p:cNvPr>
          <p:cNvSpPr>
            <a:spLocks noGrp="1"/>
          </p:cNvSpPr>
          <p:nvPr>
            <p:ph type="ctrTitle"/>
          </p:nvPr>
        </p:nvSpPr>
        <p:spPr/>
        <p:txBody>
          <a:bodyPr/>
          <a:lstStyle/>
          <a:p>
            <a:r>
              <a:rPr lang="en-US" dirty="0"/>
              <a:t>Challenging Stigmas &amp; Stereotypes</a:t>
            </a:r>
          </a:p>
        </p:txBody>
      </p:sp>
      <p:sp>
        <p:nvSpPr>
          <p:cNvPr id="12" name="Subtitle 11">
            <a:extLst>
              <a:ext uri="{FF2B5EF4-FFF2-40B4-BE49-F238E27FC236}">
                <a16:creationId xmlns:a16="http://schemas.microsoft.com/office/drawing/2014/main" id="{29B4BDD4-3FD6-0E5B-F5D5-831E0AB460EA}"/>
              </a:ext>
            </a:extLst>
          </p:cNvPr>
          <p:cNvSpPr>
            <a:spLocks noGrp="1"/>
          </p:cNvSpPr>
          <p:nvPr>
            <p:ph type="subTitle" idx="1"/>
          </p:nvPr>
        </p:nvSpPr>
        <p:spPr/>
        <p:txBody>
          <a:bodyPr/>
          <a:lstStyle/>
          <a:p>
            <a:r>
              <a:rPr lang="en-US" dirty="0"/>
              <a:t>Accepting &amp; honoring autistic voices </a:t>
            </a:r>
          </a:p>
        </p:txBody>
      </p:sp>
      <p:cxnSp>
        <p:nvCxnSpPr>
          <p:cNvPr id="8" name="Straight Connector 7">
            <a:extLst>
              <a:ext uri="{FF2B5EF4-FFF2-40B4-BE49-F238E27FC236}">
                <a16:creationId xmlns:a16="http://schemas.microsoft.com/office/drawing/2014/main" id="{1612C1B4-BA27-9B4D-8F72-5E892818DD36}"/>
              </a:ext>
            </a:extLst>
          </p:cNvPr>
          <p:cNvCxnSpPr>
            <a:cxnSpLocks/>
          </p:cNvCxnSpPr>
          <p:nvPr/>
        </p:nvCxnSpPr>
        <p:spPr>
          <a:xfrm>
            <a:off x="819117" y="2669121"/>
            <a:ext cx="33607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2793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521D19-A62A-244E-AAAB-3EE7F443A2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83400"/>
          </a:xfrm>
          <a:prstGeom prst="rect">
            <a:avLst/>
          </a:prstGeom>
        </p:spPr>
      </p:pic>
      <p:sp>
        <p:nvSpPr>
          <p:cNvPr id="6" name="Title 5">
            <a:extLst>
              <a:ext uri="{FF2B5EF4-FFF2-40B4-BE49-F238E27FC236}">
                <a16:creationId xmlns:a16="http://schemas.microsoft.com/office/drawing/2014/main" id="{F31230F9-1BC9-E249-9779-53552547740B}"/>
              </a:ext>
            </a:extLst>
          </p:cNvPr>
          <p:cNvSpPr>
            <a:spLocks noGrp="1"/>
          </p:cNvSpPr>
          <p:nvPr>
            <p:ph type="title"/>
          </p:nvPr>
        </p:nvSpPr>
        <p:spPr>
          <a:xfrm>
            <a:off x="259417" y="349140"/>
            <a:ext cx="11638416" cy="1131147"/>
          </a:xfrm>
        </p:spPr>
        <p:txBody>
          <a:bodyPr/>
          <a:lstStyle/>
          <a:p>
            <a:pPr algn="ctr"/>
            <a:r>
              <a:rPr lang="en-US" dirty="0"/>
              <a:t>Challenging Stigma and Stereotypes </a:t>
            </a:r>
          </a:p>
        </p:txBody>
      </p:sp>
      <p:grpSp>
        <p:nvGrpSpPr>
          <p:cNvPr id="7" name="Group 6">
            <a:extLst>
              <a:ext uri="{FF2B5EF4-FFF2-40B4-BE49-F238E27FC236}">
                <a16:creationId xmlns:a16="http://schemas.microsoft.com/office/drawing/2014/main" id="{5CA6FA4C-B6C8-ED43-BD2F-752AFD68046C}"/>
              </a:ext>
            </a:extLst>
          </p:cNvPr>
          <p:cNvGrpSpPr/>
          <p:nvPr/>
        </p:nvGrpSpPr>
        <p:grpSpPr>
          <a:xfrm>
            <a:off x="786809" y="595423"/>
            <a:ext cx="10558132" cy="5741582"/>
            <a:chOff x="786809" y="1233377"/>
            <a:chExt cx="10558132" cy="4688958"/>
          </a:xfrm>
        </p:grpSpPr>
        <p:cxnSp>
          <p:nvCxnSpPr>
            <p:cNvPr id="8" name="Straight Connector 7">
              <a:extLst>
                <a:ext uri="{FF2B5EF4-FFF2-40B4-BE49-F238E27FC236}">
                  <a16:creationId xmlns:a16="http://schemas.microsoft.com/office/drawing/2014/main" id="{48EBD83D-F900-454D-AD8B-497475835DB0}"/>
                </a:ext>
              </a:extLst>
            </p:cNvPr>
            <p:cNvCxnSpPr/>
            <p:nvPr/>
          </p:nvCxnSpPr>
          <p:spPr>
            <a:xfrm flipH="1">
              <a:off x="786809" y="1233377"/>
              <a:ext cx="14672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495275-8096-B44A-A4FA-AE573EE14963}"/>
                </a:ext>
              </a:extLst>
            </p:cNvPr>
            <p:cNvCxnSpPr/>
            <p:nvPr/>
          </p:nvCxnSpPr>
          <p:spPr>
            <a:xfrm flipH="1">
              <a:off x="9877647" y="1233377"/>
              <a:ext cx="14672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0A03F7-698C-0649-8288-C62372293106}"/>
                </a:ext>
              </a:extLst>
            </p:cNvPr>
            <p:cNvCxnSpPr/>
            <p:nvPr/>
          </p:nvCxnSpPr>
          <p:spPr>
            <a:xfrm flipH="1">
              <a:off x="786809" y="5922335"/>
              <a:ext cx="105581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E5B426-6892-8C4F-B6A6-D0B32C50D156}"/>
                </a:ext>
              </a:extLst>
            </p:cNvPr>
            <p:cNvCxnSpPr/>
            <p:nvPr/>
          </p:nvCxnSpPr>
          <p:spPr>
            <a:xfrm flipV="1">
              <a:off x="786810" y="1233378"/>
              <a:ext cx="0" cy="46889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504DB5-B4E8-E645-9300-71AA85CED2E1}"/>
                </a:ext>
              </a:extLst>
            </p:cNvPr>
            <p:cNvCxnSpPr/>
            <p:nvPr/>
          </p:nvCxnSpPr>
          <p:spPr>
            <a:xfrm flipV="1">
              <a:off x="11344940" y="1233378"/>
              <a:ext cx="0" cy="46889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C9752D3-F573-E947-9343-66FEBEAD5D9A}"/>
              </a:ext>
            </a:extLst>
          </p:cNvPr>
          <p:cNvSpPr/>
          <p:nvPr/>
        </p:nvSpPr>
        <p:spPr>
          <a:xfrm>
            <a:off x="1244011" y="3657597"/>
            <a:ext cx="3004006" cy="23285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Who has Autism?</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24FF232D-FD8F-AC4A-9865-9AF3F3391C6E}"/>
              </a:ext>
            </a:extLst>
          </p:cNvPr>
          <p:cNvSpPr/>
          <p:nvPr/>
        </p:nvSpPr>
        <p:spPr>
          <a:xfrm>
            <a:off x="4531976" y="3657597"/>
            <a:ext cx="3004006" cy="2328532"/>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What if someone doesn’t look or act autistic? </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F09274-AB83-0244-8940-81D282C41752}"/>
              </a:ext>
            </a:extLst>
          </p:cNvPr>
          <p:cNvSpPr/>
          <p:nvPr/>
        </p:nvSpPr>
        <p:spPr>
          <a:xfrm>
            <a:off x="7819941" y="3657597"/>
            <a:ext cx="3004006" cy="2328532"/>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Are people with Autism either a genius, rude with no empathy, or just non-verbal and non-social?</a:t>
            </a:r>
          </a:p>
        </p:txBody>
      </p:sp>
      <p:sp>
        <p:nvSpPr>
          <p:cNvPr id="16" name="Rectangle 15">
            <a:extLst>
              <a:ext uri="{FF2B5EF4-FFF2-40B4-BE49-F238E27FC236}">
                <a16:creationId xmlns:a16="http://schemas.microsoft.com/office/drawing/2014/main" id="{77E80619-DBA0-6741-8667-580791587830}"/>
              </a:ext>
            </a:extLst>
          </p:cNvPr>
          <p:cNvSpPr/>
          <p:nvPr/>
        </p:nvSpPr>
        <p:spPr>
          <a:xfrm>
            <a:off x="1244011" y="1020723"/>
            <a:ext cx="3004006" cy="2328532"/>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1000"/>
              <a:tabLst>
                <a:tab pos="457200" algn="l"/>
              </a:tabLst>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How do you define Autism? When you hear the word “Autism” what comes to your mind?</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7B956BA-2B1D-5740-B841-70B72A6CBF2E}"/>
              </a:ext>
            </a:extLst>
          </p:cNvPr>
          <p:cNvSpPr/>
          <p:nvPr/>
        </p:nvSpPr>
        <p:spPr>
          <a:xfrm>
            <a:off x="4531976" y="1020723"/>
            <a:ext cx="3004006" cy="2328532"/>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How have you seen Autism portrayed in the media?</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156064FF-89F4-A74E-A3EE-57FB1AEFF72E}"/>
              </a:ext>
            </a:extLst>
          </p:cNvPr>
          <p:cNvSpPr/>
          <p:nvPr/>
        </p:nvSpPr>
        <p:spPr>
          <a:xfrm>
            <a:off x="7819941" y="1020723"/>
            <a:ext cx="3004006" cy="2328532"/>
          </a:xfrm>
          <a:prstGeom prst="rect">
            <a:avLst/>
          </a:prstGeom>
          <a:solidFill>
            <a:srgbClr val="004A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lang="en-US" sz="2000" b="1" dirty="0">
                <a:solidFill>
                  <a:prstClr val="white"/>
                </a:solidFill>
                <a:latin typeface="Calibri" panose="020F0502020204030204" pitchFamily="34" charset="0"/>
                <a:ea typeface="Calibri" panose="020F0502020204030204" pitchFamily="34" charset="0"/>
                <a:cs typeface="Calibri" panose="020F0502020204030204" pitchFamily="34" charset="0"/>
              </a:rPr>
              <a:t>What comes to mind when you think of the cause, the “cure”, and the treatment of Autism? </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4594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A181-EAD6-9B75-66F5-4264AB385C74}"/>
              </a:ext>
            </a:extLst>
          </p:cNvPr>
          <p:cNvSpPr>
            <a:spLocks noGrp="1"/>
          </p:cNvSpPr>
          <p:nvPr>
            <p:ph type="title"/>
          </p:nvPr>
        </p:nvSpPr>
        <p:spPr/>
        <p:txBody>
          <a:bodyPr/>
          <a:lstStyle/>
          <a:p>
            <a:r>
              <a:rPr lang="en-US" dirty="0"/>
              <a:t>Challenging Stigmas &amp; Stereotypes</a:t>
            </a:r>
          </a:p>
        </p:txBody>
      </p:sp>
      <p:sp>
        <p:nvSpPr>
          <p:cNvPr id="3" name="Content Placeholder 2">
            <a:extLst>
              <a:ext uri="{FF2B5EF4-FFF2-40B4-BE49-F238E27FC236}">
                <a16:creationId xmlns:a16="http://schemas.microsoft.com/office/drawing/2014/main" id="{C10A8DAD-7B00-F957-49E0-6483B8269169}"/>
              </a:ext>
            </a:extLst>
          </p:cNvPr>
          <p:cNvSpPr>
            <a:spLocks noGrp="1"/>
          </p:cNvSpPr>
          <p:nvPr>
            <p:ph idx="1"/>
          </p:nvPr>
        </p:nvSpPr>
        <p:spPr/>
        <p:txBody>
          <a:bodyPr/>
          <a:lstStyle/>
          <a:p>
            <a:pPr marL="0" indent="0">
              <a:buNone/>
            </a:pPr>
            <a:r>
              <a:rPr lang="en-US" sz="1800" dirty="0"/>
              <a:t>TED-Ed Weekend: “What it’s really like to have Autism” as presented by Ethan </a:t>
            </a:r>
            <a:r>
              <a:rPr lang="en-US" sz="1800" dirty="0" err="1"/>
              <a:t>Lisi</a:t>
            </a:r>
            <a:endParaRPr lang="en-US" sz="1800" dirty="0"/>
          </a:p>
          <a:p>
            <a:pPr marL="0" indent="0">
              <a:buNone/>
            </a:pPr>
            <a:r>
              <a:rPr lang="en-US" sz="1800" dirty="0">
                <a:hlinkClick r:id="rId4"/>
              </a:rPr>
              <a:t>https://www.ted.com/talks/ethan_lisi_what_it_s_really_like_to_have_autism?language=en</a:t>
            </a:r>
            <a:r>
              <a:rPr lang="en-US" sz="1800" dirty="0"/>
              <a:t> </a:t>
            </a:r>
          </a:p>
        </p:txBody>
      </p:sp>
      <p:sp>
        <p:nvSpPr>
          <p:cNvPr id="4" name="Slide Number Placeholder 3">
            <a:extLst>
              <a:ext uri="{FF2B5EF4-FFF2-40B4-BE49-F238E27FC236}">
                <a16:creationId xmlns:a16="http://schemas.microsoft.com/office/drawing/2014/main" id="{A07198F3-4B30-A188-B568-ACD3680B3964}"/>
              </a:ext>
            </a:extLst>
          </p:cNvPr>
          <p:cNvSpPr>
            <a:spLocks noGrp="1"/>
          </p:cNvSpPr>
          <p:nvPr>
            <p:ph type="sldNum" sz="quarter" idx="12"/>
          </p:nvPr>
        </p:nvSpPr>
        <p:spPr/>
        <p:txBody>
          <a:bodyPr/>
          <a:lstStyle/>
          <a:p>
            <a:fld id="{BC8AEE7E-FAD4-4EE3-9D98-D5CFF485C706}" type="slidenum">
              <a:rPr lang="en-US" smtClean="0"/>
              <a:t>13</a:t>
            </a:fld>
            <a:endParaRPr lang="en-US"/>
          </a:p>
        </p:txBody>
      </p:sp>
    </p:spTree>
    <p:extLst>
      <p:ext uri="{BB962C8B-B14F-4D97-AF65-F5344CB8AC3E}">
        <p14:creationId xmlns:p14="http://schemas.microsoft.com/office/powerpoint/2010/main" val="830925707"/>
      </p:ext>
    </p:extLst>
  </p:cSld>
  <p:clrMapOvr>
    <a:masterClrMapping/>
  </p:clrMapOvr>
  <p:transition>
    <p:fade/>
  </p:transition>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7E9B-4B56-7CB4-88C3-6810E16C01B5}"/>
              </a:ext>
            </a:extLst>
          </p:cNvPr>
          <p:cNvSpPr>
            <a:spLocks noGrp="1"/>
          </p:cNvSpPr>
          <p:nvPr>
            <p:ph type="title"/>
          </p:nvPr>
        </p:nvSpPr>
        <p:spPr/>
        <p:txBody>
          <a:bodyPr/>
          <a:lstStyle/>
          <a:p>
            <a:r>
              <a:rPr lang="en-US" dirty="0"/>
              <a:t>Hearing &amp; Honoring Autistic Voices</a:t>
            </a:r>
          </a:p>
        </p:txBody>
      </p:sp>
      <p:sp>
        <p:nvSpPr>
          <p:cNvPr id="3" name="Content Placeholder 2">
            <a:extLst>
              <a:ext uri="{FF2B5EF4-FFF2-40B4-BE49-F238E27FC236}">
                <a16:creationId xmlns:a16="http://schemas.microsoft.com/office/drawing/2014/main" id="{6D0EEC30-C626-86D6-DAFB-D4A6B680030C}"/>
              </a:ext>
            </a:extLst>
          </p:cNvPr>
          <p:cNvSpPr>
            <a:spLocks noGrp="1"/>
          </p:cNvSpPr>
          <p:nvPr>
            <p:ph idx="1"/>
          </p:nvPr>
        </p:nvSpPr>
        <p:spPr>
          <a:xfrm>
            <a:off x="352555" y="1146949"/>
            <a:ext cx="11052048" cy="4841255"/>
          </a:xfrm>
        </p:spPr>
        <p:txBody>
          <a:bodyPr/>
          <a:lstStyle/>
          <a:p>
            <a:pPr marL="0" indent="0">
              <a:buNone/>
            </a:pPr>
            <a:r>
              <a:rPr lang="en-US" dirty="0"/>
              <a:t>A few things I picked up on were… </a:t>
            </a:r>
          </a:p>
          <a:p>
            <a:r>
              <a:rPr lang="en-US" dirty="0"/>
              <a:t>“But the question is, am I really diseased if I just think differently?”</a:t>
            </a:r>
          </a:p>
          <a:p>
            <a:r>
              <a:rPr lang="en-US" dirty="0"/>
              <a:t>“The main problem with living autistic in today’s society is that the world just isn’t built for us.”</a:t>
            </a:r>
          </a:p>
          <a:p>
            <a:r>
              <a:rPr lang="en-US" dirty="0"/>
              <a:t>“Some people think, because of our ability to mask, that this is the cure for autism. However, all it really do is makes us ashamed of showing our true selves.”</a:t>
            </a:r>
          </a:p>
          <a:p>
            <a:r>
              <a:rPr lang="en-US" dirty="0"/>
              <a:t>“Whether it be receiving an awesome birthday gift or listening to a tragic story on the news, I cannot really express my reply without bursting, so once again, I have to mask it in order to appear normal. My inner feelings are unlimited, but my mind only lets me express extremes or nothing.”</a:t>
            </a:r>
          </a:p>
        </p:txBody>
      </p:sp>
      <p:sp>
        <p:nvSpPr>
          <p:cNvPr id="4" name="Slide Number Placeholder 3">
            <a:extLst>
              <a:ext uri="{FF2B5EF4-FFF2-40B4-BE49-F238E27FC236}">
                <a16:creationId xmlns:a16="http://schemas.microsoft.com/office/drawing/2014/main" id="{E5AE5499-6057-6B2E-DA53-9BBD8DDA2D5F}"/>
              </a:ext>
            </a:extLst>
          </p:cNvPr>
          <p:cNvSpPr>
            <a:spLocks noGrp="1"/>
          </p:cNvSpPr>
          <p:nvPr>
            <p:ph type="sldNum" sz="quarter" idx="12"/>
          </p:nvPr>
        </p:nvSpPr>
        <p:spPr/>
        <p:txBody>
          <a:bodyPr/>
          <a:lstStyle/>
          <a:p>
            <a:fld id="{BC8AEE7E-FAD4-4EE3-9D98-D5CFF485C706}" type="slidenum">
              <a:rPr lang="en-US" smtClean="0"/>
              <a:t>14</a:t>
            </a:fld>
            <a:endParaRPr lang="en-US"/>
          </a:p>
        </p:txBody>
      </p:sp>
    </p:spTree>
    <p:extLst>
      <p:ext uri="{BB962C8B-B14F-4D97-AF65-F5344CB8AC3E}">
        <p14:creationId xmlns:p14="http://schemas.microsoft.com/office/powerpoint/2010/main" val="40948750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521D19-A62A-244E-AAAB-3EE7F443A2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83400"/>
          </a:xfrm>
          <a:prstGeom prst="rect">
            <a:avLst/>
          </a:prstGeom>
        </p:spPr>
      </p:pic>
      <p:sp>
        <p:nvSpPr>
          <p:cNvPr id="6" name="Title 5">
            <a:extLst>
              <a:ext uri="{FF2B5EF4-FFF2-40B4-BE49-F238E27FC236}">
                <a16:creationId xmlns:a16="http://schemas.microsoft.com/office/drawing/2014/main" id="{F31230F9-1BC9-E249-9779-53552547740B}"/>
              </a:ext>
            </a:extLst>
          </p:cNvPr>
          <p:cNvSpPr>
            <a:spLocks noGrp="1"/>
          </p:cNvSpPr>
          <p:nvPr>
            <p:ph type="title"/>
          </p:nvPr>
        </p:nvSpPr>
        <p:spPr>
          <a:xfrm>
            <a:off x="259417" y="349140"/>
            <a:ext cx="11638416" cy="1131147"/>
          </a:xfrm>
        </p:spPr>
        <p:txBody>
          <a:bodyPr/>
          <a:lstStyle/>
          <a:p>
            <a:pPr algn="ctr"/>
            <a:r>
              <a:rPr lang="en-US" dirty="0"/>
              <a:t>Challenging Stigma and Stereotypes </a:t>
            </a:r>
          </a:p>
        </p:txBody>
      </p:sp>
      <p:grpSp>
        <p:nvGrpSpPr>
          <p:cNvPr id="7" name="Group 6">
            <a:extLst>
              <a:ext uri="{FF2B5EF4-FFF2-40B4-BE49-F238E27FC236}">
                <a16:creationId xmlns:a16="http://schemas.microsoft.com/office/drawing/2014/main" id="{5CA6FA4C-B6C8-ED43-BD2F-752AFD68046C}"/>
              </a:ext>
            </a:extLst>
          </p:cNvPr>
          <p:cNvGrpSpPr/>
          <p:nvPr/>
        </p:nvGrpSpPr>
        <p:grpSpPr>
          <a:xfrm>
            <a:off x="786809" y="595423"/>
            <a:ext cx="10558132" cy="5741582"/>
            <a:chOff x="786809" y="1233377"/>
            <a:chExt cx="10558132" cy="4688958"/>
          </a:xfrm>
        </p:grpSpPr>
        <p:cxnSp>
          <p:nvCxnSpPr>
            <p:cNvPr id="8" name="Straight Connector 7">
              <a:extLst>
                <a:ext uri="{FF2B5EF4-FFF2-40B4-BE49-F238E27FC236}">
                  <a16:creationId xmlns:a16="http://schemas.microsoft.com/office/drawing/2014/main" id="{48EBD83D-F900-454D-AD8B-497475835DB0}"/>
                </a:ext>
              </a:extLst>
            </p:cNvPr>
            <p:cNvCxnSpPr/>
            <p:nvPr/>
          </p:nvCxnSpPr>
          <p:spPr>
            <a:xfrm flipH="1">
              <a:off x="786809" y="1233377"/>
              <a:ext cx="14672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495275-8096-B44A-A4FA-AE573EE14963}"/>
                </a:ext>
              </a:extLst>
            </p:cNvPr>
            <p:cNvCxnSpPr/>
            <p:nvPr/>
          </p:nvCxnSpPr>
          <p:spPr>
            <a:xfrm flipH="1">
              <a:off x="9877647" y="1233377"/>
              <a:ext cx="14672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0A03F7-698C-0649-8288-C62372293106}"/>
                </a:ext>
              </a:extLst>
            </p:cNvPr>
            <p:cNvCxnSpPr/>
            <p:nvPr/>
          </p:nvCxnSpPr>
          <p:spPr>
            <a:xfrm flipH="1">
              <a:off x="786809" y="5922335"/>
              <a:ext cx="105581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E5B426-6892-8C4F-B6A6-D0B32C50D156}"/>
                </a:ext>
              </a:extLst>
            </p:cNvPr>
            <p:cNvCxnSpPr/>
            <p:nvPr/>
          </p:nvCxnSpPr>
          <p:spPr>
            <a:xfrm flipV="1">
              <a:off x="786810" y="1233378"/>
              <a:ext cx="0" cy="46889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504DB5-B4E8-E645-9300-71AA85CED2E1}"/>
                </a:ext>
              </a:extLst>
            </p:cNvPr>
            <p:cNvCxnSpPr/>
            <p:nvPr/>
          </p:nvCxnSpPr>
          <p:spPr>
            <a:xfrm flipV="1">
              <a:off x="11344940" y="1233378"/>
              <a:ext cx="0" cy="46889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C9752D3-F573-E947-9343-66FEBEAD5D9A}"/>
              </a:ext>
            </a:extLst>
          </p:cNvPr>
          <p:cNvSpPr/>
          <p:nvPr/>
        </p:nvSpPr>
        <p:spPr>
          <a:xfrm>
            <a:off x="1244011" y="3657597"/>
            <a:ext cx="3004006" cy="23285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Anyone can be diagnosed with Autism, at any age. Women can mask more based on </a:t>
            </a:r>
            <a:r>
              <a:rPr lang="en-US" sz="16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societal  </a:t>
            </a: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norms, causing men to be diagnosed more.</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24FF232D-FD8F-AC4A-9865-9AF3F3391C6E}"/>
              </a:ext>
            </a:extLst>
          </p:cNvPr>
          <p:cNvSpPr/>
          <p:nvPr/>
        </p:nvSpPr>
        <p:spPr>
          <a:xfrm>
            <a:off x="4531976" y="3657597"/>
            <a:ext cx="3004006" cy="2328532"/>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Learn what masking is and how it </a:t>
            </a:r>
            <a:r>
              <a:rPr lang="en-US" sz="16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impacts Autistic individuals. What is visible on the outside may be drastically different than what’s going on inside </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F09274-AB83-0244-8940-81D282C41752}"/>
              </a:ext>
            </a:extLst>
          </p:cNvPr>
          <p:cNvSpPr/>
          <p:nvPr/>
        </p:nvSpPr>
        <p:spPr>
          <a:xfrm>
            <a:off x="7819941" y="3657597"/>
            <a:ext cx="3004006" cy="2328532"/>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lang="en-US" sz="1600" b="1" dirty="0">
                <a:solidFill>
                  <a:prstClr val="white"/>
                </a:solidFill>
                <a:latin typeface="Calibri" panose="020F0502020204030204" pitchFamily="34" charset="0"/>
                <a:ea typeface="Calibri" panose="020F0502020204030204" pitchFamily="34" charset="0"/>
                <a:cs typeface="Calibri" panose="020F0502020204030204" pitchFamily="34" charset="0"/>
              </a:rPr>
              <a:t>Look outside symptom buckets and labels. </a:t>
            </a: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Shift perspective from the Linear Spectrum to the Pie Chart/Wheel Spectrum </a:t>
            </a:r>
          </a:p>
        </p:txBody>
      </p:sp>
      <p:sp>
        <p:nvSpPr>
          <p:cNvPr id="16" name="Rectangle 15">
            <a:extLst>
              <a:ext uri="{FF2B5EF4-FFF2-40B4-BE49-F238E27FC236}">
                <a16:creationId xmlns:a16="http://schemas.microsoft.com/office/drawing/2014/main" id="{77E80619-DBA0-6741-8667-580791587830}"/>
              </a:ext>
            </a:extLst>
          </p:cNvPr>
          <p:cNvSpPr/>
          <p:nvPr/>
        </p:nvSpPr>
        <p:spPr>
          <a:xfrm>
            <a:off x="1244011" y="1020723"/>
            <a:ext cx="3004006" cy="2328532"/>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1000"/>
              <a:tabLst>
                <a:tab pos="457200" algn="l"/>
              </a:tabLst>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Autism is a different way of thinking, moving, communicating, socializing, processing senses, and doing day to day activities. </a:t>
            </a:r>
            <a:r>
              <a:rPr lang="en-US" sz="16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Autism looks different ways. Some people may need help, others may not.</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7B956BA-2B1D-5740-B841-70B72A6CBF2E}"/>
              </a:ext>
            </a:extLst>
          </p:cNvPr>
          <p:cNvSpPr/>
          <p:nvPr/>
        </p:nvSpPr>
        <p:spPr>
          <a:xfrm>
            <a:off x="4531976" y="1020723"/>
            <a:ext cx="3004006" cy="2328532"/>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lang="en-US" sz="1600" b="1" dirty="0">
                <a:solidFill>
                  <a:prstClr val="white"/>
                </a:solidFill>
                <a:latin typeface="Calibri" panose="020F0502020204030204" pitchFamily="34" charset="0"/>
                <a:ea typeface="Calibri" panose="020F0502020204030204" pitchFamily="34" charset="0"/>
                <a:cs typeface="Calibri" panose="020F0502020204030204" pitchFamily="34" charset="0"/>
              </a:rPr>
              <a:t>Seek media created and/or performed by Autistic/Neurodiverse individuals </a:t>
            </a:r>
          </a:p>
          <a:p>
            <a:pPr marL="285750" marR="0" lvl="0" indent="-285750" algn="ctr"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600" b="1"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As We See It</a:t>
            </a:r>
          </a:p>
          <a:p>
            <a:pPr marL="285750" marR="0" lvl="0" indent="-285750" algn="ctr"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lang="en-US" sz="1600" b="1" i="1" dirty="0">
                <a:solidFill>
                  <a:prstClr val="white"/>
                </a:solidFill>
                <a:latin typeface="Calibri" panose="020F0502020204030204" pitchFamily="34" charset="0"/>
                <a:ea typeface="Calibri" panose="020F0502020204030204" pitchFamily="34" charset="0"/>
                <a:cs typeface="Calibri" panose="020F0502020204030204" pitchFamily="34" charset="0"/>
              </a:rPr>
              <a:t>Hannah Gadsby’s “Douglas”</a:t>
            </a:r>
          </a:p>
          <a:p>
            <a:pPr marL="285750" marR="0" lvl="0" indent="-285750" algn="ctr"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600" b="1"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The Reason I Jump</a:t>
            </a:r>
          </a:p>
          <a:p>
            <a:pPr marL="285750" marR="0" lvl="0" indent="-285750" algn="ctr"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lang="en-US" sz="1600" b="1" i="1" dirty="0">
                <a:solidFill>
                  <a:prstClr val="white"/>
                </a:solidFill>
                <a:latin typeface="Calibri" panose="020F0502020204030204" pitchFamily="34" charset="0"/>
                <a:ea typeface="Calibri" panose="020F0502020204030204" pitchFamily="34" charset="0"/>
                <a:cs typeface="Calibri" panose="020F0502020204030204" pitchFamily="34" charset="0"/>
              </a:rPr>
              <a:t>Love on the Spectrum </a:t>
            </a:r>
            <a:endParaRPr kumimoji="0" lang="en-US" sz="1600" b="1"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156064FF-89F4-A74E-A3EE-57FB1AEFF72E}"/>
              </a:ext>
            </a:extLst>
          </p:cNvPr>
          <p:cNvSpPr/>
          <p:nvPr/>
        </p:nvSpPr>
        <p:spPr>
          <a:xfrm>
            <a:off x="7819941" y="1020723"/>
            <a:ext cx="3004006" cy="2328532"/>
          </a:xfrm>
          <a:prstGeom prst="rect">
            <a:avLst/>
          </a:prstGeom>
          <a:solidFill>
            <a:srgbClr val="004A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000"/>
              <a:buFontTx/>
              <a:buNone/>
              <a:tabLst>
                <a:tab pos="457200" algn="l"/>
              </a:tabLst>
              <a:defRPr/>
            </a:pPr>
            <a:r>
              <a:rPr lang="en-US" sz="1600" b="1" dirty="0">
                <a:solidFill>
                  <a:prstClr val="white"/>
                </a:solidFill>
                <a:latin typeface="Calibri" panose="020F0502020204030204" pitchFamily="34" charset="0"/>
                <a:ea typeface="Calibri" panose="020F0502020204030204" pitchFamily="34" charset="0"/>
                <a:cs typeface="Calibri" panose="020F0502020204030204" pitchFamily="34" charset="0"/>
              </a:rPr>
              <a:t>No one cause of Autism, no cure for Autism, no one size fits all treatment for Autism.</a:t>
            </a: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478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Autism Wheel vs the Linear Spectrum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10" name="Rectangle 9"/>
          <p:cNvSpPr>
            <a:spLocks noChangeArrowheads="1"/>
          </p:cNvSpPr>
          <p:nvPr/>
        </p:nvSpPr>
        <p:spPr bwMode="auto">
          <a:xfrm>
            <a:off x="1844712" y="1448187"/>
            <a:ext cx="16113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000" b="1" i="0" u="none" strike="noStrike" kern="1200" cap="none" spc="0" normalizeH="0" baseline="0" noProof="0" dirty="0">
                <a:ln>
                  <a:noFill/>
                </a:ln>
                <a:solidFill>
                  <a:srgbClr val="0088CE"/>
                </a:solidFill>
                <a:effectLst/>
                <a:uLnTx/>
                <a:uFillTx/>
                <a:latin typeface="Calibri"/>
                <a:ea typeface="+mn-ea"/>
                <a:cs typeface="+mn-cs"/>
              </a:rPr>
              <a:t>Wheel 1:</a:t>
            </a:r>
            <a:endParaRPr kumimoji="0" lang="en-US" altLang="en-US" sz="3000" b="0" i="0" u="none" strike="noStrike" kern="1200" cap="none" spc="0" normalizeH="0" baseline="0" noProof="0" dirty="0">
              <a:ln>
                <a:noFill/>
              </a:ln>
              <a:solidFill>
                <a:srgbClr val="0088CE"/>
              </a:solidFill>
              <a:effectLst/>
              <a:uLnTx/>
              <a:uFillTx/>
              <a:latin typeface="Calibri"/>
              <a:ea typeface="+mn-ea"/>
              <a:cs typeface="+mn-cs"/>
            </a:endParaRPr>
          </a:p>
        </p:txBody>
      </p:sp>
      <p:sp>
        <p:nvSpPr>
          <p:cNvPr id="11" name="Rectangle 10"/>
          <p:cNvSpPr/>
          <p:nvPr/>
        </p:nvSpPr>
        <p:spPr>
          <a:xfrm>
            <a:off x="7905985" y="1545385"/>
            <a:ext cx="1611339" cy="5539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BA0A81"/>
                </a:solidFill>
                <a:effectLst/>
                <a:uLnTx/>
                <a:uFillTx/>
                <a:latin typeface="Calibri"/>
                <a:ea typeface="+mn-ea"/>
                <a:cs typeface="+mn-cs"/>
              </a:rPr>
              <a:t>Wheel 2:</a:t>
            </a:r>
            <a:endParaRPr kumimoji="0" lang="en-US" sz="3000" b="0" i="0" u="none" strike="noStrike" kern="1200" cap="none" spc="0" normalizeH="0" baseline="0" noProof="0" dirty="0">
              <a:ln>
                <a:noFill/>
              </a:ln>
              <a:solidFill>
                <a:srgbClr val="BA0A81"/>
              </a:solidFill>
              <a:effectLst/>
              <a:uLnTx/>
              <a:uFillTx/>
              <a:latin typeface="Calibri"/>
              <a:ea typeface="+mn-ea"/>
              <a:cs typeface="+mn-cs"/>
            </a:endParaRPr>
          </a:p>
        </p:txBody>
      </p:sp>
      <p:sp>
        <p:nvSpPr>
          <p:cNvPr id="16" name="Chevron 15"/>
          <p:cNvSpPr/>
          <p:nvPr/>
        </p:nvSpPr>
        <p:spPr>
          <a:xfrm>
            <a:off x="5326687" y="3508374"/>
            <a:ext cx="304800" cy="728662"/>
          </a:xfrm>
          <a:prstGeom prst="chevron">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Chevron 16"/>
          <p:cNvSpPr/>
          <p:nvPr/>
        </p:nvSpPr>
        <p:spPr>
          <a:xfrm>
            <a:off x="5588625" y="3508374"/>
            <a:ext cx="304800" cy="728662"/>
          </a:xfrm>
          <a:prstGeom prst="chevron">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21" descr="Chart, radar chart&#10;&#10;Description automatically generated">
            <a:extLst>
              <a:ext uri="{FF2B5EF4-FFF2-40B4-BE49-F238E27FC236}">
                <a16:creationId xmlns:a16="http://schemas.microsoft.com/office/drawing/2014/main" id="{A1DDA025-4B08-02AD-8DA1-76CDA7697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35" y="2002185"/>
            <a:ext cx="4833713" cy="4833713"/>
          </a:xfrm>
          <a:prstGeom prst="rect">
            <a:avLst/>
          </a:prstGeom>
        </p:spPr>
      </p:pic>
      <p:sp>
        <p:nvSpPr>
          <p:cNvPr id="25" name="TextBox 24">
            <a:extLst>
              <a:ext uri="{FF2B5EF4-FFF2-40B4-BE49-F238E27FC236}">
                <a16:creationId xmlns:a16="http://schemas.microsoft.com/office/drawing/2014/main" id="{FA371220-20DC-AE83-21D0-841D5FC4E94F}"/>
              </a:ext>
            </a:extLst>
          </p:cNvPr>
          <p:cNvSpPr txBox="1"/>
          <p:nvPr/>
        </p:nvSpPr>
        <p:spPr>
          <a:xfrm>
            <a:off x="5486400" y="6512312"/>
            <a:ext cx="5263376" cy="338554"/>
          </a:xfrm>
          <a:prstGeom prst="rect">
            <a:avLst/>
          </a:prstGeom>
          <a:noFill/>
        </p:spPr>
        <p:txBody>
          <a:bodyPr wrap="square" rtlCol="0">
            <a:spAutoFit/>
          </a:bodyPr>
          <a:lstStyle/>
          <a:p>
            <a:pPr algn="r"/>
            <a:r>
              <a:rPr lang="en-US" sz="800" dirty="0">
                <a:hlinkClick r:id="rId4"/>
              </a:rPr>
              <a:t>From Autistic Linear Spectrum to Pie Chart Spectrum | Psychology Today</a:t>
            </a:r>
            <a:r>
              <a:rPr lang="en-US" sz="800" dirty="0"/>
              <a:t> &amp; </a:t>
            </a:r>
            <a:r>
              <a:rPr lang="en-US" sz="800" dirty="0">
                <a:hlinkClick r:id="rId5"/>
              </a:rPr>
              <a:t>Why the Autism Wheel is replacing the Spectrum - </a:t>
            </a:r>
            <a:r>
              <a:rPr lang="en-US" sz="800" dirty="0" err="1">
                <a:hlinkClick r:id="rId5"/>
              </a:rPr>
              <a:t>AbleLight</a:t>
            </a:r>
            <a:r>
              <a:rPr lang="en-US" sz="800" dirty="0">
                <a:hlinkClick r:id="rId5"/>
              </a:rPr>
              <a:t> Blog</a:t>
            </a:r>
            <a:r>
              <a:rPr lang="en-US" sz="800" dirty="0"/>
              <a:t> </a:t>
            </a:r>
          </a:p>
        </p:txBody>
      </p:sp>
      <p:pic>
        <p:nvPicPr>
          <p:cNvPr id="27" name="Picture 26" descr="Chart, radar chart&#10;&#10;Description automatically generated">
            <a:extLst>
              <a:ext uri="{FF2B5EF4-FFF2-40B4-BE49-F238E27FC236}">
                <a16:creationId xmlns:a16="http://schemas.microsoft.com/office/drawing/2014/main" id="{26FF5D64-991B-6829-06DB-22A9EA9228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1" y="2002185"/>
            <a:ext cx="5437968" cy="4426999"/>
          </a:xfrm>
          <a:prstGeom prst="rect">
            <a:avLst/>
          </a:prstGeom>
        </p:spPr>
      </p:pic>
      <p:pic>
        <p:nvPicPr>
          <p:cNvPr id="1026" name="Picture 2" descr="This Graphic Shows What the Autism Spectrum Really Looks Like">
            <a:extLst>
              <a:ext uri="{FF2B5EF4-FFF2-40B4-BE49-F238E27FC236}">
                <a16:creationId xmlns:a16="http://schemas.microsoft.com/office/drawing/2014/main" id="{87947424-82CE-43F5-DD44-418E452681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0438" y="769274"/>
            <a:ext cx="3373301" cy="198023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01E8B693-3140-41C7-B913-BDA82B0F5C7C}"/>
              </a:ext>
            </a:extLst>
          </p:cNvPr>
          <p:cNvSpPr txBox="1">
            <a:spLocks/>
          </p:cNvSpPr>
          <p:nvPr/>
        </p:nvSpPr>
        <p:spPr>
          <a:xfrm>
            <a:off x="95164" y="6449504"/>
            <a:ext cx="537235" cy="365125"/>
          </a:xfrm>
          <a:prstGeom prst="rect">
            <a:avLst/>
          </a:prstGeom>
        </p:spPr>
        <p:txBody>
          <a:bodyPr vert="horz" lIns="91440" tIns="45720" rIns="91440" bIns="45720" rtlCol="0" anchor="b"/>
          <a:lstStyle>
            <a:defPPr>
              <a:defRPr lang="en-US"/>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AEE7E-FAD4-4EE3-9D98-D5CFF485C706}" type="slidenum">
              <a:rPr lang="en-US" smtClean="0"/>
              <a:pPr/>
              <a:t>16</a:t>
            </a:fld>
            <a:endParaRPr lang="en-US"/>
          </a:p>
        </p:txBody>
      </p:sp>
    </p:spTree>
    <p:extLst>
      <p:ext uri="{BB962C8B-B14F-4D97-AF65-F5344CB8AC3E}">
        <p14:creationId xmlns:p14="http://schemas.microsoft.com/office/powerpoint/2010/main" val="6091516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A181-EAD6-9B75-66F5-4264AB385C74}"/>
              </a:ext>
            </a:extLst>
          </p:cNvPr>
          <p:cNvSpPr>
            <a:spLocks noGrp="1"/>
          </p:cNvSpPr>
          <p:nvPr>
            <p:ph type="title"/>
          </p:nvPr>
        </p:nvSpPr>
        <p:spPr/>
        <p:txBody>
          <a:bodyPr/>
          <a:lstStyle/>
          <a:p>
            <a:r>
              <a:rPr lang="en-US" dirty="0"/>
              <a:t>Challenging Stigmas &amp; Stereotypes</a:t>
            </a:r>
          </a:p>
        </p:txBody>
      </p:sp>
      <p:sp>
        <p:nvSpPr>
          <p:cNvPr id="3" name="Content Placeholder 2">
            <a:extLst>
              <a:ext uri="{FF2B5EF4-FFF2-40B4-BE49-F238E27FC236}">
                <a16:creationId xmlns:a16="http://schemas.microsoft.com/office/drawing/2014/main" id="{C10A8DAD-7B00-F957-49E0-6483B8269169}"/>
              </a:ext>
            </a:extLst>
          </p:cNvPr>
          <p:cNvSpPr>
            <a:spLocks noGrp="1"/>
          </p:cNvSpPr>
          <p:nvPr>
            <p:ph idx="1"/>
          </p:nvPr>
        </p:nvSpPr>
        <p:spPr/>
        <p:txBody>
          <a:bodyPr/>
          <a:lstStyle/>
          <a:p>
            <a:pPr marL="0" indent="0">
              <a:buNone/>
            </a:pPr>
            <a:r>
              <a:rPr lang="en-US" sz="1800" dirty="0"/>
              <a:t>TEDx Austin College: “Behind the Mask: Autism for Women and Girls” as presented by Kate </a:t>
            </a:r>
            <a:r>
              <a:rPr lang="en-US" sz="1800" dirty="0" err="1"/>
              <a:t>Khale</a:t>
            </a:r>
            <a:endParaRPr lang="en-US" sz="1800" dirty="0"/>
          </a:p>
          <a:p>
            <a:pPr marL="0" indent="0">
              <a:buNone/>
            </a:pPr>
            <a:r>
              <a:rPr lang="en-US" sz="1800" dirty="0">
                <a:hlinkClick r:id="rId4"/>
              </a:rPr>
              <a:t>https://www.youtube.com/watch?v=Tbes1mm2VgM</a:t>
            </a:r>
            <a:r>
              <a:rPr lang="en-US" sz="1800" dirty="0"/>
              <a:t> </a:t>
            </a:r>
          </a:p>
        </p:txBody>
      </p:sp>
      <p:sp>
        <p:nvSpPr>
          <p:cNvPr id="4" name="Slide Number Placeholder 3">
            <a:extLst>
              <a:ext uri="{FF2B5EF4-FFF2-40B4-BE49-F238E27FC236}">
                <a16:creationId xmlns:a16="http://schemas.microsoft.com/office/drawing/2014/main" id="{A07198F3-4B30-A188-B568-ACD3680B3964}"/>
              </a:ext>
            </a:extLst>
          </p:cNvPr>
          <p:cNvSpPr>
            <a:spLocks noGrp="1"/>
          </p:cNvSpPr>
          <p:nvPr>
            <p:ph type="sldNum" sz="quarter" idx="12"/>
          </p:nvPr>
        </p:nvSpPr>
        <p:spPr/>
        <p:txBody>
          <a:bodyPr/>
          <a:lstStyle/>
          <a:p>
            <a:fld id="{BC8AEE7E-FAD4-4EE3-9D98-D5CFF485C706}" type="slidenum">
              <a:rPr lang="en-US" smtClean="0"/>
              <a:t>17</a:t>
            </a:fld>
            <a:endParaRPr lang="en-US"/>
          </a:p>
        </p:txBody>
      </p:sp>
    </p:spTree>
    <p:extLst>
      <p:ext uri="{BB962C8B-B14F-4D97-AF65-F5344CB8AC3E}">
        <p14:creationId xmlns:p14="http://schemas.microsoft.com/office/powerpoint/2010/main" val="3088027748"/>
      </p:ext>
    </p:extLst>
  </p:cSld>
  <p:clrMapOvr>
    <a:masterClrMapping/>
  </p:clrMapOvr>
  <p:transition>
    <p:fade/>
  </p:transition>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7E9B-4B56-7CB4-88C3-6810E16C01B5}"/>
              </a:ext>
            </a:extLst>
          </p:cNvPr>
          <p:cNvSpPr>
            <a:spLocks noGrp="1"/>
          </p:cNvSpPr>
          <p:nvPr>
            <p:ph type="title"/>
          </p:nvPr>
        </p:nvSpPr>
        <p:spPr/>
        <p:txBody>
          <a:bodyPr/>
          <a:lstStyle/>
          <a:p>
            <a:r>
              <a:rPr lang="en-US" dirty="0"/>
              <a:t>Hearing &amp; Honoring Autistic Voices</a:t>
            </a:r>
          </a:p>
        </p:txBody>
      </p:sp>
      <p:sp>
        <p:nvSpPr>
          <p:cNvPr id="3" name="Content Placeholder 2">
            <a:extLst>
              <a:ext uri="{FF2B5EF4-FFF2-40B4-BE49-F238E27FC236}">
                <a16:creationId xmlns:a16="http://schemas.microsoft.com/office/drawing/2014/main" id="{6D0EEC30-C626-86D6-DAFB-D4A6B680030C}"/>
              </a:ext>
            </a:extLst>
          </p:cNvPr>
          <p:cNvSpPr>
            <a:spLocks noGrp="1"/>
          </p:cNvSpPr>
          <p:nvPr>
            <p:ph idx="1"/>
          </p:nvPr>
        </p:nvSpPr>
        <p:spPr>
          <a:xfrm>
            <a:off x="352555" y="1146950"/>
            <a:ext cx="11052048" cy="5282234"/>
          </a:xfrm>
        </p:spPr>
        <p:txBody>
          <a:bodyPr/>
          <a:lstStyle/>
          <a:p>
            <a:pPr marL="0" indent="0">
              <a:buNone/>
            </a:pPr>
            <a:r>
              <a:rPr lang="en-US" dirty="0"/>
              <a:t>A few things I picked up on were…</a:t>
            </a:r>
          </a:p>
          <a:p>
            <a:r>
              <a:rPr lang="en-US" dirty="0"/>
              <a:t> “Neurotypical people might think that autistic people are insecure or manipulative for trying to hide our symptoms. This isn’t true. The real reason an autistic person would mask is because of a natural human desire to fit in and connect with others and achieve social and professional success”</a:t>
            </a:r>
          </a:p>
          <a:p>
            <a:r>
              <a:rPr lang="en-US" dirty="0"/>
              <a:t>“Think about this, when you’re having a conversation with somebody you are doing a lot of things at once. You have the correct posture, you’re the right distance away from them, you’re using the right facial expressions, you’re modulating your tone, you might be gesturing, you’re making the right amount of eye contact, you’re not </a:t>
            </a:r>
            <a:r>
              <a:rPr lang="en-US" dirty="0" err="1"/>
              <a:t>not</a:t>
            </a:r>
            <a:r>
              <a:rPr lang="en-US" dirty="0"/>
              <a:t> looking them in the eyes but you’re not looking them in the eyes so much that it’s creepy and you’re predicting what the other person is going to say or do next. For the neurotypical people all these things come naturally, and you guys don’t need to think about them but for me I have to think about all those things at once.”</a:t>
            </a:r>
          </a:p>
          <a:p>
            <a:pPr marL="0" indent="0">
              <a:buNone/>
            </a:pPr>
            <a:endParaRPr lang="en-US" dirty="0"/>
          </a:p>
        </p:txBody>
      </p:sp>
      <p:sp>
        <p:nvSpPr>
          <p:cNvPr id="4" name="Slide Number Placeholder 3">
            <a:extLst>
              <a:ext uri="{FF2B5EF4-FFF2-40B4-BE49-F238E27FC236}">
                <a16:creationId xmlns:a16="http://schemas.microsoft.com/office/drawing/2014/main" id="{E5AE5499-6057-6B2E-DA53-9BBD8DDA2D5F}"/>
              </a:ext>
            </a:extLst>
          </p:cNvPr>
          <p:cNvSpPr>
            <a:spLocks noGrp="1"/>
          </p:cNvSpPr>
          <p:nvPr>
            <p:ph type="sldNum" sz="quarter" idx="12"/>
          </p:nvPr>
        </p:nvSpPr>
        <p:spPr/>
        <p:txBody>
          <a:bodyPr/>
          <a:lstStyle/>
          <a:p>
            <a:fld id="{BC8AEE7E-FAD4-4EE3-9D98-D5CFF485C706}" type="slidenum">
              <a:rPr lang="en-US" smtClean="0"/>
              <a:t>18</a:t>
            </a:fld>
            <a:endParaRPr lang="en-US"/>
          </a:p>
        </p:txBody>
      </p:sp>
    </p:spTree>
    <p:extLst>
      <p:ext uri="{BB962C8B-B14F-4D97-AF65-F5344CB8AC3E}">
        <p14:creationId xmlns:p14="http://schemas.microsoft.com/office/powerpoint/2010/main" val="13527106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0E1CDF-03A3-5265-F268-8A64617E1342}"/>
              </a:ext>
            </a:extLst>
          </p:cNvPr>
          <p:cNvSpPr>
            <a:spLocks noGrp="1"/>
          </p:cNvSpPr>
          <p:nvPr>
            <p:ph type="ctrTitle"/>
          </p:nvPr>
        </p:nvSpPr>
        <p:spPr/>
        <p:txBody>
          <a:bodyPr/>
          <a:lstStyle/>
          <a:p>
            <a:r>
              <a:rPr lang="en-US" dirty="0"/>
              <a:t>The Next Steps to Get Involved &amp; Show Support</a:t>
            </a:r>
          </a:p>
        </p:txBody>
      </p:sp>
      <p:cxnSp>
        <p:nvCxnSpPr>
          <p:cNvPr id="11" name="Straight Connector 10">
            <a:extLst>
              <a:ext uri="{FF2B5EF4-FFF2-40B4-BE49-F238E27FC236}">
                <a16:creationId xmlns:a16="http://schemas.microsoft.com/office/drawing/2014/main" id="{8940F778-B4D9-867F-65ED-63FC2D9E9BAD}"/>
              </a:ext>
            </a:extLst>
          </p:cNvPr>
          <p:cNvCxnSpPr>
            <a:cxnSpLocks/>
          </p:cNvCxnSpPr>
          <p:nvPr/>
        </p:nvCxnSpPr>
        <p:spPr>
          <a:xfrm>
            <a:off x="819117" y="2669121"/>
            <a:ext cx="33607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6832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Trainings in Review</a:t>
            </a:r>
          </a:p>
        </p:txBody>
      </p:sp>
      <p:grpSp>
        <p:nvGrpSpPr>
          <p:cNvPr id="22" name="Group 21"/>
          <p:cNvGrpSpPr/>
          <p:nvPr/>
        </p:nvGrpSpPr>
        <p:grpSpPr>
          <a:xfrm>
            <a:off x="1628122" y="1168402"/>
            <a:ext cx="8297756" cy="5010706"/>
            <a:chOff x="2984005" y="1549786"/>
            <a:chExt cx="6223977" cy="3758428"/>
          </a:xfrm>
        </p:grpSpPr>
        <p:sp>
          <p:nvSpPr>
            <p:cNvPr id="6" name="Content Placeholder 2">
              <a:extLst>
                <a:ext uri="{FF2B5EF4-FFF2-40B4-BE49-F238E27FC236}">
                  <a16:creationId xmlns:a16="http://schemas.microsoft.com/office/drawing/2014/main" id="{4B94300C-A41C-41F0-887D-2F9CB90E5B5A}"/>
                </a:ext>
              </a:extLst>
            </p:cNvPr>
            <p:cNvSpPr txBox="1">
              <a:spLocks/>
            </p:cNvSpPr>
            <p:nvPr/>
          </p:nvSpPr>
          <p:spPr>
            <a:xfrm>
              <a:off x="4162442" y="2017934"/>
              <a:ext cx="4528649" cy="5242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sz="2200" dirty="0">
                  <a:solidFill>
                    <a:schemeClr val="accent1"/>
                  </a:solidFill>
                </a:rPr>
                <a:t>2020: Understanding Autism and a review of the CDC and AAP Clinical Guidelines </a:t>
              </a:r>
            </a:p>
            <a:p>
              <a:pPr marL="0" indent="0">
                <a:spcBef>
                  <a:spcPts val="1800"/>
                </a:spcBef>
                <a:buNone/>
              </a:pPr>
              <a:br>
                <a:rPr lang="en-US" sz="2200" dirty="0">
                  <a:solidFill>
                    <a:schemeClr val="accent1"/>
                  </a:solidFill>
                </a:rPr>
              </a:br>
              <a:endParaRPr lang="en-US" sz="2200" dirty="0">
                <a:solidFill>
                  <a:schemeClr val="accent1"/>
                </a:solidFill>
              </a:endParaRPr>
            </a:p>
          </p:txBody>
        </p:sp>
        <p:grpSp>
          <p:nvGrpSpPr>
            <p:cNvPr id="7" name="Group 6"/>
            <p:cNvGrpSpPr/>
            <p:nvPr/>
          </p:nvGrpSpPr>
          <p:grpSpPr>
            <a:xfrm>
              <a:off x="2984005" y="1549786"/>
              <a:ext cx="6223977" cy="3758428"/>
              <a:chOff x="1106441" y="1216613"/>
              <a:chExt cx="7785345" cy="4804029"/>
            </a:xfrm>
            <a:solidFill>
              <a:schemeClr val="bg2">
                <a:lumMod val="20000"/>
                <a:lumOff val="80000"/>
              </a:schemeClr>
            </a:solidFill>
          </p:grpSpPr>
          <p:sp>
            <p:nvSpPr>
              <p:cNvPr id="20" name="Freeform 19"/>
              <p:cNvSpPr>
                <a:spLocks/>
              </p:cNvSpPr>
              <p:nvPr/>
            </p:nvSpPr>
            <p:spPr bwMode="auto">
              <a:xfrm flipH="1">
                <a:off x="8494498" y="1216613"/>
                <a:ext cx="397288" cy="4804029"/>
              </a:xfrm>
              <a:custGeom>
                <a:avLst/>
                <a:gdLst>
                  <a:gd name="T0" fmla="*/ 0 w 249"/>
                  <a:gd name="T1" fmla="*/ 0 h 1626"/>
                  <a:gd name="T2" fmla="*/ 0 w 249"/>
                  <a:gd name="T3" fmla="*/ 1626 h 1626"/>
                  <a:gd name="T4" fmla="*/ 249 w 249"/>
                  <a:gd name="T5" fmla="*/ 1626 h 1626"/>
                  <a:gd name="T6" fmla="*/ 249 w 249"/>
                  <a:gd name="T7" fmla="*/ 1547 h 1626"/>
                  <a:gd name="T8" fmla="*/ 104 w 249"/>
                  <a:gd name="T9" fmla="*/ 1547 h 1626"/>
                  <a:gd name="T10" fmla="*/ 104 w 249"/>
                  <a:gd name="T11" fmla="*/ 76 h 1626"/>
                  <a:gd name="T12" fmla="*/ 249 w 249"/>
                  <a:gd name="T13" fmla="*/ 76 h 1626"/>
                  <a:gd name="T14" fmla="*/ 249 w 249"/>
                  <a:gd name="T15" fmla="*/ 0 h 1626"/>
                  <a:gd name="T16" fmla="*/ 0 w 249"/>
                  <a:gd name="T17" fmla="*/ 0 h 1626"/>
                  <a:gd name="connsiteX0" fmla="*/ 0 w 10000"/>
                  <a:gd name="connsiteY0" fmla="*/ 0 h 10000"/>
                  <a:gd name="connsiteX1" fmla="*/ 0 w 10000"/>
                  <a:gd name="connsiteY1" fmla="*/ 9785 h 10000"/>
                  <a:gd name="connsiteX2" fmla="*/ 10000 w 10000"/>
                  <a:gd name="connsiteY2" fmla="*/ 10000 h 10000"/>
                  <a:gd name="connsiteX3" fmla="*/ 10000 w 10000"/>
                  <a:gd name="connsiteY3" fmla="*/ 9514 h 10000"/>
                  <a:gd name="connsiteX4" fmla="*/ 4177 w 10000"/>
                  <a:gd name="connsiteY4" fmla="*/ 9514 h 10000"/>
                  <a:gd name="connsiteX5" fmla="*/ 4177 w 10000"/>
                  <a:gd name="connsiteY5" fmla="*/ 467 h 10000"/>
                  <a:gd name="connsiteX6" fmla="*/ 10000 w 10000"/>
                  <a:gd name="connsiteY6" fmla="*/ 467 h 10000"/>
                  <a:gd name="connsiteX7" fmla="*/ 10000 w 10000"/>
                  <a:gd name="connsiteY7" fmla="*/ 0 h 10000"/>
                  <a:gd name="connsiteX8" fmla="*/ 0 w 10000"/>
                  <a:gd name="connsiteY8" fmla="*/ 0 h 10000"/>
                  <a:gd name="connsiteX0" fmla="*/ 0 w 10000"/>
                  <a:gd name="connsiteY0" fmla="*/ 0 h 9817"/>
                  <a:gd name="connsiteX1" fmla="*/ 0 w 10000"/>
                  <a:gd name="connsiteY1" fmla="*/ 9785 h 9817"/>
                  <a:gd name="connsiteX2" fmla="*/ 10000 w 10000"/>
                  <a:gd name="connsiteY2" fmla="*/ 9817 h 9817"/>
                  <a:gd name="connsiteX3" fmla="*/ 10000 w 10000"/>
                  <a:gd name="connsiteY3" fmla="*/ 9514 h 9817"/>
                  <a:gd name="connsiteX4" fmla="*/ 4177 w 10000"/>
                  <a:gd name="connsiteY4" fmla="*/ 9514 h 9817"/>
                  <a:gd name="connsiteX5" fmla="*/ 4177 w 10000"/>
                  <a:gd name="connsiteY5" fmla="*/ 467 h 9817"/>
                  <a:gd name="connsiteX6" fmla="*/ 10000 w 10000"/>
                  <a:gd name="connsiteY6" fmla="*/ 467 h 9817"/>
                  <a:gd name="connsiteX7" fmla="*/ 10000 w 10000"/>
                  <a:gd name="connsiteY7" fmla="*/ 0 h 9817"/>
                  <a:gd name="connsiteX8" fmla="*/ 0 w 10000"/>
                  <a:gd name="connsiteY8" fmla="*/ 0 h 9817"/>
                  <a:gd name="connsiteX0" fmla="*/ 0 w 10093"/>
                  <a:gd name="connsiteY0" fmla="*/ 0 h 9967"/>
                  <a:gd name="connsiteX1" fmla="*/ 0 w 10093"/>
                  <a:gd name="connsiteY1" fmla="*/ 9967 h 9967"/>
                  <a:gd name="connsiteX2" fmla="*/ 10093 w 10093"/>
                  <a:gd name="connsiteY2" fmla="*/ 9964 h 9967"/>
                  <a:gd name="connsiteX3" fmla="*/ 10000 w 10093"/>
                  <a:gd name="connsiteY3" fmla="*/ 9691 h 9967"/>
                  <a:gd name="connsiteX4" fmla="*/ 4177 w 10093"/>
                  <a:gd name="connsiteY4" fmla="*/ 9691 h 9967"/>
                  <a:gd name="connsiteX5" fmla="*/ 4177 w 10093"/>
                  <a:gd name="connsiteY5" fmla="*/ 476 h 9967"/>
                  <a:gd name="connsiteX6" fmla="*/ 10000 w 10093"/>
                  <a:gd name="connsiteY6" fmla="*/ 476 h 9967"/>
                  <a:gd name="connsiteX7" fmla="*/ 10000 w 10093"/>
                  <a:gd name="connsiteY7" fmla="*/ 0 h 9967"/>
                  <a:gd name="connsiteX8" fmla="*/ 0 w 10093"/>
                  <a:gd name="connsiteY8" fmla="*/ 0 h 9967"/>
                  <a:gd name="connsiteX0" fmla="*/ 0 w 10000"/>
                  <a:gd name="connsiteY0" fmla="*/ 163 h 10000"/>
                  <a:gd name="connsiteX1" fmla="*/ 0 w 10000"/>
                  <a:gd name="connsiteY1" fmla="*/ 10000 h 10000"/>
                  <a:gd name="connsiteX2" fmla="*/ 10000 w 10000"/>
                  <a:gd name="connsiteY2" fmla="*/ 9997 h 10000"/>
                  <a:gd name="connsiteX3" fmla="*/ 9908 w 10000"/>
                  <a:gd name="connsiteY3" fmla="*/ 9723 h 10000"/>
                  <a:gd name="connsiteX4" fmla="*/ 4139 w 10000"/>
                  <a:gd name="connsiteY4" fmla="*/ 9723 h 10000"/>
                  <a:gd name="connsiteX5" fmla="*/ 4139 w 10000"/>
                  <a:gd name="connsiteY5" fmla="*/ 478 h 10000"/>
                  <a:gd name="connsiteX6" fmla="*/ 9908 w 10000"/>
                  <a:gd name="connsiteY6" fmla="*/ 478 h 10000"/>
                  <a:gd name="connsiteX7" fmla="*/ 9908 w 10000"/>
                  <a:gd name="connsiteY7" fmla="*/ 0 h 10000"/>
                  <a:gd name="connsiteX8" fmla="*/ 0 w 10000"/>
                  <a:gd name="connsiteY8" fmla="*/ 163 h 10000"/>
                  <a:gd name="connsiteX0" fmla="*/ 0 w 10000"/>
                  <a:gd name="connsiteY0" fmla="*/ 18 h 9855"/>
                  <a:gd name="connsiteX1" fmla="*/ 0 w 10000"/>
                  <a:gd name="connsiteY1" fmla="*/ 9855 h 9855"/>
                  <a:gd name="connsiteX2" fmla="*/ 10000 w 10000"/>
                  <a:gd name="connsiteY2" fmla="*/ 9852 h 9855"/>
                  <a:gd name="connsiteX3" fmla="*/ 9908 w 10000"/>
                  <a:gd name="connsiteY3" fmla="*/ 9578 h 9855"/>
                  <a:gd name="connsiteX4" fmla="*/ 4139 w 10000"/>
                  <a:gd name="connsiteY4" fmla="*/ 9578 h 9855"/>
                  <a:gd name="connsiteX5" fmla="*/ 4139 w 10000"/>
                  <a:gd name="connsiteY5" fmla="*/ 333 h 9855"/>
                  <a:gd name="connsiteX6" fmla="*/ 9908 w 10000"/>
                  <a:gd name="connsiteY6" fmla="*/ 333 h 9855"/>
                  <a:gd name="connsiteX7" fmla="*/ 9816 w 10000"/>
                  <a:gd name="connsiteY7" fmla="*/ 0 h 9855"/>
                  <a:gd name="connsiteX8" fmla="*/ 0 w 10000"/>
                  <a:gd name="connsiteY8" fmla="*/ 18 h 9855"/>
                  <a:gd name="connsiteX0" fmla="*/ 0 w 10000"/>
                  <a:gd name="connsiteY0" fmla="*/ 9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9 h 9991"/>
                  <a:gd name="connsiteX6" fmla="*/ 9908 w 10000"/>
                  <a:gd name="connsiteY6" fmla="*/ 329 h 9991"/>
                  <a:gd name="connsiteX7" fmla="*/ 9908 w 10000"/>
                  <a:gd name="connsiteY7" fmla="*/ 0 h 9991"/>
                  <a:gd name="connsiteX8" fmla="*/ 0 w 10000"/>
                  <a:gd name="connsiteY8" fmla="*/ 9 h 9991"/>
                  <a:gd name="connsiteX0" fmla="*/ 0 w 10095"/>
                  <a:gd name="connsiteY0" fmla="*/ 9 h 10000"/>
                  <a:gd name="connsiteX1" fmla="*/ 0 w 10095"/>
                  <a:gd name="connsiteY1" fmla="*/ 10000 h 10000"/>
                  <a:gd name="connsiteX2" fmla="*/ 10000 w 10095"/>
                  <a:gd name="connsiteY2" fmla="*/ 9997 h 10000"/>
                  <a:gd name="connsiteX3" fmla="*/ 9908 w 10095"/>
                  <a:gd name="connsiteY3" fmla="*/ 9719 h 10000"/>
                  <a:gd name="connsiteX4" fmla="*/ 4139 w 10095"/>
                  <a:gd name="connsiteY4" fmla="*/ 9719 h 10000"/>
                  <a:gd name="connsiteX5" fmla="*/ 4139 w 10095"/>
                  <a:gd name="connsiteY5" fmla="*/ 329 h 10000"/>
                  <a:gd name="connsiteX6" fmla="*/ 9908 w 10095"/>
                  <a:gd name="connsiteY6" fmla="*/ 329 h 10000"/>
                  <a:gd name="connsiteX7" fmla="*/ 10093 w 10095"/>
                  <a:gd name="connsiteY7" fmla="*/ 0 h 10000"/>
                  <a:gd name="connsiteX8" fmla="*/ 0 w 10095"/>
                  <a:gd name="connsiteY8" fmla="*/ 9 h 10000"/>
                  <a:gd name="connsiteX0" fmla="*/ 0 w 10000"/>
                  <a:gd name="connsiteY0" fmla="*/ 0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0 h 9991"/>
                  <a:gd name="connsiteX6" fmla="*/ 9908 w 10000"/>
                  <a:gd name="connsiteY6" fmla="*/ 320 h 9991"/>
                  <a:gd name="connsiteX7" fmla="*/ 9816 w 10000"/>
                  <a:gd name="connsiteY7" fmla="*/ 0 h 9991"/>
                  <a:gd name="connsiteX8" fmla="*/ 0 w 10000"/>
                  <a:gd name="connsiteY8" fmla="*/ 0 h 9991"/>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0 h 10000"/>
                  <a:gd name="connsiteX1" fmla="*/ 0 w 10005"/>
                  <a:gd name="connsiteY1" fmla="*/ 10000 h 10000"/>
                  <a:gd name="connsiteX2" fmla="*/ 10000 w 10005"/>
                  <a:gd name="connsiteY2" fmla="*/ 9997 h 10000"/>
                  <a:gd name="connsiteX3" fmla="*/ 9908 w 10005"/>
                  <a:gd name="connsiteY3" fmla="*/ 9719 h 10000"/>
                  <a:gd name="connsiteX4" fmla="*/ 4139 w 10005"/>
                  <a:gd name="connsiteY4" fmla="*/ 9719 h 10000"/>
                  <a:gd name="connsiteX5" fmla="*/ 4139 w 10005"/>
                  <a:gd name="connsiteY5" fmla="*/ 320 h 10000"/>
                  <a:gd name="connsiteX6" fmla="*/ 9908 w 10005"/>
                  <a:gd name="connsiteY6" fmla="*/ 320 h 10000"/>
                  <a:gd name="connsiteX7" fmla="*/ 10001 w 10005"/>
                  <a:gd name="connsiteY7" fmla="*/ 0 h 10000"/>
                  <a:gd name="connsiteX8" fmla="*/ 0 w 10005"/>
                  <a:gd name="connsiteY8" fmla="*/ 0 h 10000"/>
                  <a:gd name="connsiteX0" fmla="*/ 0 w 10000"/>
                  <a:gd name="connsiteY0" fmla="*/ 0 h 10000"/>
                  <a:gd name="connsiteX1" fmla="*/ 0 w 10000"/>
                  <a:gd name="connsiteY1" fmla="*/ 10000 h 10000"/>
                  <a:gd name="connsiteX2" fmla="*/ 10000 w 10000"/>
                  <a:gd name="connsiteY2" fmla="*/ 9997 h 10000"/>
                  <a:gd name="connsiteX3" fmla="*/ 9908 w 10000"/>
                  <a:gd name="connsiteY3" fmla="*/ 9719 h 10000"/>
                  <a:gd name="connsiteX4" fmla="*/ 4139 w 10000"/>
                  <a:gd name="connsiteY4" fmla="*/ 9719 h 10000"/>
                  <a:gd name="connsiteX5" fmla="*/ 4139 w 10000"/>
                  <a:gd name="connsiteY5" fmla="*/ 320 h 10000"/>
                  <a:gd name="connsiteX6" fmla="*/ 9908 w 10000"/>
                  <a:gd name="connsiteY6" fmla="*/ 320 h 10000"/>
                  <a:gd name="connsiteX7" fmla="*/ 9724 w 10000"/>
                  <a:gd name="connsiteY7" fmla="*/ 0 h 10000"/>
                  <a:gd name="connsiteX8" fmla="*/ 0 w 10000"/>
                  <a:gd name="connsiteY8" fmla="*/ 0 h 10000"/>
                  <a:gd name="connsiteX0" fmla="*/ 0 w 10000"/>
                  <a:gd name="connsiteY0" fmla="*/ 9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9 h 10009"/>
                  <a:gd name="connsiteX0" fmla="*/ 0 w 10000"/>
                  <a:gd name="connsiteY0" fmla="*/ 87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87 h 10009"/>
                  <a:gd name="connsiteX0" fmla="*/ 0 w 10000"/>
                  <a:gd name="connsiteY0" fmla="*/ 39 h 9961"/>
                  <a:gd name="connsiteX1" fmla="*/ 0 w 10000"/>
                  <a:gd name="connsiteY1" fmla="*/ 9961 h 9961"/>
                  <a:gd name="connsiteX2" fmla="*/ 10000 w 10000"/>
                  <a:gd name="connsiteY2" fmla="*/ 9958 h 9961"/>
                  <a:gd name="connsiteX3" fmla="*/ 9908 w 10000"/>
                  <a:gd name="connsiteY3" fmla="*/ 9680 h 9961"/>
                  <a:gd name="connsiteX4" fmla="*/ 4139 w 10000"/>
                  <a:gd name="connsiteY4" fmla="*/ 9680 h 9961"/>
                  <a:gd name="connsiteX5" fmla="*/ 4139 w 10000"/>
                  <a:gd name="connsiteY5" fmla="*/ 281 h 9961"/>
                  <a:gd name="connsiteX6" fmla="*/ 9908 w 10000"/>
                  <a:gd name="connsiteY6" fmla="*/ 281 h 9961"/>
                  <a:gd name="connsiteX7" fmla="*/ 9909 w 10000"/>
                  <a:gd name="connsiteY7" fmla="*/ 0 h 9961"/>
                  <a:gd name="connsiteX8" fmla="*/ 0 w 10000"/>
                  <a:gd name="connsiteY8" fmla="*/ 39 h 9961"/>
                  <a:gd name="connsiteX0" fmla="*/ 0 w 10000"/>
                  <a:gd name="connsiteY0" fmla="*/ 0 h 10003"/>
                  <a:gd name="connsiteX1" fmla="*/ 0 w 10000"/>
                  <a:gd name="connsiteY1" fmla="*/ 10003 h 10003"/>
                  <a:gd name="connsiteX2" fmla="*/ 10000 w 10000"/>
                  <a:gd name="connsiteY2" fmla="*/ 10000 h 10003"/>
                  <a:gd name="connsiteX3" fmla="*/ 9908 w 10000"/>
                  <a:gd name="connsiteY3" fmla="*/ 9721 h 10003"/>
                  <a:gd name="connsiteX4" fmla="*/ 4139 w 10000"/>
                  <a:gd name="connsiteY4" fmla="*/ 9721 h 10003"/>
                  <a:gd name="connsiteX5" fmla="*/ 4139 w 10000"/>
                  <a:gd name="connsiteY5" fmla="*/ 285 h 10003"/>
                  <a:gd name="connsiteX6" fmla="*/ 9908 w 10000"/>
                  <a:gd name="connsiteY6" fmla="*/ 285 h 10003"/>
                  <a:gd name="connsiteX7" fmla="*/ 9909 w 10000"/>
                  <a:gd name="connsiteY7" fmla="*/ 3 h 10003"/>
                  <a:gd name="connsiteX8" fmla="*/ 0 w 10000"/>
                  <a:gd name="connsiteY8" fmla="*/ 0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3">
                    <a:moveTo>
                      <a:pt x="0" y="0"/>
                    </a:moveTo>
                    <a:lnTo>
                      <a:pt x="0" y="10003"/>
                    </a:lnTo>
                    <a:lnTo>
                      <a:pt x="10000" y="10000"/>
                    </a:lnTo>
                    <a:cubicBezTo>
                      <a:pt x="9969" y="9908"/>
                      <a:pt x="9939" y="9813"/>
                      <a:pt x="9908" y="9721"/>
                    </a:cubicBezTo>
                    <a:lnTo>
                      <a:pt x="4139" y="9721"/>
                    </a:lnTo>
                    <a:lnTo>
                      <a:pt x="4139" y="285"/>
                    </a:lnTo>
                    <a:lnTo>
                      <a:pt x="9908" y="285"/>
                    </a:lnTo>
                    <a:cubicBezTo>
                      <a:pt x="9877" y="172"/>
                      <a:pt x="9940" y="116"/>
                      <a:pt x="9909"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0"/>
              <p:cNvSpPr>
                <a:spLocks/>
              </p:cNvSpPr>
              <p:nvPr/>
            </p:nvSpPr>
            <p:spPr bwMode="auto">
              <a:xfrm>
                <a:off x="1106441" y="1216613"/>
                <a:ext cx="397288" cy="4804029"/>
              </a:xfrm>
              <a:custGeom>
                <a:avLst/>
                <a:gdLst>
                  <a:gd name="T0" fmla="*/ 0 w 249"/>
                  <a:gd name="T1" fmla="*/ 0 h 1626"/>
                  <a:gd name="T2" fmla="*/ 0 w 249"/>
                  <a:gd name="T3" fmla="*/ 1626 h 1626"/>
                  <a:gd name="T4" fmla="*/ 249 w 249"/>
                  <a:gd name="T5" fmla="*/ 1626 h 1626"/>
                  <a:gd name="T6" fmla="*/ 249 w 249"/>
                  <a:gd name="T7" fmla="*/ 1547 h 1626"/>
                  <a:gd name="T8" fmla="*/ 104 w 249"/>
                  <a:gd name="T9" fmla="*/ 1547 h 1626"/>
                  <a:gd name="T10" fmla="*/ 104 w 249"/>
                  <a:gd name="T11" fmla="*/ 76 h 1626"/>
                  <a:gd name="T12" fmla="*/ 249 w 249"/>
                  <a:gd name="T13" fmla="*/ 76 h 1626"/>
                  <a:gd name="T14" fmla="*/ 249 w 249"/>
                  <a:gd name="T15" fmla="*/ 0 h 1626"/>
                  <a:gd name="T16" fmla="*/ 0 w 249"/>
                  <a:gd name="T17" fmla="*/ 0 h 1626"/>
                  <a:gd name="connsiteX0" fmla="*/ 0 w 10000"/>
                  <a:gd name="connsiteY0" fmla="*/ 0 h 10000"/>
                  <a:gd name="connsiteX1" fmla="*/ 0 w 10000"/>
                  <a:gd name="connsiteY1" fmla="*/ 9785 h 10000"/>
                  <a:gd name="connsiteX2" fmla="*/ 10000 w 10000"/>
                  <a:gd name="connsiteY2" fmla="*/ 10000 h 10000"/>
                  <a:gd name="connsiteX3" fmla="*/ 10000 w 10000"/>
                  <a:gd name="connsiteY3" fmla="*/ 9514 h 10000"/>
                  <a:gd name="connsiteX4" fmla="*/ 4177 w 10000"/>
                  <a:gd name="connsiteY4" fmla="*/ 9514 h 10000"/>
                  <a:gd name="connsiteX5" fmla="*/ 4177 w 10000"/>
                  <a:gd name="connsiteY5" fmla="*/ 467 h 10000"/>
                  <a:gd name="connsiteX6" fmla="*/ 10000 w 10000"/>
                  <a:gd name="connsiteY6" fmla="*/ 467 h 10000"/>
                  <a:gd name="connsiteX7" fmla="*/ 10000 w 10000"/>
                  <a:gd name="connsiteY7" fmla="*/ 0 h 10000"/>
                  <a:gd name="connsiteX8" fmla="*/ 0 w 10000"/>
                  <a:gd name="connsiteY8" fmla="*/ 0 h 10000"/>
                  <a:gd name="connsiteX0" fmla="*/ 0 w 10000"/>
                  <a:gd name="connsiteY0" fmla="*/ 0 h 9817"/>
                  <a:gd name="connsiteX1" fmla="*/ 0 w 10000"/>
                  <a:gd name="connsiteY1" fmla="*/ 9785 h 9817"/>
                  <a:gd name="connsiteX2" fmla="*/ 10000 w 10000"/>
                  <a:gd name="connsiteY2" fmla="*/ 9817 h 9817"/>
                  <a:gd name="connsiteX3" fmla="*/ 10000 w 10000"/>
                  <a:gd name="connsiteY3" fmla="*/ 9514 h 9817"/>
                  <a:gd name="connsiteX4" fmla="*/ 4177 w 10000"/>
                  <a:gd name="connsiteY4" fmla="*/ 9514 h 9817"/>
                  <a:gd name="connsiteX5" fmla="*/ 4177 w 10000"/>
                  <a:gd name="connsiteY5" fmla="*/ 467 h 9817"/>
                  <a:gd name="connsiteX6" fmla="*/ 10000 w 10000"/>
                  <a:gd name="connsiteY6" fmla="*/ 467 h 9817"/>
                  <a:gd name="connsiteX7" fmla="*/ 10000 w 10000"/>
                  <a:gd name="connsiteY7" fmla="*/ 0 h 9817"/>
                  <a:gd name="connsiteX8" fmla="*/ 0 w 10000"/>
                  <a:gd name="connsiteY8" fmla="*/ 0 h 9817"/>
                  <a:gd name="connsiteX0" fmla="*/ 0 w 10093"/>
                  <a:gd name="connsiteY0" fmla="*/ 0 h 9967"/>
                  <a:gd name="connsiteX1" fmla="*/ 0 w 10093"/>
                  <a:gd name="connsiteY1" fmla="*/ 9967 h 9967"/>
                  <a:gd name="connsiteX2" fmla="*/ 10093 w 10093"/>
                  <a:gd name="connsiteY2" fmla="*/ 9964 h 9967"/>
                  <a:gd name="connsiteX3" fmla="*/ 10000 w 10093"/>
                  <a:gd name="connsiteY3" fmla="*/ 9691 h 9967"/>
                  <a:gd name="connsiteX4" fmla="*/ 4177 w 10093"/>
                  <a:gd name="connsiteY4" fmla="*/ 9691 h 9967"/>
                  <a:gd name="connsiteX5" fmla="*/ 4177 w 10093"/>
                  <a:gd name="connsiteY5" fmla="*/ 476 h 9967"/>
                  <a:gd name="connsiteX6" fmla="*/ 10000 w 10093"/>
                  <a:gd name="connsiteY6" fmla="*/ 476 h 9967"/>
                  <a:gd name="connsiteX7" fmla="*/ 10000 w 10093"/>
                  <a:gd name="connsiteY7" fmla="*/ 0 h 9967"/>
                  <a:gd name="connsiteX8" fmla="*/ 0 w 10093"/>
                  <a:gd name="connsiteY8" fmla="*/ 0 h 9967"/>
                  <a:gd name="connsiteX0" fmla="*/ 0 w 10000"/>
                  <a:gd name="connsiteY0" fmla="*/ 163 h 10000"/>
                  <a:gd name="connsiteX1" fmla="*/ 0 w 10000"/>
                  <a:gd name="connsiteY1" fmla="*/ 10000 h 10000"/>
                  <a:gd name="connsiteX2" fmla="*/ 10000 w 10000"/>
                  <a:gd name="connsiteY2" fmla="*/ 9997 h 10000"/>
                  <a:gd name="connsiteX3" fmla="*/ 9908 w 10000"/>
                  <a:gd name="connsiteY3" fmla="*/ 9723 h 10000"/>
                  <a:gd name="connsiteX4" fmla="*/ 4139 w 10000"/>
                  <a:gd name="connsiteY4" fmla="*/ 9723 h 10000"/>
                  <a:gd name="connsiteX5" fmla="*/ 4139 w 10000"/>
                  <a:gd name="connsiteY5" fmla="*/ 478 h 10000"/>
                  <a:gd name="connsiteX6" fmla="*/ 9908 w 10000"/>
                  <a:gd name="connsiteY6" fmla="*/ 478 h 10000"/>
                  <a:gd name="connsiteX7" fmla="*/ 9908 w 10000"/>
                  <a:gd name="connsiteY7" fmla="*/ 0 h 10000"/>
                  <a:gd name="connsiteX8" fmla="*/ 0 w 10000"/>
                  <a:gd name="connsiteY8" fmla="*/ 163 h 10000"/>
                  <a:gd name="connsiteX0" fmla="*/ 0 w 10000"/>
                  <a:gd name="connsiteY0" fmla="*/ 18 h 9855"/>
                  <a:gd name="connsiteX1" fmla="*/ 0 w 10000"/>
                  <a:gd name="connsiteY1" fmla="*/ 9855 h 9855"/>
                  <a:gd name="connsiteX2" fmla="*/ 10000 w 10000"/>
                  <a:gd name="connsiteY2" fmla="*/ 9852 h 9855"/>
                  <a:gd name="connsiteX3" fmla="*/ 9908 w 10000"/>
                  <a:gd name="connsiteY3" fmla="*/ 9578 h 9855"/>
                  <a:gd name="connsiteX4" fmla="*/ 4139 w 10000"/>
                  <a:gd name="connsiteY4" fmla="*/ 9578 h 9855"/>
                  <a:gd name="connsiteX5" fmla="*/ 4139 w 10000"/>
                  <a:gd name="connsiteY5" fmla="*/ 333 h 9855"/>
                  <a:gd name="connsiteX6" fmla="*/ 9908 w 10000"/>
                  <a:gd name="connsiteY6" fmla="*/ 333 h 9855"/>
                  <a:gd name="connsiteX7" fmla="*/ 9816 w 10000"/>
                  <a:gd name="connsiteY7" fmla="*/ 0 h 9855"/>
                  <a:gd name="connsiteX8" fmla="*/ 0 w 10000"/>
                  <a:gd name="connsiteY8" fmla="*/ 18 h 9855"/>
                  <a:gd name="connsiteX0" fmla="*/ 0 w 10000"/>
                  <a:gd name="connsiteY0" fmla="*/ 9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9 h 9991"/>
                  <a:gd name="connsiteX6" fmla="*/ 9908 w 10000"/>
                  <a:gd name="connsiteY6" fmla="*/ 329 h 9991"/>
                  <a:gd name="connsiteX7" fmla="*/ 9908 w 10000"/>
                  <a:gd name="connsiteY7" fmla="*/ 0 h 9991"/>
                  <a:gd name="connsiteX8" fmla="*/ 0 w 10000"/>
                  <a:gd name="connsiteY8" fmla="*/ 9 h 9991"/>
                  <a:gd name="connsiteX0" fmla="*/ 0 w 10095"/>
                  <a:gd name="connsiteY0" fmla="*/ 9 h 10000"/>
                  <a:gd name="connsiteX1" fmla="*/ 0 w 10095"/>
                  <a:gd name="connsiteY1" fmla="*/ 10000 h 10000"/>
                  <a:gd name="connsiteX2" fmla="*/ 10000 w 10095"/>
                  <a:gd name="connsiteY2" fmla="*/ 9997 h 10000"/>
                  <a:gd name="connsiteX3" fmla="*/ 9908 w 10095"/>
                  <a:gd name="connsiteY3" fmla="*/ 9719 h 10000"/>
                  <a:gd name="connsiteX4" fmla="*/ 4139 w 10095"/>
                  <a:gd name="connsiteY4" fmla="*/ 9719 h 10000"/>
                  <a:gd name="connsiteX5" fmla="*/ 4139 w 10095"/>
                  <a:gd name="connsiteY5" fmla="*/ 329 h 10000"/>
                  <a:gd name="connsiteX6" fmla="*/ 9908 w 10095"/>
                  <a:gd name="connsiteY6" fmla="*/ 329 h 10000"/>
                  <a:gd name="connsiteX7" fmla="*/ 10093 w 10095"/>
                  <a:gd name="connsiteY7" fmla="*/ 0 h 10000"/>
                  <a:gd name="connsiteX8" fmla="*/ 0 w 10095"/>
                  <a:gd name="connsiteY8" fmla="*/ 9 h 10000"/>
                  <a:gd name="connsiteX0" fmla="*/ 0 w 10000"/>
                  <a:gd name="connsiteY0" fmla="*/ 0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0 h 9991"/>
                  <a:gd name="connsiteX6" fmla="*/ 9908 w 10000"/>
                  <a:gd name="connsiteY6" fmla="*/ 320 h 9991"/>
                  <a:gd name="connsiteX7" fmla="*/ 9816 w 10000"/>
                  <a:gd name="connsiteY7" fmla="*/ 0 h 9991"/>
                  <a:gd name="connsiteX8" fmla="*/ 0 w 10000"/>
                  <a:gd name="connsiteY8" fmla="*/ 0 h 9991"/>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0 h 10000"/>
                  <a:gd name="connsiteX1" fmla="*/ 0 w 10005"/>
                  <a:gd name="connsiteY1" fmla="*/ 10000 h 10000"/>
                  <a:gd name="connsiteX2" fmla="*/ 10000 w 10005"/>
                  <a:gd name="connsiteY2" fmla="*/ 9997 h 10000"/>
                  <a:gd name="connsiteX3" fmla="*/ 9908 w 10005"/>
                  <a:gd name="connsiteY3" fmla="*/ 9719 h 10000"/>
                  <a:gd name="connsiteX4" fmla="*/ 4139 w 10005"/>
                  <a:gd name="connsiteY4" fmla="*/ 9719 h 10000"/>
                  <a:gd name="connsiteX5" fmla="*/ 4139 w 10005"/>
                  <a:gd name="connsiteY5" fmla="*/ 320 h 10000"/>
                  <a:gd name="connsiteX6" fmla="*/ 9908 w 10005"/>
                  <a:gd name="connsiteY6" fmla="*/ 320 h 10000"/>
                  <a:gd name="connsiteX7" fmla="*/ 10001 w 10005"/>
                  <a:gd name="connsiteY7" fmla="*/ 0 h 10000"/>
                  <a:gd name="connsiteX8" fmla="*/ 0 w 10005"/>
                  <a:gd name="connsiteY8" fmla="*/ 0 h 10000"/>
                  <a:gd name="connsiteX0" fmla="*/ 0 w 10000"/>
                  <a:gd name="connsiteY0" fmla="*/ 0 h 10000"/>
                  <a:gd name="connsiteX1" fmla="*/ 0 w 10000"/>
                  <a:gd name="connsiteY1" fmla="*/ 10000 h 10000"/>
                  <a:gd name="connsiteX2" fmla="*/ 10000 w 10000"/>
                  <a:gd name="connsiteY2" fmla="*/ 9997 h 10000"/>
                  <a:gd name="connsiteX3" fmla="*/ 9908 w 10000"/>
                  <a:gd name="connsiteY3" fmla="*/ 9719 h 10000"/>
                  <a:gd name="connsiteX4" fmla="*/ 4139 w 10000"/>
                  <a:gd name="connsiteY4" fmla="*/ 9719 h 10000"/>
                  <a:gd name="connsiteX5" fmla="*/ 4139 w 10000"/>
                  <a:gd name="connsiteY5" fmla="*/ 320 h 10000"/>
                  <a:gd name="connsiteX6" fmla="*/ 9908 w 10000"/>
                  <a:gd name="connsiteY6" fmla="*/ 320 h 10000"/>
                  <a:gd name="connsiteX7" fmla="*/ 9724 w 10000"/>
                  <a:gd name="connsiteY7" fmla="*/ 0 h 10000"/>
                  <a:gd name="connsiteX8" fmla="*/ 0 w 10000"/>
                  <a:gd name="connsiteY8" fmla="*/ 0 h 10000"/>
                  <a:gd name="connsiteX0" fmla="*/ 0 w 10000"/>
                  <a:gd name="connsiteY0" fmla="*/ 9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9 h 10009"/>
                  <a:gd name="connsiteX0" fmla="*/ 0 w 10000"/>
                  <a:gd name="connsiteY0" fmla="*/ 87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87 h 10009"/>
                  <a:gd name="connsiteX0" fmla="*/ 0 w 10000"/>
                  <a:gd name="connsiteY0" fmla="*/ 39 h 9961"/>
                  <a:gd name="connsiteX1" fmla="*/ 0 w 10000"/>
                  <a:gd name="connsiteY1" fmla="*/ 9961 h 9961"/>
                  <a:gd name="connsiteX2" fmla="*/ 10000 w 10000"/>
                  <a:gd name="connsiteY2" fmla="*/ 9958 h 9961"/>
                  <a:gd name="connsiteX3" fmla="*/ 9908 w 10000"/>
                  <a:gd name="connsiteY3" fmla="*/ 9680 h 9961"/>
                  <a:gd name="connsiteX4" fmla="*/ 4139 w 10000"/>
                  <a:gd name="connsiteY4" fmla="*/ 9680 h 9961"/>
                  <a:gd name="connsiteX5" fmla="*/ 4139 w 10000"/>
                  <a:gd name="connsiteY5" fmla="*/ 281 h 9961"/>
                  <a:gd name="connsiteX6" fmla="*/ 9908 w 10000"/>
                  <a:gd name="connsiteY6" fmla="*/ 281 h 9961"/>
                  <a:gd name="connsiteX7" fmla="*/ 9909 w 10000"/>
                  <a:gd name="connsiteY7" fmla="*/ 0 h 9961"/>
                  <a:gd name="connsiteX8" fmla="*/ 0 w 10000"/>
                  <a:gd name="connsiteY8" fmla="*/ 39 h 9961"/>
                  <a:gd name="connsiteX0" fmla="*/ 0 w 10000"/>
                  <a:gd name="connsiteY0" fmla="*/ 0 h 10003"/>
                  <a:gd name="connsiteX1" fmla="*/ 0 w 10000"/>
                  <a:gd name="connsiteY1" fmla="*/ 10003 h 10003"/>
                  <a:gd name="connsiteX2" fmla="*/ 10000 w 10000"/>
                  <a:gd name="connsiteY2" fmla="*/ 10000 h 10003"/>
                  <a:gd name="connsiteX3" fmla="*/ 9908 w 10000"/>
                  <a:gd name="connsiteY3" fmla="*/ 9721 h 10003"/>
                  <a:gd name="connsiteX4" fmla="*/ 4139 w 10000"/>
                  <a:gd name="connsiteY4" fmla="*/ 9721 h 10003"/>
                  <a:gd name="connsiteX5" fmla="*/ 4139 w 10000"/>
                  <a:gd name="connsiteY5" fmla="*/ 285 h 10003"/>
                  <a:gd name="connsiteX6" fmla="*/ 9908 w 10000"/>
                  <a:gd name="connsiteY6" fmla="*/ 285 h 10003"/>
                  <a:gd name="connsiteX7" fmla="*/ 9909 w 10000"/>
                  <a:gd name="connsiteY7" fmla="*/ 3 h 10003"/>
                  <a:gd name="connsiteX8" fmla="*/ 0 w 10000"/>
                  <a:gd name="connsiteY8" fmla="*/ 0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3">
                    <a:moveTo>
                      <a:pt x="0" y="0"/>
                    </a:moveTo>
                    <a:lnTo>
                      <a:pt x="0" y="10003"/>
                    </a:lnTo>
                    <a:lnTo>
                      <a:pt x="10000" y="10000"/>
                    </a:lnTo>
                    <a:cubicBezTo>
                      <a:pt x="9969" y="9908"/>
                      <a:pt x="9939" y="9813"/>
                      <a:pt x="9908" y="9721"/>
                    </a:cubicBezTo>
                    <a:lnTo>
                      <a:pt x="4139" y="9721"/>
                    </a:lnTo>
                    <a:lnTo>
                      <a:pt x="4139" y="285"/>
                    </a:lnTo>
                    <a:lnTo>
                      <a:pt x="9908" y="285"/>
                    </a:lnTo>
                    <a:cubicBezTo>
                      <a:pt x="9877" y="172"/>
                      <a:pt x="9940" y="116"/>
                      <a:pt x="9909"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 name="Group 7"/>
            <p:cNvGrpSpPr>
              <a:grpSpLocks noChangeAspect="1"/>
            </p:cNvGrpSpPr>
            <p:nvPr/>
          </p:nvGrpSpPr>
          <p:grpSpPr>
            <a:xfrm>
              <a:off x="3822133" y="2053152"/>
              <a:ext cx="281975" cy="265195"/>
              <a:chOff x="5393083" y="1715427"/>
              <a:chExt cx="291587" cy="279549"/>
            </a:xfrm>
            <a:solidFill>
              <a:schemeClr val="accent5"/>
            </a:solidFill>
          </p:grpSpPr>
          <p:sp>
            <p:nvSpPr>
              <p:cNvPr id="18" name="Freeform 17"/>
              <p:cNvSpPr>
                <a:spLocks/>
              </p:cNvSpPr>
              <p:nvPr/>
            </p:nvSpPr>
            <p:spPr bwMode="auto">
              <a:xfrm>
                <a:off x="5453274" y="1730140"/>
                <a:ext cx="231396" cy="204646"/>
              </a:xfrm>
              <a:custGeom>
                <a:avLst/>
                <a:gdLst>
                  <a:gd name="T0" fmla="*/ 787 w 864"/>
                  <a:gd name="T1" fmla="*/ 0 h 763"/>
                  <a:gd name="T2" fmla="*/ 805 w 864"/>
                  <a:gd name="T3" fmla="*/ 2 h 763"/>
                  <a:gd name="T4" fmla="*/ 821 w 864"/>
                  <a:gd name="T5" fmla="*/ 8 h 763"/>
                  <a:gd name="T6" fmla="*/ 837 w 864"/>
                  <a:gd name="T7" fmla="*/ 17 h 763"/>
                  <a:gd name="T8" fmla="*/ 851 w 864"/>
                  <a:gd name="T9" fmla="*/ 33 h 763"/>
                  <a:gd name="T10" fmla="*/ 859 w 864"/>
                  <a:gd name="T11" fmla="*/ 50 h 763"/>
                  <a:gd name="T12" fmla="*/ 864 w 864"/>
                  <a:gd name="T13" fmla="*/ 70 h 763"/>
                  <a:gd name="T14" fmla="*/ 863 w 864"/>
                  <a:gd name="T15" fmla="*/ 90 h 763"/>
                  <a:gd name="T16" fmla="*/ 857 w 864"/>
                  <a:gd name="T17" fmla="*/ 108 h 763"/>
                  <a:gd name="T18" fmla="*/ 846 w 864"/>
                  <a:gd name="T19" fmla="*/ 126 h 763"/>
                  <a:gd name="T20" fmla="*/ 755 w 864"/>
                  <a:gd name="T21" fmla="*/ 237 h 763"/>
                  <a:gd name="T22" fmla="*/ 752 w 864"/>
                  <a:gd name="T23" fmla="*/ 238 h 763"/>
                  <a:gd name="T24" fmla="*/ 318 w 864"/>
                  <a:gd name="T25" fmla="*/ 763 h 763"/>
                  <a:gd name="T26" fmla="*/ 216 w 864"/>
                  <a:gd name="T27" fmla="*/ 646 h 763"/>
                  <a:gd name="T28" fmla="*/ 216 w 864"/>
                  <a:gd name="T29" fmla="*/ 646 h 763"/>
                  <a:gd name="T30" fmla="*/ 19 w 864"/>
                  <a:gd name="T31" fmla="*/ 421 h 763"/>
                  <a:gd name="T32" fmla="*/ 7 w 864"/>
                  <a:gd name="T33" fmla="*/ 404 h 763"/>
                  <a:gd name="T34" fmla="*/ 1 w 864"/>
                  <a:gd name="T35" fmla="*/ 385 h 763"/>
                  <a:gd name="T36" fmla="*/ 0 w 864"/>
                  <a:gd name="T37" fmla="*/ 365 h 763"/>
                  <a:gd name="T38" fmla="*/ 4 w 864"/>
                  <a:gd name="T39" fmla="*/ 346 h 763"/>
                  <a:gd name="T40" fmla="*/ 12 w 864"/>
                  <a:gd name="T41" fmla="*/ 329 h 763"/>
                  <a:gd name="T42" fmla="*/ 26 w 864"/>
                  <a:gd name="T43" fmla="*/ 313 h 763"/>
                  <a:gd name="T44" fmla="*/ 41 w 864"/>
                  <a:gd name="T45" fmla="*/ 302 h 763"/>
                  <a:gd name="T46" fmla="*/ 58 w 864"/>
                  <a:gd name="T47" fmla="*/ 296 h 763"/>
                  <a:gd name="T48" fmla="*/ 77 w 864"/>
                  <a:gd name="T49" fmla="*/ 294 h 763"/>
                  <a:gd name="T50" fmla="*/ 92 w 864"/>
                  <a:gd name="T51" fmla="*/ 295 h 763"/>
                  <a:gd name="T52" fmla="*/ 107 w 864"/>
                  <a:gd name="T53" fmla="*/ 300 h 763"/>
                  <a:gd name="T54" fmla="*/ 121 w 864"/>
                  <a:gd name="T55" fmla="*/ 308 h 763"/>
                  <a:gd name="T56" fmla="*/ 133 w 864"/>
                  <a:gd name="T57" fmla="*/ 320 h 763"/>
                  <a:gd name="T58" fmla="*/ 314 w 864"/>
                  <a:gd name="T59" fmla="*/ 527 h 763"/>
                  <a:gd name="T60" fmla="*/ 729 w 864"/>
                  <a:gd name="T61" fmla="*/ 28 h 763"/>
                  <a:gd name="T62" fmla="*/ 742 w 864"/>
                  <a:gd name="T63" fmla="*/ 15 h 763"/>
                  <a:gd name="T64" fmla="*/ 756 w 864"/>
                  <a:gd name="T65" fmla="*/ 7 h 763"/>
                  <a:gd name="T66" fmla="*/ 771 w 864"/>
                  <a:gd name="T67" fmla="*/ 1 h 763"/>
                  <a:gd name="T68" fmla="*/ 787 w 864"/>
                  <a:gd name="T6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4" h="763">
                    <a:moveTo>
                      <a:pt x="787" y="0"/>
                    </a:moveTo>
                    <a:lnTo>
                      <a:pt x="805" y="2"/>
                    </a:lnTo>
                    <a:lnTo>
                      <a:pt x="821" y="8"/>
                    </a:lnTo>
                    <a:lnTo>
                      <a:pt x="837" y="17"/>
                    </a:lnTo>
                    <a:lnTo>
                      <a:pt x="851" y="33"/>
                    </a:lnTo>
                    <a:lnTo>
                      <a:pt x="859" y="50"/>
                    </a:lnTo>
                    <a:lnTo>
                      <a:pt x="864" y="70"/>
                    </a:lnTo>
                    <a:lnTo>
                      <a:pt x="863" y="90"/>
                    </a:lnTo>
                    <a:lnTo>
                      <a:pt x="857" y="108"/>
                    </a:lnTo>
                    <a:lnTo>
                      <a:pt x="846" y="126"/>
                    </a:lnTo>
                    <a:lnTo>
                      <a:pt x="755" y="237"/>
                    </a:lnTo>
                    <a:lnTo>
                      <a:pt x="752" y="238"/>
                    </a:lnTo>
                    <a:lnTo>
                      <a:pt x="318" y="763"/>
                    </a:lnTo>
                    <a:lnTo>
                      <a:pt x="216" y="646"/>
                    </a:lnTo>
                    <a:lnTo>
                      <a:pt x="216" y="646"/>
                    </a:lnTo>
                    <a:lnTo>
                      <a:pt x="19" y="421"/>
                    </a:lnTo>
                    <a:lnTo>
                      <a:pt x="7" y="404"/>
                    </a:lnTo>
                    <a:lnTo>
                      <a:pt x="1" y="385"/>
                    </a:lnTo>
                    <a:lnTo>
                      <a:pt x="0" y="365"/>
                    </a:lnTo>
                    <a:lnTo>
                      <a:pt x="4" y="346"/>
                    </a:lnTo>
                    <a:lnTo>
                      <a:pt x="12" y="329"/>
                    </a:lnTo>
                    <a:lnTo>
                      <a:pt x="26" y="313"/>
                    </a:lnTo>
                    <a:lnTo>
                      <a:pt x="41" y="302"/>
                    </a:lnTo>
                    <a:lnTo>
                      <a:pt x="58" y="296"/>
                    </a:lnTo>
                    <a:lnTo>
                      <a:pt x="77" y="294"/>
                    </a:lnTo>
                    <a:lnTo>
                      <a:pt x="92" y="295"/>
                    </a:lnTo>
                    <a:lnTo>
                      <a:pt x="107" y="300"/>
                    </a:lnTo>
                    <a:lnTo>
                      <a:pt x="121" y="308"/>
                    </a:lnTo>
                    <a:lnTo>
                      <a:pt x="133" y="320"/>
                    </a:lnTo>
                    <a:lnTo>
                      <a:pt x="314" y="527"/>
                    </a:lnTo>
                    <a:lnTo>
                      <a:pt x="729" y="28"/>
                    </a:lnTo>
                    <a:lnTo>
                      <a:pt x="742" y="15"/>
                    </a:lnTo>
                    <a:lnTo>
                      <a:pt x="756" y="7"/>
                    </a:lnTo>
                    <a:lnTo>
                      <a:pt x="771" y="1"/>
                    </a:lnTo>
                    <a:lnTo>
                      <a:pt x="7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p:cNvSpPr>
              <p:nvPr/>
            </p:nvSpPr>
            <p:spPr bwMode="auto">
              <a:xfrm>
                <a:off x="5393083" y="1715427"/>
                <a:ext cx="278211" cy="279549"/>
              </a:xfrm>
              <a:custGeom>
                <a:avLst/>
                <a:gdLst>
                  <a:gd name="T0" fmla="*/ 113 w 1039"/>
                  <a:gd name="T1" fmla="*/ 0 h 1045"/>
                  <a:gd name="T2" fmla="*/ 859 w 1039"/>
                  <a:gd name="T3" fmla="*/ 0 h 1045"/>
                  <a:gd name="T4" fmla="*/ 801 w 1039"/>
                  <a:gd name="T5" fmla="*/ 73 h 1045"/>
                  <a:gd name="T6" fmla="*/ 113 w 1039"/>
                  <a:gd name="T7" fmla="*/ 73 h 1045"/>
                  <a:gd name="T8" fmla="*/ 97 w 1039"/>
                  <a:gd name="T9" fmla="*/ 77 h 1045"/>
                  <a:gd name="T10" fmla="*/ 85 w 1039"/>
                  <a:gd name="T11" fmla="*/ 85 h 1045"/>
                  <a:gd name="T12" fmla="*/ 75 w 1039"/>
                  <a:gd name="T13" fmla="*/ 98 h 1045"/>
                  <a:gd name="T14" fmla="*/ 73 w 1039"/>
                  <a:gd name="T15" fmla="*/ 113 h 1045"/>
                  <a:gd name="T16" fmla="*/ 73 w 1039"/>
                  <a:gd name="T17" fmla="*/ 932 h 1045"/>
                  <a:gd name="T18" fmla="*/ 75 w 1039"/>
                  <a:gd name="T19" fmla="*/ 947 h 1045"/>
                  <a:gd name="T20" fmla="*/ 85 w 1039"/>
                  <a:gd name="T21" fmla="*/ 960 h 1045"/>
                  <a:gd name="T22" fmla="*/ 97 w 1039"/>
                  <a:gd name="T23" fmla="*/ 968 h 1045"/>
                  <a:gd name="T24" fmla="*/ 113 w 1039"/>
                  <a:gd name="T25" fmla="*/ 972 h 1045"/>
                  <a:gd name="T26" fmla="*/ 926 w 1039"/>
                  <a:gd name="T27" fmla="*/ 972 h 1045"/>
                  <a:gd name="T28" fmla="*/ 941 w 1039"/>
                  <a:gd name="T29" fmla="*/ 968 h 1045"/>
                  <a:gd name="T30" fmla="*/ 954 w 1039"/>
                  <a:gd name="T31" fmla="*/ 960 h 1045"/>
                  <a:gd name="T32" fmla="*/ 962 w 1039"/>
                  <a:gd name="T33" fmla="*/ 947 h 1045"/>
                  <a:gd name="T34" fmla="*/ 966 w 1039"/>
                  <a:gd name="T35" fmla="*/ 932 h 1045"/>
                  <a:gd name="T36" fmla="*/ 966 w 1039"/>
                  <a:gd name="T37" fmla="*/ 465 h 1045"/>
                  <a:gd name="T38" fmla="*/ 1039 w 1039"/>
                  <a:gd name="T39" fmla="*/ 398 h 1045"/>
                  <a:gd name="T40" fmla="*/ 1039 w 1039"/>
                  <a:gd name="T41" fmla="*/ 932 h 1045"/>
                  <a:gd name="T42" fmla="*/ 1035 w 1039"/>
                  <a:gd name="T43" fmla="*/ 958 h 1045"/>
                  <a:gd name="T44" fmla="*/ 1027 w 1039"/>
                  <a:gd name="T45" fmla="*/ 982 h 1045"/>
                  <a:gd name="T46" fmla="*/ 1013 w 1039"/>
                  <a:gd name="T47" fmla="*/ 1003 h 1045"/>
                  <a:gd name="T48" fmla="*/ 996 w 1039"/>
                  <a:gd name="T49" fmla="*/ 1021 h 1045"/>
                  <a:gd name="T50" fmla="*/ 975 w 1039"/>
                  <a:gd name="T51" fmla="*/ 1033 h 1045"/>
                  <a:gd name="T52" fmla="*/ 952 w 1039"/>
                  <a:gd name="T53" fmla="*/ 1042 h 1045"/>
                  <a:gd name="T54" fmla="*/ 926 w 1039"/>
                  <a:gd name="T55" fmla="*/ 1045 h 1045"/>
                  <a:gd name="T56" fmla="*/ 113 w 1039"/>
                  <a:gd name="T57" fmla="*/ 1045 h 1045"/>
                  <a:gd name="T58" fmla="*/ 87 w 1039"/>
                  <a:gd name="T59" fmla="*/ 1042 h 1045"/>
                  <a:gd name="T60" fmla="*/ 63 w 1039"/>
                  <a:gd name="T61" fmla="*/ 1033 h 1045"/>
                  <a:gd name="T62" fmla="*/ 42 w 1039"/>
                  <a:gd name="T63" fmla="*/ 1021 h 1045"/>
                  <a:gd name="T64" fmla="*/ 24 w 1039"/>
                  <a:gd name="T65" fmla="*/ 1003 h 1045"/>
                  <a:gd name="T66" fmla="*/ 12 w 1039"/>
                  <a:gd name="T67" fmla="*/ 982 h 1045"/>
                  <a:gd name="T68" fmla="*/ 2 w 1039"/>
                  <a:gd name="T69" fmla="*/ 958 h 1045"/>
                  <a:gd name="T70" fmla="*/ 0 w 1039"/>
                  <a:gd name="T71" fmla="*/ 932 h 1045"/>
                  <a:gd name="T72" fmla="*/ 0 w 1039"/>
                  <a:gd name="T73" fmla="*/ 113 h 1045"/>
                  <a:gd name="T74" fmla="*/ 2 w 1039"/>
                  <a:gd name="T75" fmla="*/ 87 h 1045"/>
                  <a:gd name="T76" fmla="*/ 12 w 1039"/>
                  <a:gd name="T77" fmla="*/ 64 h 1045"/>
                  <a:gd name="T78" fmla="*/ 24 w 1039"/>
                  <a:gd name="T79" fmla="*/ 43 h 1045"/>
                  <a:gd name="T80" fmla="*/ 42 w 1039"/>
                  <a:gd name="T81" fmla="*/ 24 h 1045"/>
                  <a:gd name="T82" fmla="*/ 63 w 1039"/>
                  <a:gd name="T83" fmla="*/ 11 h 1045"/>
                  <a:gd name="T84" fmla="*/ 87 w 1039"/>
                  <a:gd name="T85" fmla="*/ 3 h 1045"/>
                  <a:gd name="T86" fmla="*/ 113 w 1039"/>
                  <a:gd name="T87" fmla="*/ 0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9" h="1045">
                    <a:moveTo>
                      <a:pt x="113" y="0"/>
                    </a:moveTo>
                    <a:lnTo>
                      <a:pt x="859" y="0"/>
                    </a:lnTo>
                    <a:lnTo>
                      <a:pt x="801" y="73"/>
                    </a:lnTo>
                    <a:lnTo>
                      <a:pt x="113" y="73"/>
                    </a:lnTo>
                    <a:lnTo>
                      <a:pt x="97" y="77"/>
                    </a:lnTo>
                    <a:lnTo>
                      <a:pt x="85" y="85"/>
                    </a:lnTo>
                    <a:lnTo>
                      <a:pt x="75" y="98"/>
                    </a:lnTo>
                    <a:lnTo>
                      <a:pt x="73" y="113"/>
                    </a:lnTo>
                    <a:lnTo>
                      <a:pt x="73" y="932"/>
                    </a:lnTo>
                    <a:lnTo>
                      <a:pt x="75" y="947"/>
                    </a:lnTo>
                    <a:lnTo>
                      <a:pt x="85" y="960"/>
                    </a:lnTo>
                    <a:lnTo>
                      <a:pt x="97" y="968"/>
                    </a:lnTo>
                    <a:lnTo>
                      <a:pt x="113" y="972"/>
                    </a:lnTo>
                    <a:lnTo>
                      <a:pt x="926" y="972"/>
                    </a:lnTo>
                    <a:lnTo>
                      <a:pt x="941" y="968"/>
                    </a:lnTo>
                    <a:lnTo>
                      <a:pt x="954" y="960"/>
                    </a:lnTo>
                    <a:lnTo>
                      <a:pt x="962" y="947"/>
                    </a:lnTo>
                    <a:lnTo>
                      <a:pt x="966" y="932"/>
                    </a:lnTo>
                    <a:lnTo>
                      <a:pt x="966" y="465"/>
                    </a:lnTo>
                    <a:lnTo>
                      <a:pt x="1039" y="398"/>
                    </a:lnTo>
                    <a:lnTo>
                      <a:pt x="1039" y="932"/>
                    </a:lnTo>
                    <a:lnTo>
                      <a:pt x="1035" y="958"/>
                    </a:lnTo>
                    <a:lnTo>
                      <a:pt x="1027" y="982"/>
                    </a:lnTo>
                    <a:lnTo>
                      <a:pt x="1013" y="1003"/>
                    </a:lnTo>
                    <a:lnTo>
                      <a:pt x="996" y="1021"/>
                    </a:lnTo>
                    <a:lnTo>
                      <a:pt x="975" y="1033"/>
                    </a:lnTo>
                    <a:lnTo>
                      <a:pt x="952" y="1042"/>
                    </a:lnTo>
                    <a:lnTo>
                      <a:pt x="926" y="1045"/>
                    </a:lnTo>
                    <a:lnTo>
                      <a:pt x="113" y="1045"/>
                    </a:lnTo>
                    <a:lnTo>
                      <a:pt x="87" y="1042"/>
                    </a:lnTo>
                    <a:lnTo>
                      <a:pt x="63" y="1033"/>
                    </a:lnTo>
                    <a:lnTo>
                      <a:pt x="42" y="1021"/>
                    </a:lnTo>
                    <a:lnTo>
                      <a:pt x="24" y="1003"/>
                    </a:lnTo>
                    <a:lnTo>
                      <a:pt x="12" y="982"/>
                    </a:lnTo>
                    <a:lnTo>
                      <a:pt x="2" y="958"/>
                    </a:lnTo>
                    <a:lnTo>
                      <a:pt x="0" y="932"/>
                    </a:lnTo>
                    <a:lnTo>
                      <a:pt x="0" y="113"/>
                    </a:lnTo>
                    <a:lnTo>
                      <a:pt x="2" y="87"/>
                    </a:lnTo>
                    <a:lnTo>
                      <a:pt x="12" y="64"/>
                    </a:lnTo>
                    <a:lnTo>
                      <a:pt x="24" y="43"/>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 name="Group 8"/>
            <p:cNvGrpSpPr>
              <a:grpSpLocks noChangeAspect="1"/>
            </p:cNvGrpSpPr>
            <p:nvPr/>
          </p:nvGrpSpPr>
          <p:grpSpPr>
            <a:xfrm>
              <a:off x="3822133" y="2786577"/>
              <a:ext cx="281975" cy="265195"/>
              <a:chOff x="5393083" y="1715427"/>
              <a:chExt cx="291587" cy="279549"/>
            </a:xfrm>
            <a:solidFill>
              <a:schemeClr val="accent5"/>
            </a:solidFill>
          </p:grpSpPr>
          <p:sp>
            <p:nvSpPr>
              <p:cNvPr id="16" name="Freeform 15"/>
              <p:cNvSpPr>
                <a:spLocks/>
              </p:cNvSpPr>
              <p:nvPr/>
            </p:nvSpPr>
            <p:spPr bwMode="auto">
              <a:xfrm>
                <a:off x="5453274" y="1730140"/>
                <a:ext cx="231396" cy="204646"/>
              </a:xfrm>
              <a:custGeom>
                <a:avLst/>
                <a:gdLst>
                  <a:gd name="T0" fmla="*/ 787 w 864"/>
                  <a:gd name="T1" fmla="*/ 0 h 763"/>
                  <a:gd name="T2" fmla="*/ 805 w 864"/>
                  <a:gd name="T3" fmla="*/ 2 h 763"/>
                  <a:gd name="T4" fmla="*/ 821 w 864"/>
                  <a:gd name="T5" fmla="*/ 8 h 763"/>
                  <a:gd name="T6" fmla="*/ 837 w 864"/>
                  <a:gd name="T7" fmla="*/ 17 h 763"/>
                  <a:gd name="T8" fmla="*/ 851 w 864"/>
                  <a:gd name="T9" fmla="*/ 33 h 763"/>
                  <a:gd name="T10" fmla="*/ 859 w 864"/>
                  <a:gd name="T11" fmla="*/ 50 h 763"/>
                  <a:gd name="T12" fmla="*/ 864 w 864"/>
                  <a:gd name="T13" fmla="*/ 70 h 763"/>
                  <a:gd name="T14" fmla="*/ 863 w 864"/>
                  <a:gd name="T15" fmla="*/ 90 h 763"/>
                  <a:gd name="T16" fmla="*/ 857 w 864"/>
                  <a:gd name="T17" fmla="*/ 108 h 763"/>
                  <a:gd name="T18" fmla="*/ 846 w 864"/>
                  <a:gd name="T19" fmla="*/ 126 h 763"/>
                  <a:gd name="T20" fmla="*/ 755 w 864"/>
                  <a:gd name="T21" fmla="*/ 237 h 763"/>
                  <a:gd name="T22" fmla="*/ 752 w 864"/>
                  <a:gd name="T23" fmla="*/ 238 h 763"/>
                  <a:gd name="T24" fmla="*/ 318 w 864"/>
                  <a:gd name="T25" fmla="*/ 763 h 763"/>
                  <a:gd name="T26" fmla="*/ 216 w 864"/>
                  <a:gd name="T27" fmla="*/ 646 h 763"/>
                  <a:gd name="T28" fmla="*/ 216 w 864"/>
                  <a:gd name="T29" fmla="*/ 646 h 763"/>
                  <a:gd name="T30" fmla="*/ 19 w 864"/>
                  <a:gd name="T31" fmla="*/ 421 h 763"/>
                  <a:gd name="T32" fmla="*/ 7 w 864"/>
                  <a:gd name="T33" fmla="*/ 404 h 763"/>
                  <a:gd name="T34" fmla="*/ 1 w 864"/>
                  <a:gd name="T35" fmla="*/ 385 h 763"/>
                  <a:gd name="T36" fmla="*/ 0 w 864"/>
                  <a:gd name="T37" fmla="*/ 365 h 763"/>
                  <a:gd name="T38" fmla="*/ 4 w 864"/>
                  <a:gd name="T39" fmla="*/ 346 h 763"/>
                  <a:gd name="T40" fmla="*/ 12 w 864"/>
                  <a:gd name="T41" fmla="*/ 329 h 763"/>
                  <a:gd name="T42" fmla="*/ 26 w 864"/>
                  <a:gd name="T43" fmla="*/ 313 h 763"/>
                  <a:gd name="T44" fmla="*/ 41 w 864"/>
                  <a:gd name="T45" fmla="*/ 302 h 763"/>
                  <a:gd name="T46" fmla="*/ 58 w 864"/>
                  <a:gd name="T47" fmla="*/ 296 h 763"/>
                  <a:gd name="T48" fmla="*/ 77 w 864"/>
                  <a:gd name="T49" fmla="*/ 294 h 763"/>
                  <a:gd name="T50" fmla="*/ 92 w 864"/>
                  <a:gd name="T51" fmla="*/ 295 h 763"/>
                  <a:gd name="T52" fmla="*/ 107 w 864"/>
                  <a:gd name="T53" fmla="*/ 300 h 763"/>
                  <a:gd name="T54" fmla="*/ 121 w 864"/>
                  <a:gd name="T55" fmla="*/ 308 h 763"/>
                  <a:gd name="T56" fmla="*/ 133 w 864"/>
                  <a:gd name="T57" fmla="*/ 320 h 763"/>
                  <a:gd name="T58" fmla="*/ 314 w 864"/>
                  <a:gd name="T59" fmla="*/ 527 h 763"/>
                  <a:gd name="T60" fmla="*/ 729 w 864"/>
                  <a:gd name="T61" fmla="*/ 28 h 763"/>
                  <a:gd name="T62" fmla="*/ 742 w 864"/>
                  <a:gd name="T63" fmla="*/ 15 h 763"/>
                  <a:gd name="T64" fmla="*/ 756 w 864"/>
                  <a:gd name="T65" fmla="*/ 7 h 763"/>
                  <a:gd name="T66" fmla="*/ 771 w 864"/>
                  <a:gd name="T67" fmla="*/ 1 h 763"/>
                  <a:gd name="T68" fmla="*/ 787 w 864"/>
                  <a:gd name="T6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4" h="763">
                    <a:moveTo>
                      <a:pt x="787" y="0"/>
                    </a:moveTo>
                    <a:lnTo>
                      <a:pt x="805" y="2"/>
                    </a:lnTo>
                    <a:lnTo>
                      <a:pt x="821" y="8"/>
                    </a:lnTo>
                    <a:lnTo>
                      <a:pt x="837" y="17"/>
                    </a:lnTo>
                    <a:lnTo>
                      <a:pt x="851" y="33"/>
                    </a:lnTo>
                    <a:lnTo>
                      <a:pt x="859" y="50"/>
                    </a:lnTo>
                    <a:lnTo>
                      <a:pt x="864" y="70"/>
                    </a:lnTo>
                    <a:lnTo>
                      <a:pt x="863" y="90"/>
                    </a:lnTo>
                    <a:lnTo>
                      <a:pt x="857" y="108"/>
                    </a:lnTo>
                    <a:lnTo>
                      <a:pt x="846" y="126"/>
                    </a:lnTo>
                    <a:lnTo>
                      <a:pt x="755" y="237"/>
                    </a:lnTo>
                    <a:lnTo>
                      <a:pt x="752" y="238"/>
                    </a:lnTo>
                    <a:lnTo>
                      <a:pt x="318" y="763"/>
                    </a:lnTo>
                    <a:lnTo>
                      <a:pt x="216" y="646"/>
                    </a:lnTo>
                    <a:lnTo>
                      <a:pt x="216" y="646"/>
                    </a:lnTo>
                    <a:lnTo>
                      <a:pt x="19" y="421"/>
                    </a:lnTo>
                    <a:lnTo>
                      <a:pt x="7" y="404"/>
                    </a:lnTo>
                    <a:lnTo>
                      <a:pt x="1" y="385"/>
                    </a:lnTo>
                    <a:lnTo>
                      <a:pt x="0" y="365"/>
                    </a:lnTo>
                    <a:lnTo>
                      <a:pt x="4" y="346"/>
                    </a:lnTo>
                    <a:lnTo>
                      <a:pt x="12" y="329"/>
                    </a:lnTo>
                    <a:lnTo>
                      <a:pt x="26" y="313"/>
                    </a:lnTo>
                    <a:lnTo>
                      <a:pt x="41" y="302"/>
                    </a:lnTo>
                    <a:lnTo>
                      <a:pt x="58" y="296"/>
                    </a:lnTo>
                    <a:lnTo>
                      <a:pt x="77" y="294"/>
                    </a:lnTo>
                    <a:lnTo>
                      <a:pt x="92" y="295"/>
                    </a:lnTo>
                    <a:lnTo>
                      <a:pt x="107" y="300"/>
                    </a:lnTo>
                    <a:lnTo>
                      <a:pt x="121" y="308"/>
                    </a:lnTo>
                    <a:lnTo>
                      <a:pt x="133" y="320"/>
                    </a:lnTo>
                    <a:lnTo>
                      <a:pt x="314" y="527"/>
                    </a:lnTo>
                    <a:lnTo>
                      <a:pt x="729" y="28"/>
                    </a:lnTo>
                    <a:lnTo>
                      <a:pt x="742" y="15"/>
                    </a:lnTo>
                    <a:lnTo>
                      <a:pt x="756" y="7"/>
                    </a:lnTo>
                    <a:lnTo>
                      <a:pt x="771" y="1"/>
                    </a:lnTo>
                    <a:lnTo>
                      <a:pt x="7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p:cNvSpPr>
              <p:nvPr/>
            </p:nvSpPr>
            <p:spPr bwMode="auto">
              <a:xfrm>
                <a:off x="5393083" y="1715427"/>
                <a:ext cx="278211" cy="279549"/>
              </a:xfrm>
              <a:custGeom>
                <a:avLst/>
                <a:gdLst>
                  <a:gd name="T0" fmla="*/ 113 w 1039"/>
                  <a:gd name="T1" fmla="*/ 0 h 1045"/>
                  <a:gd name="T2" fmla="*/ 859 w 1039"/>
                  <a:gd name="T3" fmla="*/ 0 h 1045"/>
                  <a:gd name="T4" fmla="*/ 801 w 1039"/>
                  <a:gd name="T5" fmla="*/ 73 h 1045"/>
                  <a:gd name="T6" fmla="*/ 113 w 1039"/>
                  <a:gd name="T7" fmla="*/ 73 h 1045"/>
                  <a:gd name="T8" fmla="*/ 97 w 1039"/>
                  <a:gd name="T9" fmla="*/ 77 h 1045"/>
                  <a:gd name="T10" fmla="*/ 85 w 1039"/>
                  <a:gd name="T11" fmla="*/ 85 h 1045"/>
                  <a:gd name="T12" fmla="*/ 75 w 1039"/>
                  <a:gd name="T13" fmla="*/ 98 h 1045"/>
                  <a:gd name="T14" fmla="*/ 73 w 1039"/>
                  <a:gd name="T15" fmla="*/ 113 h 1045"/>
                  <a:gd name="T16" fmla="*/ 73 w 1039"/>
                  <a:gd name="T17" fmla="*/ 932 h 1045"/>
                  <a:gd name="T18" fmla="*/ 75 w 1039"/>
                  <a:gd name="T19" fmla="*/ 947 h 1045"/>
                  <a:gd name="T20" fmla="*/ 85 w 1039"/>
                  <a:gd name="T21" fmla="*/ 960 h 1045"/>
                  <a:gd name="T22" fmla="*/ 97 w 1039"/>
                  <a:gd name="T23" fmla="*/ 968 h 1045"/>
                  <a:gd name="T24" fmla="*/ 113 w 1039"/>
                  <a:gd name="T25" fmla="*/ 972 h 1045"/>
                  <a:gd name="T26" fmla="*/ 926 w 1039"/>
                  <a:gd name="T27" fmla="*/ 972 h 1045"/>
                  <a:gd name="T28" fmla="*/ 941 w 1039"/>
                  <a:gd name="T29" fmla="*/ 968 h 1045"/>
                  <a:gd name="T30" fmla="*/ 954 w 1039"/>
                  <a:gd name="T31" fmla="*/ 960 h 1045"/>
                  <a:gd name="T32" fmla="*/ 962 w 1039"/>
                  <a:gd name="T33" fmla="*/ 947 h 1045"/>
                  <a:gd name="T34" fmla="*/ 966 w 1039"/>
                  <a:gd name="T35" fmla="*/ 932 h 1045"/>
                  <a:gd name="T36" fmla="*/ 966 w 1039"/>
                  <a:gd name="T37" fmla="*/ 465 h 1045"/>
                  <a:gd name="T38" fmla="*/ 1039 w 1039"/>
                  <a:gd name="T39" fmla="*/ 398 h 1045"/>
                  <a:gd name="T40" fmla="*/ 1039 w 1039"/>
                  <a:gd name="T41" fmla="*/ 932 h 1045"/>
                  <a:gd name="T42" fmla="*/ 1035 w 1039"/>
                  <a:gd name="T43" fmla="*/ 958 h 1045"/>
                  <a:gd name="T44" fmla="*/ 1027 w 1039"/>
                  <a:gd name="T45" fmla="*/ 982 h 1045"/>
                  <a:gd name="T46" fmla="*/ 1013 w 1039"/>
                  <a:gd name="T47" fmla="*/ 1003 h 1045"/>
                  <a:gd name="T48" fmla="*/ 996 w 1039"/>
                  <a:gd name="T49" fmla="*/ 1021 h 1045"/>
                  <a:gd name="T50" fmla="*/ 975 w 1039"/>
                  <a:gd name="T51" fmla="*/ 1033 h 1045"/>
                  <a:gd name="T52" fmla="*/ 952 w 1039"/>
                  <a:gd name="T53" fmla="*/ 1042 h 1045"/>
                  <a:gd name="T54" fmla="*/ 926 w 1039"/>
                  <a:gd name="T55" fmla="*/ 1045 h 1045"/>
                  <a:gd name="T56" fmla="*/ 113 w 1039"/>
                  <a:gd name="T57" fmla="*/ 1045 h 1045"/>
                  <a:gd name="T58" fmla="*/ 87 w 1039"/>
                  <a:gd name="T59" fmla="*/ 1042 h 1045"/>
                  <a:gd name="T60" fmla="*/ 63 w 1039"/>
                  <a:gd name="T61" fmla="*/ 1033 h 1045"/>
                  <a:gd name="T62" fmla="*/ 42 w 1039"/>
                  <a:gd name="T63" fmla="*/ 1021 h 1045"/>
                  <a:gd name="T64" fmla="*/ 24 w 1039"/>
                  <a:gd name="T65" fmla="*/ 1003 h 1045"/>
                  <a:gd name="T66" fmla="*/ 12 w 1039"/>
                  <a:gd name="T67" fmla="*/ 982 h 1045"/>
                  <a:gd name="T68" fmla="*/ 2 w 1039"/>
                  <a:gd name="T69" fmla="*/ 958 h 1045"/>
                  <a:gd name="T70" fmla="*/ 0 w 1039"/>
                  <a:gd name="T71" fmla="*/ 932 h 1045"/>
                  <a:gd name="T72" fmla="*/ 0 w 1039"/>
                  <a:gd name="T73" fmla="*/ 113 h 1045"/>
                  <a:gd name="T74" fmla="*/ 2 w 1039"/>
                  <a:gd name="T75" fmla="*/ 87 h 1045"/>
                  <a:gd name="T76" fmla="*/ 12 w 1039"/>
                  <a:gd name="T77" fmla="*/ 64 h 1045"/>
                  <a:gd name="T78" fmla="*/ 24 w 1039"/>
                  <a:gd name="T79" fmla="*/ 43 h 1045"/>
                  <a:gd name="T80" fmla="*/ 42 w 1039"/>
                  <a:gd name="T81" fmla="*/ 24 h 1045"/>
                  <a:gd name="T82" fmla="*/ 63 w 1039"/>
                  <a:gd name="T83" fmla="*/ 11 h 1045"/>
                  <a:gd name="T84" fmla="*/ 87 w 1039"/>
                  <a:gd name="T85" fmla="*/ 3 h 1045"/>
                  <a:gd name="T86" fmla="*/ 113 w 1039"/>
                  <a:gd name="T87" fmla="*/ 0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9" h="1045">
                    <a:moveTo>
                      <a:pt x="113" y="0"/>
                    </a:moveTo>
                    <a:lnTo>
                      <a:pt x="859" y="0"/>
                    </a:lnTo>
                    <a:lnTo>
                      <a:pt x="801" y="73"/>
                    </a:lnTo>
                    <a:lnTo>
                      <a:pt x="113" y="73"/>
                    </a:lnTo>
                    <a:lnTo>
                      <a:pt x="97" y="77"/>
                    </a:lnTo>
                    <a:lnTo>
                      <a:pt x="85" y="85"/>
                    </a:lnTo>
                    <a:lnTo>
                      <a:pt x="75" y="98"/>
                    </a:lnTo>
                    <a:lnTo>
                      <a:pt x="73" y="113"/>
                    </a:lnTo>
                    <a:lnTo>
                      <a:pt x="73" y="932"/>
                    </a:lnTo>
                    <a:lnTo>
                      <a:pt x="75" y="947"/>
                    </a:lnTo>
                    <a:lnTo>
                      <a:pt x="85" y="960"/>
                    </a:lnTo>
                    <a:lnTo>
                      <a:pt x="97" y="968"/>
                    </a:lnTo>
                    <a:lnTo>
                      <a:pt x="113" y="972"/>
                    </a:lnTo>
                    <a:lnTo>
                      <a:pt x="926" y="972"/>
                    </a:lnTo>
                    <a:lnTo>
                      <a:pt x="941" y="968"/>
                    </a:lnTo>
                    <a:lnTo>
                      <a:pt x="954" y="960"/>
                    </a:lnTo>
                    <a:lnTo>
                      <a:pt x="962" y="947"/>
                    </a:lnTo>
                    <a:lnTo>
                      <a:pt x="966" y="932"/>
                    </a:lnTo>
                    <a:lnTo>
                      <a:pt x="966" y="465"/>
                    </a:lnTo>
                    <a:lnTo>
                      <a:pt x="1039" y="398"/>
                    </a:lnTo>
                    <a:lnTo>
                      <a:pt x="1039" y="932"/>
                    </a:lnTo>
                    <a:lnTo>
                      <a:pt x="1035" y="958"/>
                    </a:lnTo>
                    <a:lnTo>
                      <a:pt x="1027" y="982"/>
                    </a:lnTo>
                    <a:lnTo>
                      <a:pt x="1013" y="1003"/>
                    </a:lnTo>
                    <a:lnTo>
                      <a:pt x="996" y="1021"/>
                    </a:lnTo>
                    <a:lnTo>
                      <a:pt x="975" y="1033"/>
                    </a:lnTo>
                    <a:lnTo>
                      <a:pt x="952" y="1042"/>
                    </a:lnTo>
                    <a:lnTo>
                      <a:pt x="926" y="1045"/>
                    </a:lnTo>
                    <a:lnTo>
                      <a:pt x="113" y="1045"/>
                    </a:lnTo>
                    <a:lnTo>
                      <a:pt x="87" y="1042"/>
                    </a:lnTo>
                    <a:lnTo>
                      <a:pt x="63" y="1033"/>
                    </a:lnTo>
                    <a:lnTo>
                      <a:pt x="42" y="1021"/>
                    </a:lnTo>
                    <a:lnTo>
                      <a:pt x="24" y="1003"/>
                    </a:lnTo>
                    <a:lnTo>
                      <a:pt x="12" y="982"/>
                    </a:lnTo>
                    <a:lnTo>
                      <a:pt x="2" y="958"/>
                    </a:lnTo>
                    <a:lnTo>
                      <a:pt x="0" y="932"/>
                    </a:lnTo>
                    <a:lnTo>
                      <a:pt x="0" y="113"/>
                    </a:lnTo>
                    <a:lnTo>
                      <a:pt x="2" y="87"/>
                    </a:lnTo>
                    <a:lnTo>
                      <a:pt x="12" y="64"/>
                    </a:lnTo>
                    <a:lnTo>
                      <a:pt x="24" y="43"/>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0" name="Group 9"/>
            <p:cNvGrpSpPr>
              <a:grpSpLocks noChangeAspect="1"/>
            </p:cNvGrpSpPr>
            <p:nvPr/>
          </p:nvGrpSpPr>
          <p:grpSpPr>
            <a:xfrm>
              <a:off x="3822133" y="3548577"/>
              <a:ext cx="281975" cy="265195"/>
              <a:chOff x="5393083" y="1715427"/>
              <a:chExt cx="291587" cy="279549"/>
            </a:xfrm>
            <a:solidFill>
              <a:schemeClr val="accent5"/>
            </a:solidFill>
          </p:grpSpPr>
          <p:sp>
            <p:nvSpPr>
              <p:cNvPr id="14" name="Freeform 13"/>
              <p:cNvSpPr>
                <a:spLocks/>
              </p:cNvSpPr>
              <p:nvPr/>
            </p:nvSpPr>
            <p:spPr bwMode="auto">
              <a:xfrm>
                <a:off x="5453274" y="1730140"/>
                <a:ext cx="231396" cy="204646"/>
              </a:xfrm>
              <a:custGeom>
                <a:avLst/>
                <a:gdLst>
                  <a:gd name="T0" fmla="*/ 787 w 864"/>
                  <a:gd name="T1" fmla="*/ 0 h 763"/>
                  <a:gd name="T2" fmla="*/ 805 w 864"/>
                  <a:gd name="T3" fmla="*/ 2 h 763"/>
                  <a:gd name="T4" fmla="*/ 821 w 864"/>
                  <a:gd name="T5" fmla="*/ 8 h 763"/>
                  <a:gd name="T6" fmla="*/ 837 w 864"/>
                  <a:gd name="T7" fmla="*/ 17 h 763"/>
                  <a:gd name="T8" fmla="*/ 851 w 864"/>
                  <a:gd name="T9" fmla="*/ 33 h 763"/>
                  <a:gd name="T10" fmla="*/ 859 w 864"/>
                  <a:gd name="T11" fmla="*/ 50 h 763"/>
                  <a:gd name="T12" fmla="*/ 864 w 864"/>
                  <a:gd name="T13" fmla="*/ 70 h 763"/>
                  <a:gd name="T14" fmla="*/ 863 w 864"/>
                  <a:gd name="T15" fmla="*/ 90 h 763"/>
                  <a:gd name="T16" fmla="*/ 857 w 864"/>
                  <a:gd name="T17" fmla="*/ 108 h 763"/>
                  <a:gd name="T18" fmla="*/ 846 w 864"/>
                  <a:gd name="T19" fmla="*/ 126 h 763"/>
                  <a:gd name="T20" fmla="*/ 755 w 864"/>
                  <a:gd name="T21" fmla="*/ 237 h 763"/>
                  <a:gd name="T22" fmla="*/ 752 w 864"/>
                  <a:gd name="T23" fmla="*/ 238 h 763"/>
                  <a:gd name="T24" fmla="*/ 318 w 864"/>
                  <a:gd name="T25" fmla="*/ 763 h 763"/>
                  <a:gd name="T26" fmla="*/ 216 w 864"/>
                  <a:gd name="T27" fmla="*/ 646 h 763"/>
                  <a:gd name="T28" fmla="*/ 216 w 864"/>
                  <a:gd name="T29" fmla="*/ 646 h 763"/>
                  <a:gd name="T30" fmla="*/ 19 w 864"/>
                  <a:gd name="T31" fmla="*/ 421 h 763"/>
                  <a:gd name="T32" fmla="*/ 7 w 864"/>
                  <a:gd name="T33" fmla="*/ 404 h 763"/>
                  <a:gd name="T34" fmla="*/ 1 w 864"/>
                  <a:gd name="T35" fmla="*/ 385 h 763"/>
                  <a:gd name="T36" fmla="*/ 0 w 864"/>
                  <a:gd name="T37" fmla="*/ 365 h 763"/>
                  <a:gd name="T38" fmla="*/ 4 w 864"/>
                  <a:gd name="T39" fmla="*/ 346 h 763"/>
                  <a:gd name="T40" fmla="*/ 12 w 864"/>
                  <a:gd name="T41" fmla="*/ 329 h 763"/>
                  <a:gd name="T42" fmla="*/ 26 w 864"/>
                  <a:gd name="T43" fmla="*/ 313 h 763"/>
                  <a:gd name="T44" fmla="*/ 41 w 864"/>
                  <a:gd name="T45" fmla="*/ 302 h 763"/>
                  <a:gd name="T46" fmla="*/ 58 w 864"/>
                  <a:gd name="T47" fmla="*/ 296 h 763"/>
                  <a:gd name="T48" fmla="*/ 77 w 864"/>
                  <a:gd name="T49" fmla="*/ 294 h 763"/>
                  <a:gd name="T50" fmla="*/ 92 w 864"/>
                  <a:gd name="T51" fmla="*/ 295 h 763"/>
                  <a:gd name="T52" fmla="*/ 107 w 864"/>
                  <a:gd name="T53" fmla="*/ 300 h 763"/>
                  <a:gd name="T54" fmla="*/ 121 w 864"/>
                  <a:gd name="T55" fmla="*/ 308 h 763"/>
                  <a:gd name="T56" fmla="*/ 133 w 864"/>
                  <a:gd name="T57" fmla="*/ 320 h 763"/>
                  <a:gd name="T58" fmla="*/ 314 w 864"/>
                  <a:gd name="T59" fmla="*/ 527 h 763"/>
                  <a:gd name="T60" fmla="*/ 729 w 864"/>
                  <a:gd name="T61" fmla="*/ 28 h 763"/>
                  <a:gd name="T62" fmla="*/ 742 w 864"/>
                  <a:gd name="T63" fmla="*/ 15 h 763"/>
                  <a:gd name="T64" fmla="*/ 756 w 864"/>
                  <a:gd name="T65" fmla="*/ 7 h 763"/>
                  <a:gd name="T66" fmla="*/ 771 w 864"/>
                  <a:gd name="T67" fmla="*/ 1 h 763"/>
                  <a:gd name="T68" fmla="*/ 787 w 864"/>
                  <a:gd name="T6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4" h="763">
                    <a:moveTo>
                      <a:pt x="787" y="0"/>
                    </a:moveTo>
                    <a:lnTo>
                      <a:pt x="805" y="2"/>
                    </a:lnTo>
                    <a:lnTo>
                      <a:pt x="821" y="8"/>
                    </a:lnTo>
                    <a:lnTo>
                      <a:pt x="837" y="17"/>
                    </a:lnTo>
                    <a:lnTo>
                      <a:pt x="851" y="33"/>
                    </a:lnTo>
                    <a:lnTo>
                      <a:pt x="859" y="50"/>
                    </a:lnTo>
                    <a:lnTo>
                      <a:pt x="864" y="70"/>
                    </a:lnTo>
                    <a:lnTo>
                      <a:pt x="863" y="90"/>
                    </a:lnTo>
                    <a:lnTo>
                      <a:pt x="857" y="108"/>
                    </a:lnTo>
                    <a:lnTo>
                      <a:pt x="846" y="126"/>
                    </a:lnTo>
                    <a:lnTo>
                      <a:pt x="755" y="237"/>
                    </a:lnTo>
                    <a:lnTo>
                      <a:pt x="752" y="238"/>
                    </a:lnTo>
                    <a:lnTo>
                      <a:pt x="318" y="763"/>
                    </a:lnTo>
                    <a:lnTo>
                      <a:pt x="216" y="646"/>
                    </a:lnTo>
                    <a:lnTo>
                      <a:pt x="216" y="646"/>
                    </a:lnTo>
                    <a:lnTo>
                      <a:pt x="19" y="421"/>
                    </a:lnTo>
                    <a:lnTo>
                      <a:pt x="7" y="404"/>
                    </a:lnTo>
                    <a:lnTo>
                      <a:pt x="1" y="385"/>
                    </a:lnTo>
                    <a:lnTo>
                      <a:pt x="0" y="365"/>
                    </a:lnTo>
                    <a:lnTo>
                      <a:pt x="4" y="346"/>
                    </a:lnTo>
                    <a:lnTo>
                      <a:pt x="12" y="329"/>
                    </a:lnTo>
                    <a:lnTo>
                      <a:pt x="26" y="313"/>
                    </a:lnTo>
                    <a:lnTo>
                      <a:pt x="41" y="302"/>
                    </a:lnTo>
                    <a:lnTo>
                      <a:pt x="58" y="296"/>
                    </a:lnTo>
                    <a:lnTo>
                      <a:pt x="77" y="294"/>
                    </a:lnTo>
                    <a:lnTo>
                      <a:pt x="92" y="295"/>
                    </a:lnTo>
                    <a:lnTo>
                      <a:pt x="107" y="300"/>
                    </a:lnTo>
                    <a:lnTo>
                      <a:pt x="121" y="308"/>
                    </a:lnTo>
                    <a:lnTo>
                      <a:pt x="133" y="320"/>
                    </a:lnTo>
                    <a:lnTo>
                      <a:pt x="314" y="527"/>
                    </a:lnTo>
                    <a:lnTo>
                      <a:pt x="729" y="28"/>
                    </a:lnTo>
                    <a:lnTo>
                      <a:pt x="742" y="15"/>
                    </a:lnTo>
                    <a:lnTo>
                      <a:pt x="756" y="7"/>
                    </a:lnTo>
                    <a:lnTo>
                      <a:pt x="771" y="1"/>
                    </a:lnTo>
                    <a:lnTo>
                      <a:pt x="7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p:nvSpPr>
            <p:spPr bwMode="auto">
              <a:xfrm>
                <a:off x="5393083" y="1715427"/>
                <a:ext cx="278211" cy="279549"/>
              </a:xfrm>
              <a:custGeom>
                <a:avLst/>
                <a:gdLst>
                  <a:gd name="T0" fmla="*/ 113 w 1039"/>
                  <a:gd name="T1" fmla="*/ 0 h 1045"/>
                  <a:gd name="T2" fmla="*/ 859 w 1039"/>
                  <a:gd name="T3" fmla="*/ 0 h 1045"/>
                  <a:gd name="T4" fmla="*/ 801 w 1039"/>
                  <a:gd name="T5" fmla="*/ 73 h 1045"/>
                  <a:gd name="T6" fmla="*/ 113 w 1039"/>
                  <a:gd name="T7" fmla="*/ 73 h 1045"/>
                  <a:gd name="T8" fmla="*/ 97 w 1039"/>
                  <a:gd name="T9" fmla="*/ 77 h 1045"/>
                  <a:gd name="T10" fmla="*/ 85 w 1039"/>
                  <a:gd name="T11" fmla="*/ 85 h 1045"/>
                  <a:gd name="T12" fmla="*/ 75 w 1039"/>
                  <a:gd name="T13" fmla="*/ 98 h 1045"/>
                  <a:gd name="T14" fmla="*/ 73 w 1039"/>
                  <a:gd name="T15" fmla="*/ 113 h 1045"/>
                  <a:gd name="T16" fmla="*/ 73 w 1039"/>
                  <a:gd name="T17" fmla="*/ 932 h 1045"/>
                  <a:gd name="T18" fmla="*/ 75 w 1039"/>
                  <a:gd name="T19" fmla="*/ 947 h 1045"/>
                  <a:gd name="T20" fmla="*/ 85 w 1039"/>
                  <a:gd name="T21" fmla="*/ 960 h 1045"/>
                  <a:gd name="T22" fmla="*/ 97 w 1039"/>
                  <a:gd name="T23" fmla="*/ 968 h 1045"/>
                  <a:gd name="T24" fmla="*/ 113 w 1039"/>
                  <a:gd name="T25" fmla="*/ 972 h 1045"/>
                  <a:gd name="T26" fmla="*/ 926 w 1039"/>
                  <a:gd name="T27" fmla="*/ 972 h 1045"/>
                  <a:gd name="T28" fmla="*/ 941 w 1039"/>
                  <a:gd name="T29" fmla="*/ 968 h 1045"/>
                  <a:gd name="T30" fmla="*/ 954 w 1039"/>
                  <a:gd name="T31" fmla="*/ 960 h 1045"/>
                  <a:gd name="T32" fmla="*/ 962 w 1039"/>
                  <a:gd name="T33" fmla="*/ 947 h 1045"/>
                  <a:gd name="T34" fmla="*/ 966 w 1039"/>
                  <a:gd name="T35" fmla="*/ 932 h 1045"/>
                  <a:gd name="T36" fmla="*/ 966 w 1039"/>
                  <a:gd name="T37" fmla="*/ 465 h 1045"/>
                  <a:gd name="T38" fmla="*/ 1039 w 1039"/>
                  <a:gd name="T39" fmla="*/ 398 h 1045"/>
                  <a:gd name="T40" fmla="*/ 1039 w 1039"/>
                  <a:gd name="T41" fmla="*/ 932 h 1045"/>
                  <a:gd name="T42" fmla="*/ 1035 w 1039"/>
                  <a:gd name="T43" fmla="*/ 958 h 1045"/>
                  <a:gd name="T44" fmla="*/ 1027 w 1039"/>
                  <a:gd name="T45" fmla="*/ 982 h 1045"/>
                  <a:gd name="T46" fmla="*/ 1013 w 1039"/>
                  <a:gd name="T47" fmla="*/ 1003 h 1045"/>
                  <a:gd name="T48" fmla="*/ 996 w 1039"/>
                  <a:gd name="T49" fmla="*/ 1021 h 1045"/>
                  <a:gd name="T50" fmla="*/ 975 w 1039"/>
                  <a:gd name="T51" fmla="*/ 1033 h 1045"/>
                  <a:gd name="T52" fmla="*/ 952 w 1039"/>
                  <a:gd name="T53" fmla="*/ 1042 h 1045"/>
                  <a:gd name="T54" fmla="*/ 926 w 1039"/>
                  <a:gd name="T55" fmla="*/ 1045 h 1045"/>
                  <a:gd name="T56" fmla="*/ 113 w 1039"/>
                  <a:gd name="T57" fmla="*/ 1045 h 1045"/>
                  <a:gd name="T58" fmla="*/ 87 w 1039"/>
                  <a:gd name="T59" fmla="*/ 1042 h 1045"/>
                  <a:gd name="T60" fmla="*/ 63 w 1039"/>
                  <a:gd name="T61" fmla="*/ 1033 h 1045"/>
                  <a:gd name="T62" fmla="*/ 42 w 1039"/>
                  <a:gd name="T63" fmla="*/ 1021 h 1045"/>
                  <a:gd name="T64" fmla="*/ 24 w 1039"/>
                  <a:gd name="T65" fmla="*/ 1003 h 1045"/>
                  <a:gd name="T66" fmla="*/ 12 w 1039"/>
                  <a:gd name="T67" fmla="*/ 982 h 1045"/>
                  <a:gd name="T68" fmla="*/ 2 w 1039"/>
                  <a:gd name="T69" fmla="*/ 958 h 1045"/>
                  <a:gd name="T70" fmla="*/ 0 w 1039"/>
                  <a:gd name="T71" fmla="*/ 932 h 1045"/>
                  <a:gd name="T72" fmla="*/ 0 w 1039"/>
                  <a:gd name="T73" fmla="*/ 113 h 1045"/>
                  <a:gd name="T74" fmla="*/ 2 w 1039"/>
                  <a:gd name="T75" fmla="*/ 87 h 1045"/>
                  <a:gd name="T76" fmla="*/ 12 w 1039"/>
                  <a:gd name="T77" fmla="*/ 64 h 1045"/>
                  <a:gd name="T78" fmla="*/ 24 w 1039"/>
                  <a:gd name="T79" fmla="*/ 43 h 1045"/>
                  <a:gd name="T80" fmla="*/ 42 w 1039"/>
                  <a:gd name="T81" fmla="*/ 24 h 1045"/>
                  <a:gd name="T82" fmla="*/ 63 w 1039"/>
                  <a:gd name="T83" fmla="*/ 11 h 1045"/>
                  <a:gd name="T84" fmla="*/ 87 w 1039"/>
                  <a:gd name="T85" fmla="*/ 3 h 1045"/>
                  <a:gd name="T86" fmla="*/ 113 w 1039"/>
                  <a:gd name="T87" fmla="*/ 0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9" h="1045">
                    <a:moveTo>
                      <a:pt x="113" y="0"/>
                    </a:moveTo>
                    <a:lnTo>
                      <a:pt x="859" y="0"/>
                    </a:lnTo>
                    <a:lnTo>
                      <a:pt x="801" y="73"/>
                    </a:lnTo>
                    <a:lnTo>
                      <a:pt x="113" y="73"/>
                    </a:lnTo>
                    <a:lnTo>
                      <a:pt x="97" y="77"/>
                    </a:lnTo>
                    <a:lnTo>
                      <a:pt x="85" y="85"/>
                    </a:lnTo>
                    <a:lnTo>
                      <a:pt x="75" y="98"/>
                    </a:lnTo>
                    <a:lnTo>
                      <a:pt x="73" y="113"/>
                    </a:lnTo>
                    <a:lnTo>
                      <a:pt x="73" y="932"/>
                    </a:lnTo>
                    <a:lnTo>
                      <a:pt x="75" y="947"/>
                    </a:lnTo>
                    <a:lnTo>
                      <a:pt x="85" y="960"/>
                    </a:lnTo>
                    <a:lnTo>
                      <a:pt x="97" y="968"/>
                    </a:lnTo>
                    <a:lnTo>
                      <a:pt x="113" y="972"/>
                    </a:lnTo>
                    <a:lnTo>
                      <a:pt x="926" y="972"/>
                    </a:lnTo>
                    <a:lnTo>
                      <a:pt x="941" y="968"/>
                    </a:lnTo>
                    <a:lnTo>
                      <a:pt x="954" y="960"/>
                    </a:lnTo>
                    <a:lnTo>
                      <a:pt x="962" y="947"/>
                    </a:lnTo>
                    <a:lnTo>
                      <a:pt x="966" y="932"/>
                    </a:lnTo>
                    <a:lnTo>
                      <a:pt x="966" y="465"/>
                    </a:lnTo>
                    <a:lnTo>
                      <a:pt x="1039" y="398"/>
                    </a:lnTo>
                    <a:lnTo>
                      <a:pt x="1039" y="932"/>
                    </a:lnTo>
                    <a:lnTo>
                      <a:pt x="1035" y="958"/>
                    </a:lnTo>
                    <a:lnTo>
                      <a:pt x="1027" y="982"/>
                    </a:lnTo>
                    <a:lnTo>
                      <a:pt x="1013" y="1003"/>
                    </a:lnTo>
                    <a:lnTo>
                      <a:pt x="996" y="1021"/>
                    </a:lnTo>
                    <a:lnTo>
                      <a:pt x="975" y="1033"/>
                    </a:lnTo>
                    <a:lnTo>
                      <a:pt x="952" y="1042"/>
                    </a:lnTo>
                    <a:lnTo>
                      <a:pt x="926" y="1045"/>
                    </a:lnTo>
                    <a:lnTo>
                      <a:pt x="113" y="1045"/>
                    </a:lnTo>
                    <a:lnTo>
                      <a:pt x="87" y="1042"/>
                    </a:lnTo>
                    <a:lnTo>
                      <a:pt x="63" y="1033"/>
                    </a:lnTo>
                    <a:lnTo>
                      <a:pt x="42" y="1021"/>
                    </a:lnTo>
                    <a:lnTo>
                      <a:pt x="24" y="1003"/>
                    </a:lnTo>
                    <a:lnTo>
                      <a:pt x="12" y="982"/>
                    </a:lnTo>
                    <a:lnTo>
                      <a:pt x="2" y="958"/>
                    </a:lnTo>
                    <a:lnTo>
                      <a:pt x="0" y="932"/>
                    </a:lnTo>
                    <a:lnTo>
                      <a:pt x="0" y="113"/>
                    </a:lnTo>
                    <a:lnTo>
                      <a:pt x="2" y="87"/>
                    </a:lnTo>
                    <a:lnTo>
                      <a:pt x="12" y="64"/>
                    </a:lnTo>
                    <a:lnTo>
                      <a:pt x="24" y="43"/>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1" name="Group 10"/>
            <p:cNvGrpSpPr>
              <a:grpSpLocks noChangeAspect="1"/>
            </p:cNvGrpSpPr>
            <p:nvPr/>
          </p:nvGrpSpPr>
          <p:grpSpPr>
            <a:xfrm>
              <a:off x="3822133" y="4282002"/>
              <a:ext cx="281975" cy="265195"/>
              <a:chOff x="5393083" y="1715427"/>
              <a:chExt cx="291587" cy="279549"/>
            </a:xfrm>
            <a:solidFill>
              <a:schemeClr val="accent5"/>
            </a:solidFill>
          </p:grpSpPr>
          <p:sp>
            <p:nvSpPr>
              <p:cNvPr id="12" name="Freeform 11"/>
              <p:cNvSpPr>
                <a:spLocks/>
              </p:cNvSpPr>
              <p:nvPr/>
            </p:nvSpPr>
            <p:spPr bwMode="auto">
              <a:xfrm>
                <a:off x="5453274" y="1730140"/>
                <a:ext cx="231396" cy="204646"/>
              </a:xfrm>
              <a:custGeom>
                <a:avLst/>
                <a:gdLst>
                  <a:gd name="T0" fmla="*/ 787 w 864"/>
                  <a:gd name="T1" fmla="*/ 0 h 763"/>
                  <a:gd name="T2" fmla="*/ 805 w 864"/>
                  <a:gd name="T3" fmla="*/ 2 h 763"/>
                  <a:gd name="T4" fmla="*/ 821 w 864"/>
                  <a:gd name="T5" fmla="*/ 8 h 763"/>
                  <a:gd name="T6" fmla="*/ 837 w 864"/>
                  <a:gd name="T7" fmla="*/ 17 h 763"/>
                  <a:gd name="T8" fmla="*/ 851 w 864"/>
                  <a:gd name="T9" fmla="*/ 33 h 763"/>
                  <a:gd name="T10" fmla="*/ 859 w 864"/>
                  <a:gd name="T11" fmla="*/ 50 h 763"/>
                  <a:gd name="T12" fmla="*/ 864 w 864"/>
                  <a:gd name="T13" fmla="*/ 70 h 763"/>
                  <a:gd name="T14" fmla="*/ 863 w 864"/>
                  <a:gd name="T15" fmla="*/ 90 h 763"/>
                  <a:gd name="T16" fmla="*/ 857 w 864"/>
                  <a:gd name="T17" fmla="*/ 108 h 763"/>
                  <a:gd name="T18" fmla="*/ 846 w 864"/>
                  <a:gd name="T19" fmla="*/ 126 h 763"/>
                  <a:gd name="T20" fmla="*/ 755 w 864"/>
                  <a:gd name="T21" fmla="*/ 237 h 763"/>
                  <a:gd name="T22" fmla="*/ 752 w 864"/>
                  <a:gd name="T23" fmla="*/ 238 h 763"/>
                  <a:gd name="T24" fmla="*/ 318 w 864"/>
                  <a:gd name="T25" fmla="*/ 763 h 763"/>
                  <a:gd name="T26" fmla="*/ 216 w 864"/>
                  <a:gd name="T27" fmla="*/ 646 h 763"/>
                  <a:gd name="T28" fmla="*/ 216 w 864"/>
                  <a:gd name="T29" fmla="*/ 646 h 763"/>
                  <a:gd name="T30" fmla="*/ 19 w 864"/>
                  <a:gd name="T31" fmla="*/ 421 h 763"/>
                  <a:gd name="T32" fmla="*/ 7 w 864"/>
                  <a:gd name="T33" fmla="*/ 404 h 763"/>
                  <a:gd name="T34" fmla="*/ 1 w 864"/>
                  <a:gd name="T35" fmla="*/ 385 h 763"/>
                  <a:gd name="T36" fmla="*/ 0 w 864"/>
                  <a:gd name="T37" fmla="*/ 365 h 763"/>
                  <a:gd name="T38" fmla="*/ 4 w 864"/>
                  <a:gd name="T39" fmla="*/ 346 h 763"/>
                  <a:gd name="T40" fmla="*/ 12 w 864"/>
                  <a:gd name="T41" fmla="*/ 329 h 763"/>
                  <a:gd name="T42" fmla="*/ 26 w 864"/>
                  <a:gd name="T43" fmla="*/ 313 h 763"/>
                  <a:gd name="T44" fmla="*/ 41 w 864"/>
                  <a:gd name="T45" fmla="*/ 302 h 763"/>
                  <a:gd name="T46" fmla="*/ 58 w 864"/>
                  <a:gd name="T47" fmla="*/ 296 h 763"/>
                  <a:gd name="T48" fmla="*/ 77 w 864"/>
                  <a:gd name="T49" fmla="*/ 294 h 763"/>
                  <a:gd name="T50" fmla="*/ 92 w 864"/>
                  <a:gd name="T51" fmla="*/ 295 h 763"/>
                  <a:gd name="T52" fmla="*/ 107 w 864"/>
                  <a:gd name="T53" fmla="*/ 300 h 763"/>
                  <a:gd name="T54" fmla="*/ 121 w 864"/>
                  <a:gd name="T55" fmla="*/ 308 h 763"/>
                  <a:gd name="T56" fmla="*/ 133 w 864"/>
                  <a:gd name="T57" fmla="*/ 320 h 763"/>
                  <a:gd name="T58" fmla="*/ 314 w 864"/>
                  <a:gd name="T59" fmla="*/ 527 h 763"/>
                  <a:gd name="T60" fmla="*/ 729 w 864"/>
                  <a:gd name="T61" fmla="*/ 28 h 763"/>
                  <a:gd name="T62" fmla="*/ 742 w 864"/>
                  <a:gd name="T63" fmla="*/ 15 h 763"/>
                  <a:gd name="T64" fmla="*/ 756 w 864"/>
                  <a:gd name="T65" fmla="*/ 7 h 763"/>
                  <a:gd name="T66" fmla="*/ 771 w 864"/>
                  <a:gd name="T67" fmla="*/ 1 h 763"/>
                  <a:gd name="T68" fmla="*/ 787 w 864"/>
                  <a:gd name="T6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4" h="763">
                    <a:moveTo>
                      <a:pt x="787" y="0"/>
                    </a:moveTo>
                    <a:lnTo>
                      <a:pt x="805" y="2"/>
                    </a:lnTo>
                    <a:lnTo>
                      <a:pt x="821" y="8"/>
                    </a:lnTo>
                    <a:lnTo>
                      <a:pt x="837" y="17"/>
                    </a:lnTo>
                    <a:lnTo>
                      <a:pt x="851" y="33"/>
                    </a:lnTo>
                    <a:lnTo>
                      <a:pt x="859" y="50"/>
                    </a:lnTo>
                    <a:lnTo>
                      <a:pt x="864" y="70"/>
                    </a:lnTo>
                    <a:lnTo>
                      <a:pt x="863" y="90"/>
                    </a:lnTo>
                    <a:lnTo>
                      <a:pt x="857" y="108"/>
                    </a:lnTo>
                    <a:lnTo>
                      <a:pt x="846" y="126"/>
                    </a:lnTo>
                    <a:lnTo>
                      <a:pt x="755" y="237"/>
                    </a:lnTo>
                    <a:lnTo>
                      <a:pt x="752" y="238"/>
                    </a:lnTo>
                    <a:lnTo>
                      <a:pt x="318" y="763"/>
                    </a:lnTo>
                    <a:lnTo>
                      <a:pt x="216" y="646"/>
                    </a:lnTo>
                    <a:lnTo>
                      <a:pt x="216" y="646"/>
                    </a:lnTo>
                    <a:lnTo>
                      <a:pt x="19" y="421"/>
                    </a:lnTo>
                    <a:lnTo>
                      <a:pt x="7" y="404"/>
                    </a:lnTo>
                    <a:lnTo>
                      <a:pt x="1" y="385"/>
                    </a:lnTo>
                    <a:lnTo>
                      <a:pt x="0" y="365"/>
                    </a:lnTo>
                    <a:lnTo>
                      <a:pt x="4" y="346"/>
                    </a:lnTo>
                    <a:lnTo>
                      <a:pt x="12" y="329"/>
                    </a:lnTo>
                    <a:lnTo>
                      <a:pt x="26" y="313"/>
                    </a:lnTo>
                    <a:lnTo>
                      <a:pt x="41" y="302"/>
                    </a:lnTo>
                    <a:lnTo>
                      <a:pt x="58" y="296"/>
                    </a:lnTo>
                    <a:lnTo>
                      <a:pt x="77" y="294"/>
                    </a:lnTo>
                    <a:lnTo>
                      <a:pt x="92" y="295"/>
                    </a:lnTo>
                    <a:lnTo>
                      <a:pt x="107" y="300"/>
                    </a:lnTo>
                    <a:lnTo>
                      <a:pt x="121" y="308"/>
                    </a:lnTo>
                    <a:lnTo>
                      <a:pt x="133" y="320"/>
                    </a:lnTo>
                    <a:lnTo>
                      <a:pt x="314" y="527"/>
                    </a:lnTo>
                    <a:lnTo>
                      <a:pt x="729" y="28"/>
                    </a:lnTo>
                    <a:lnTo>
                      <a:pt x="742" y="15"/>
                    </a:lnTo>
                    <a:lnTo>
                      <a:pt x="756" y="7"/>
                    </a:lnTo>
                    <a:lnTo>
                      <a:pt x="771" y="1"/>
                    </a:lnTo>
                    <a:lnTo>
                      <a:pt x="7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p:nvSpPr>
            <p:spPr bwMode="auto">
              <a:xfrm>
                <a:off x="5393083" y="1715427"/>
                <a:ext cx="278211" cy="279549"/>
              </a:xfrm>
              <a:custGeom>
                <a:avLst/>
                <a:gdLst>
                  <a:gd name="T0" fmla="*/ 113 w 1039"/>
                  <a:gd name="T1" fmla="*/ 0 h 1045"/>
                  <a:gd name="T2" fmla="*/ 859 w 1039"/>
                  <a:gd name="T3" fmla="*/ 0 h 1045"/>
                  <a:gd name="T4" fmla="*/ 801 w 1039"/>
                  <a:gd name="T5" fmla="*/ 73 h 1045"/>
                  <a:gd name="T6" fmla="*/ 113 w 1039"/>
                  <a:gd name="T7" fmla="*/ 73 h 1045"/>
                  <a:gd name="T8" fmla="*/ 97 w 1039"/>
                  <a:gd name="T9" fmla="*/ 77 h 1045"/>
                  <a:gd name="T10" fmla="*/ 85 w 1039"/>
                  <a:gd name="T11" fmla="*/ 85 h 1045"/>
                  <a:gd name="T12" fmla="*/ 75 w 1039"/>
                  <a:gd name="T13" fmla="*/ 98 h 1045"/>
                  <a:gd name="T14" fmla="*/ 73 w 1039"/>
                  <a:gd name="T15" fmla="*/ 113 h 1045"/>
                  <a:gd name="T16" fmla="*/ 73 w 1039"/>
                  <a:gd name="T17" fmla="*/ 932 h 1045"/>
                  <a:gd name="T18" fmla="*/ 75 w 1039"/>
                  <a:gd name="T19" fmla="*/ 947 h 1045"/>
                  <a:gd name="T20" fmla="*/ 85 w 1039"/>
                  <a:gd name="T21" fmla="*/ 960 h 1045"/>
                  <a:gd name="T22" fmla="*/ 97 w 1039"/>
                  <a:gd name="T23" fmla="*/ 968 h 1045"/>
                  <a:gd name="T24" fmla="*/ 113 w 1039"/>
                  <a:gd name="T25" fmla="*/ 972 h 1045"/>
                  <a:gd name="T26" fmla="*/ 926 w 1039"/>
                  <a:gd name="T27" fmla="*/ 972 h 1045"/>
                  <a:gd name="T28" fmla="*/ 941 w 1039"/>
                  <a:gd name="T29" fmla="*/ 968 h 1045"/>
                  <a:gd name="T30" fmla="*/ 954 w 1039"/>
                  <a:gd name="T31" fmla="*/ 960 h 1045"/>
                  <a:gd name="T32" fmla="*/ 962 w 1039"/>
                  <a:gd name="T33" fmla="*/ 947 h 1045"/>
                  <a:gd name="T34" fmla="*/ 966 w 1039"/>
                  <a:gd name="T35" fmla="*/ 932 h 1045"/>
                  <a:gd name="T36" fmla="*/ 966 w 1039"/>
                  <a:gd name="T37" fmla="*/ 465 h 1045"/>
                  <a:gd name="T38" fmla="*/ 1039 w 1039"/>
                  <a:gd name="T39" fmla="*/ 398 h 1045"/>
                  <a:gd name="T40" fmla="*/ 1039 w 1039"/>
                  <a:gd name="T41" fmla="*/ 932 h 1045"/>
                  <a:gd name="T42" fmla="*/ 1035 w 1039"/>
                  <a:gd name="T43" fmla="*/ 958 h 1045"/>
                  <a:gd name="T44" fmla="*/ 1027 w 1039"/>
                  <a:gd name="T45" fmla="*/ 982 h 1045"/>
                  <a:gd name="T46" fmla="*/ 1013 w 1039"/>
                  <a:gd name="T47" fmla="*/ 1003 h 1045"/>
                  <a:gd name="T48" fmla="*/ 996 w 1039"/>
                  <a:gd name="T49" fmla="*/ 1021 h 1045"/>
                  <a:gd name="T50" fmla="*/ 975 w 1039"/>
                  <a:gd name="T51" fmla="*/ 1033 h 1045"/>
                  <a:gd name="T52" fmla="*/ 952 w 1039"/>
                  <a:gd name="T53" fmla="*/ 1042 h 1045"/>
                  <a:gd name="T54" fmla="*/ 926 w 1039"/>
                  <a:gd name="T55" fmla="*/ 1045 h 1045"/>
                  <a:gd name="T56" fmla="*/ 113 w 1039"/>
                  <a:gd name="T57" fmla="*/ 1045 h 1045"/>
                  <a:gd name="T58" fmla="*/ 87 w 1039"/>
                  <a:gd name="T59" fmla="*/ 1042 h 1045"/>
                  <a:gd name="T60" fmla="*/ 63 w 1039"/>
                  <a:gd name="T61" fmla="*/ 1033 h 1045"/>
                  <a:gd name="T62" fmla="*/ 42 w 1039"/>
                  <a:gd name="T63" fmla="*/ 1021 h 1045"/>
                  <a:gd name="T64" fmla="*/ 24 w 1039"/>
                  <a:gd name="T65" fmla="*/ 1003 h 1045"/>
                  <a:gd name="T66" fmla="*/ 12 w 1039"/>
                  <a:gd name="T67" fmla="*/ 982 h 1045"/>
                  <a:gd name="T68" fmla="*/ 2 w 1039"/>
                  <a:gd name="T69" fmla="*/ 958 h 1045"/>
                  <a:gd name="T70" fmla="*/ 0 w 1039"/>
                  <a:gd name="T71" fmla="*/ 932 h 1045"/>
                  <a:gd name="T72" fmla="*/ 0 w 1039"/>
                  <a:gd name="T73" fmla="*/ 113 h 1045"/>
                  <a:gd name="T74" fmla="*/ 2 w 1039"/>
                  <a:gd name="T75" fmla="*/ 87 h 1045"/>
                  <a:gd name="T76" fmla="*/ 12 w 1039"/>
                  <a:gd name="T77" fmla="*/ 64 h 1045"/>
                  <a:gd name="T78" fmla="*/ 24 w 1039"/>
                  <a:gd name="T79" fmla="*/ 43 h 1045"/>
                  <a:gd name="T80" fmla="*/ 42 w 1039"/>
                  <a:gd name="T81" fmla="*/ 24 h 1045"/>
                  <a:gd name="T82" fmla="*/ 63 w 1039"/>
                  <a:gd name="T83" fmla="*/ 11 h 1045"/>
                  <a:gd name="T84" fmla="*/ 87 w 1039"/>
                  <a:gd name="T85" fmla="*/ 3 h 1045"/>
                  <a:gd name="T86" fmla="*/ 113 w 1039"/>
                  <a:gd name="T87" fmla="*/ 0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9" h="1045">
                    <a:moveTo>
                      <a:pt x="113" y="0"/>
                    </a:moveTo>
                    <a:lnTo>
                      <a:pt x="859" y="0"/>
                    </a:lnTo>
                    <a:lnTo>
                      <a:pt x="801" y="73"/>
                    </a:lnTo>
                    <a:lnTo>
                      <a:pt x="113" y="73"/>
                    </a:lnTo>
                    <a:lnTo>
                      <a:pt x="97" y="77"/>
                    </a:lnTo>
                    <a:lnTo>
                      <a:pt x="85" y="85"/>
                    </a:lnTo>
                    <a:lnTo>
                      <a:pt x="75" y="98"/>
                    </a:lnTo>
                    <a:lnTo>
                      <a:pt x="73" y="113"/>
                    </a:lnTo>
                    <a:lnTo>
                      <a:pt x="73" y="932"/>
                    </a:lnTo>
                    <a:lnTo>
                      <a:pt x="75" y="947"/>
                    </a:lnTo>
                    <a:lnTo>
                      <a:pt x="85" y="960"/>
                    </a:lnTo>
                    <a:lnTo>
                      <a:pt x="97" y="968"/>
                    </a:lnTo>
                    <a:lnTo>
                      <a:pt x="113" y="972"/>
                    </a:lnTo>
                    <a:lnTo>
                      <a:pt x="926" y="972"/>
                    </a:lnTo>
                    <a:lnTo>
                      <a:pt x="941" y="968"/>
                    </a:lnTo>
                    <a:lnTo>
                      <a:pt x="954" y="960"/>
                    </a:lnTo>
                    <a:lnTo>
                      <a:pt x="962" y="947"/>
                    </a:lnTo>
                    <a:lnTo>
                      <a:pt x="966" y="932"/>
                    </a:lnTo>
                    <a:lnTo>
                      <a:pt x="966" y="465"/>
                    </a:lnTo>
                    <a:lnTo>
                      <a:pt x="1039" y="398"/>
                    </a:lnTo>
                    <a:lnTo>
                      <a:pt x="1039" y="932"/>
                    </a:lnTo>
                    <a:lnTo>
                      <a:pt x="1035" y="958"/>
                    </a:lnTo>
                    <a:lnTo>
                      <a:pt x="1027" y="982"/>
                    </a:lnTo>
                    <a:lnTo>
                      <a:pt x="1013" y="1003"/>
                    </a:lnTo>
                    <a:lnTo>
                      <a:pt x="996" y="1021"/>
                    </a:lnTo>
                    <a:lnTo>
                      <a:pt x="975" y="1033"/>
                    </a:lnTo>
                    <a:lnTo>
                      <a:pt x="952" y="1042"/>
                    </a:lnTo>
                    <a:lnTo>
                      <a:pt x="926" y="1045"/>
                    </a:lnTo>
                    <a:lnTo>
                      <a:pt x="113" y="1045"/>
                    </a:lnTo>
                    <a:lnTo>
                      <a:pt x="87" y="1042"/>
                    </a:lnTo>
                    <a:lnTo>
                      <a:pt x="63" y="1033"/>
                    </a:lnTo>
                    <a:lnTo>
                      <a:pt x="42" y="1021"/>
                    </a:lnTo>
                    <a:lnTo>
                      <a:pt x="24" y="1003"/>
                    </a:lnTo>
                    <a:lnTo>
                      <a:pt x="12" y="982"/>
                    </a:lnTo>
                    <a:lnTo>
                      <a:pt x="2" y="958"/>
                    </a:lnTo>
                    <a:lnTo>
                      <a:pt x="0" y="932"/>
                    </a:lnTo>
                    <a:lnTo>
                      <a:pt x="0" y="113"/>
                    </a:lnTo>
                    <a:lnTo>
                      <a:pt x="2" y="87"/>
                    </a:lnTo>
                    <a:lnTo>
                      <a:pt x="12" y="64"/>
                    </a:lnTo>
                    <a:lnTo>
                      <a:pt x="24" y="43"/>
                    </a:lnTo>
                    <a:lnTo>
                      <a:pt x="42" y="24"/>
                    </a:lnTo>
                    <a:lnTo>
                      <a:pt x="63" y="11"/>
                    </a:lnTo>
                    <a:lnTo>
                      <a:pt x="87" y="3"/>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3" name="Content Placeholder 2">
              <a:extLst>
                <a:ext uri="{FF2B5EF4-FFF2-40B4-BE49-F238E27FC236}">
                  <a16:creationId xmlns:a16="http://schemas.microsoft.com/office/drawing/2014/main" id="{4B94300C-A41C-41F0-887D-2F9CB90E5B5A}"/>
                </a:ext>
              </a:extLst>
            </p:cNvPr>
            <p:cNvSpPr txBox="1">
              <a:spLocks/>
            </p:cNvSpPr>
            <p:nvPr/>
          </p:nvSpPr>
          <p:spPr>
            <a:xfrm>
              <a:off x="4162442" y="2756757"/>
              <a:ext cx="4528649" cy="5242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sz="2200" dirty="0">
                  <a:solidFill>
                    <a:schemeClr val="accent1"/>
                  </a:solidFill>
                </a:rPr>
                <a:t>2021: Fostering Autism diversity and an enhanced look at transition planning and collaboration of care</a:t>
              </a:r>
            </a:p>
            <a:p>
              <a:pPr marL="0" indent="0">
                <a:spcBef>
                  <a:spcPts val="1800"/>
                </a:spcBef>
                <a:buNone/>
              </a:pPr>
              <a:br>
                <a:rPr lang="en-US" sz="2200" dirty="0">
                  <a:solidFill>
                    <a:schemeClr val="accent1"/>
                  </a:solidFill>
                </a:rPr>
              </a:br>
              <a:endParaRPr lang="en-US" sz="2200" dirty="0">
                <a:solidFill>
                  <a:schemeClr val="accent1"/>
                </a:solidFill>
              </a:endParaRPr>
            </a:p>
          </p:txBody>
        </p:sp>
        <p:sp>
          <p:nvSpPr>
            <p:cNvPr id="24" name="Content Placeholder 2">
              <a:extLst>
                <a:ext uri="{FF2B5EF4-FFF2-40B4-BE49-F238E27FC236}">
                  <a16:creationId xmlns:a16="http://schemas.microsoft.com/office/drawing/2014/main" id="{4B94300C-A41C-41F0-887D-2F9CB90E5B5A}"/>
                </a:ext>
              </a:extLst>
            </p:cNvPr>
            <p:cNvSpPr txBox="1">
              <a:spLocks/>
            </p:cNvSpPr>
            <p:nvPr/>
          </p:nvSpPr>
          <p:spPr>
            <a:xfrm>
              <a:off x="4162442" y="3534326"/>
              <a:ext cx="4528649" cy="5242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sz="2200" dirty="0">
                  <a:solidFill>
                    <a:schemeClr val="accent1"/>
                  </a:solidFill>
                </a:rPr>
                <a:t>2022: Autism and the Clinical Practice Guidelines</a:t>
              </a:r>
            </a:p>
            <a:p>
              <a:pPr marL="0" indent="0">
                <a:spcBef>
                  <a:spcPts val="1800"/>
                </a:spcBef>
                <a:buNone/>
              </a:pPr>
              <a:br>
                <a:rPr lang="en-US" sz="2200" dirty="0">
                  <a:solidFill>
                    <a:schemeClr val="accent1"/>
                  </a:solidFill>
                </a:rPr>
              </a:br>
              <a:endParaRPr lang="en-US" sz="2200" dirty="0">
                <a:solidFill>
                  <a:schemeClr val="accent1"/>
                </a:solidFill>
              </a:endParaRPr>
            </a:p>
          </p:txBody>
        </p:sp>
        <p:sp>
          <p:nvSpPr>
            <p:cNvPr id="25" name="Content Placeholder 2">
              <a:extLst>
                <a:ext uri="{FF2B5EF4-FFF2-40B4-BE49-F238E27FC236}">
                  <a16:creationId xmlns:a16="http://schemas.microsoft.com/office/drawing/2014/main" id="{4B94300C-A41C-41F0-887D-2F9CB90E5B5A}"/>
                </a:ext>
              </a:extLst>
            </p:cNvPr>
            <p:cNvSpPr txBox="1">
              <a:spLocks/>
            </p:cNvSpPr>
            <p:nvPr/>
          </p:nvSpPr>
          <p:spPr>
            <a:xfrm>
              <a:off x="4162442" y="4273149"/>
              <a:ext cx="4528649" cy="5242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sz="2200" dirty="0">
                  <a:solidFill>
                    <a:schemeClr val="accent1"/>
                  </a:solidFill>
                </a:rPr>
                <a:t>2023: Accepting, Honoring &amp; Empowering Autistic Voices  </a:t>
              </a:r>
            </a:p>
            <a:p>
              <a:pPr marL="0" indent="0">
                <a:spcBef>
                  <a:spcPts val="1800"/>
                </a:spcBef>
                <a:buNone/>
              </a:pPr>
              <a:br>
                <a:rPr lang="en-US" sz="2200" dirty="0">
                  <a:solidFill>
                    <a:schemeClr val="accent1"/>
                  </a:solidFill>
                </a:rPr>
              </a:br>
              <a:endParaRPr lang="en-US" sz="2200" dirty="0">
                <a:solidFill>
                  <a:schemeClr val="accent1"/>
                </a:solidFill>
              </a:endParaRPr>
            </a:p>
          </p:txBody>
        </p:sp>
      </p:grpSp>
      <p:sp>
        <p:nvSpPr>
          <p:cNvPr id="3" name="Slide Number Placeholder 3">
            <a:extLst>
              <a:ext uri="{FF2B5EF4-FFF2-40B4-BE49-F238E27FC236}">
                <a16:creationId xmlns:a16="http://schemas.microsoft.com/office/drawing/2014/main" id="{31FF053E-F9A3-D544-557C-2300A2475EB0}"/>
              </a:ext>
            </a:extLst>
          </p:cNvPr>
          <p:cNvSpPr>
            <a:spLocks noGrp="1"/>
          </p:cNvSpPr>
          <p:nvPr>
            <p:ph type="sldNum" sz="quarter" idx="12"/>
          </p:nvPr>
        </p:nvSpPr>
        <p:spPr>
          <a:xfrm>
            <a:off x="0" y="6398704"/>
            <a:ext cx="537235" cy="365125"/>
          </a:xfrm>
        </p:spPr>
        <p:txBody>
          <a:bodyPr/>
          <a:lstStyle/>
          <a:p>
            <a:fld id="{BC8AEE7E-FAD4-4EE3-9D98-D5CFF485C706}" type="slidenum">
              <a:rPr lang="en-US" smtClean="0"/>
              <a:t>2</a:t>
            </a:fld>
            <a:endParaRPr lang="en-US" dirty="0"/>
          </a:p>
        </p:txBody>
      </p:sp>
    </p:spTree>
    <p:extLst>
      <p:ext uri="{BB962C8B-B14F-4D97-AF65-F5344CB8AC3E}">
        <p14:creationId xmlns:p14="http://schemas.microsoft.com/office/powerpoint/2010/main" val="3810319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 &amp; Show Support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grpSp>
        <p:nvGrpSpPr>
          <p:cNvPr id="3" name="Group 2"/>
          <p:cNvGrpSpPr/>
          <p:nvPr/>
        </p:nvGrpSpPr>
        <p:grpSpPr>
          <a:xfrm>
            <a:off x="396857" y="988488"/>
            <a:ext cx="9515770" cy="5641034"/>
            <a:chOff x="436613" y="1149784"/>
            <a:chExt cx="8270773" cy="4902989"/>
          </a:xfrm>
        </p:grpSpPr>
        <p:sp>
          <p:nvSpPr>
            <p:cNvPr id="32" name="Rectangle 31">
              <a:extLst>
                <a:ext uri="{FF2B5EF4-FFF2-40B4-BE49-F238E27FC236}">
                  <a16:creationId xmlns:a16="http://schemas.microsoft.com/office/drawing/2014/main" id="{984A8FDE-54C1-4BAB-80B1-11911A8517C0}"/>
                </a:ext>
              </a:extLst>
            </p:cNvPr>
            <p:cNvSpPr/>
            <p:nvPr/>
          </p:nvSpPr>
          <p:spPr>
            <a:xfrm>
              <a:off x="436613" y="1565793"/>
              <a:ext cx="2938500" cy="397424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B58950BF-A340-45F6-BE81-75D2593FB32A}"/>
                </a:ext>
              </a:extLst>
            </p:cNvPr>
            <p:cNvSpPr/>
            <p:nvPr/>
          </p:nvSpPr>
          <p:spPr>
            <a:xfrm>
              <a:off x="1271500" y="1394474"/>
              <a:ext cx="1187484" cy="50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70F5217D-57C7-4BAA-B281-DC0BBA419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1371" y="1149784"/>
              <a:ext cx="4926015" cy="4902989"/>
            </a:xfrm>
            <a:prstGeom prst="rect">
              <a:avLst/>
            </a:prstGeom>
          </p:spPr>
        </p:pic>
        <p:sp>
          <p:nvSpPr>
            <p:cNvPr id="35" name="Rectangle 34">
              <a:extLst>
                <a:ext uri="{FF2B5EF4-FFF2-40B4-BE49-F238E27FC236}">
                  <a16:creationId xmlns:a16="http://schemas.microsoft.com/office/drawing/2014/main" id="{A5DF09C2-AA7C-4D58-96C7-4936B4FB7DC0}"/>
                </a:ext>
              </a:extLst>
            </p:cNvPr>
            <p:cNvSpPr/>
            <p:nvPr/>
          </p:nvSpPr>
          <p:spPr>
            <a:xfrm>
              <a:off x="6813543" y="2053830"/>
              <a:ext cx="1349894" cy="2836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Acceptance</a:t>
              </a:r>
            </a:p>
          </p:txBody>
        </p:sp>
        <p:sp>
          <p:nvSpPr>
            <p:cNvPr id="36" name="Rectangle 35">
              <a:extLst>
                <a:ext uri="{FF2B5EF4-FFF2-40B4-BE49-F238E27FC236}">
                  <a16:creationId xmlns:a16="http://schemas.microsoft.com/office/drawing/2014/main" id="{28A723D8-831B-4608-ACB2-F234166CA14C}"/>
                </a:ext>
              </a:extLst>
            </p:cNvPr>
            <p:cNvSpPr/>
            <p:nvPr/>
          </p:nvSpPr>
          <p:spPr>
            <a:xfrm>
              <a:off x="7014888" y="4105492"/>
              <a:ext cx="1658088" cy="2836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Connection</a:t>
              </a:r>
            </a:p>
          </p:txBody>
        </p:sp>
        <p:sp>
          <p:nvSpPr>
            <p:cNvPr id="37" name="Rectangle 36">
              <a:extLst>
                <a:ext uri="{FF2B5EF4-FFF2-40B4-BE49-F238E27FC236}">
                  <a16:creationId xmlns:a16="http://schemas.microsoft.com/office/drawing/2014/main" id="{B21225C5-C7F5-4281-A19D-D9C773DCE03A}"/>
                </a:ext>
              </a:extLst>
            </p:cNvPr>
            <p:cNvSpPr/>
            <p:nvPr/>
          </p:nvSpPr>
          <p:spPr>
            <a:xfrm>
              <a:off x="5155455" y="5020594"/>
              <a:ext cx="1658088" cy="2836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Advocacy</a:t>
              </a:r>
            </a:p>
          </p:txBody>
        </p:sp>
        <p:sp>
          <p:nvSpPr>
            <p:cNvPr id="38" name="Rectangle 37">
              <a:extLst>
                <a:ext uri="{FF2B5EF4-FFF2-40B4-BE49-F238E27FC236}">
                  <a16:creationId xmlns:a16="http://schemas.microsoft.com/office/drawing/2014/main" id="{5C0C5453-121A-40F3-B109-6B16D5FD78D9}"/>
                </a:ext>
              </a:extLst>
            </p:cNvPr>
            <p:cNvSpPr/>
            <p:nvPr/>
          </p:nvSpPr>
          <p:spPr>
            <a:xfrm>
              <a:off x="3719311" y="3551494"/>
              <a:ext cx="1658088" cy="2836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Action</a:t>
              </a:r>
            </a:p>
          </p:txBody>
        </p:sp>
        <p:sp>
          <p:nvSpPr>
            <p:cNvPr id="39" name="Rectangle 38">
              <a:extLst>
                <a:ext uri="{FF2B5EF4-FFF2-40B4-BE49-F238E27FC236}">
                  <a16:creationId xmlns:a16="http://schemas.microsoft.com/office/drawing/2014/main" id="{3278EA14-C1AC-4241-93B0-D0BEF4E60952}"/>
                </a:ext>
              </a:extLst>
            </p:cNvPr>
            <p:cNvSpPr/>
            <p:nvPr/>
          </p:nvSpPr>
          <p:spPr>
            <a:xfrm>
              <a:off x="4662112" y="1766902"/>
              <a:ext cx="1658088" cy="2836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Awareness</a:t>
              </a:r>
            </a:p>
          </p:txBody>
        </p:sp>
        <p:sp>
          <p:nvSpPr>
            <p:cNvPr id="40" name="Rectangle 39">
              <a:extLst>
                <a:ext uri="{FF2B5EF4-FFF2-40B4-BE49-F238E27FC236}">
                  <a16:creationId xmlns:a16="http://schemas.microsoft.com/office/drawing/2014/main" id="{EC455EAD-5538-4CCD-80EA-528AC2732D72}"/>
                </a:ext>
              </a:extLst>
            </p:cNvPr>
            <p:cNvSpPr/>
            <p:nvPr/>
          </p:nvSpPr>
          <p:spPr>
            <a:xfrm>
              <a:off x="5415334" y="3502529"/>
              <a:ext cx="1658088" cy="50826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3AE49"/>
                  </a:solidFill>
                  <a:effectLst/>
                  <a:uLnTx/>
                  <a:uFillTx/>
                  <a:latin typeface="Calibri"/>
                  <a:ea typeface="+mn-ea"/>
                  <a:cs typeface="+mn-cs"/>
                </a:rPr>
                <a:t>Autism Spectrum Disorder </a:t>
              </a:r>
            </a:p>
          </p:txBody>
        </p:sp>
        <p:sp>
          <p:nvSpPr>
            <p:cNvPr id="41" name="Freeform 40">
              <a:extLst>
                <a:ext uri="{FF2B5EF4-FFF2-40B4-BE49-F238E27FC236}">
                  <a16:creationId xmlns:a16="http://schemas.microsoft.com/office/drawing/2014/main" id="{EBADC492-CDC1-49BA-96AD-CD7B48FA3C68}"/>
                </a:ext>
              </a:extLst>
            </p:cNvPr>
            <p:cNvSpPr>
              <a:spLocks noChangeAspect="1"/>
            </p:cNvSpPr>
            <p:nvPr/>
          </p:nvSpPr>
          <p:spPr bwMode="auto">
            <a:xfrm>
              <a:off x="6040623" y="3110186"/>
              <a:ext cx="387632" cy="367355"/>
            </a:xfrm>
            <a:custGeom>
              <a:avLst/>
              <a:gdLst>
                <a:gd name="T0" fmla="*/ 306 w 586"/>
                <a:gd name="T1" fmla="*/ 11 h 557"/>
                <a:gd name="T2" fmla="*/ 384 w 586"/>
                <a:gd name="T3" fmla="*/ 169 h 557"/>
                <a:gd name="T4" fmla="*/ 395 w 586"/>
                <a:gd name="T5" fmla="*/ 177 h 557"/>
                <a:gd name="T6" fmla="*/ 569 w 586"/>
                <a:gd name="T7" fmla="*/ 202 h 557"/>
                <a:gd name="T8" fmla="*/ 577 w 586"/>
                <a:gd name="T9" fmla="*/ 227 h 557"/>
                <a:gd name="T10" fmla="*/ 451 w 586"/>
                <a:gd name="T11" fmla="*/ 350 h 557"/>
                <a:gd name="T12" fmla="*/ 447 w 586"/>
                <a:gd name="T13" fmla="*/ 363 h 557"/>
                <a:gd name="T14" fmla="*/ 477 w 586"/>
                <a:gd name="T15" fmla="*/ 536 h 557"/>
                <a:gd name="T16" fmla="*/ 456 w 586"/>
                <a:gd name="T17" fmla="*/ 552 h 557"/>
                <a:gd name="T18" fmla="*/ 300 w 586"/>
                <a:gd name="T19" fmla="*/ 470 h 557"/>
                <a:gd name="T20" fmla="*/ 286 w 586"/>
                <a:gd name="T21" fmla="*/ 470 h 557"/>
                <a:gd name="T22" fmla="*/ 131 w 586"/>
                <a:gd name="T23" fmla="*/ 552 h 557"/>
                <a:gd name="T24" fmla="*/ 109 w 586"/>
                <a:gd name="T25" fmla="*/ 536 h 557"/>
                <a:gd name="T26" fmla="*/ 139 w 586"/>
                <a:gd name="T27" fmla="*/ 363 h 557"/>
                <a:gd name="T28" fmla="*/ 135 w 586"/>
                <a:gd name="T29" fmla="*/ 350 h 557"/>
                <a:gd name="T30" fmla="*/ 9 w 586"/>
                <a:gd name="T31" fmla="*/ 227 h 557"/>
                <a:gd name="T32" fmla="*/ 17 w 586"/>
                <a:gd name="T33" fmla="*/ 202 h 557"/>
                <a:gd name="T34" fmla="*/ 191 w 586"/>
                <a:gd name="T35" fmla="*/ 177 h 557"/>
                <a:gd name="T36" fmla="*/ 202 w 586"/>
                <a:gd name="T37" fmla="*/ 169 h 557"/>
                <a:gd name="T38" fmla="*/ 280 w 586"/>
                <a:gd name="T39" fmla="*/ 11 h 557"/>
                <a:gd name="T40" fmla="*/ 306 w 586"/>
                <a:gd name="T41" fmla="*/ 1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6" h="557">
                  <a:moveTo>
                    <a:pt x="306" y="11"/>
                  </a:moveTo>
                  <a:cubicBezTo>
                    <a:pt x="384" y="169"/>
                    <a:pt x="384" y="169"/>
                    <a:pt x="384" y="169"/>
                  </a:cubicBezTo>
                  <a:cubicBezTo>
                    <a:pt x="386" y="173"/>
                    <a:pt x="390" y="176"/>
                    <a:pt x="395" y="177"/>
                  </a:cubicBezTo>
                  <a:cubicBezTo>
                    <a:pt x="569" y="202"/>
                    <a:pt x="569" y="202"/>
                    <a:pt x="569" y="202"/>
                  </a:cubicBezTo>
                  <a:cubicBezTo>
                    <a:pt x="581" y="204"/>
                    <a:pt x="586" y="219"/>
                    <a:pt x="577" y="227"/>
                  </a:cubicBezTo>
                  <a:cubicBezTo>
                    <a:pt x="451" y="350"/>
                    <a:pt x="451" y="350"/>
                    <a:pt x="451" y="350"/>
                  </a:cubicBezTo>
                  <a:cubicBezTo>
                    <a:pt x="448" y="353"/>
                    <a:pt x="446" y="358"/>
                    <a:pt x="447" y="363"/>
                  </a:cubicBezTo>
                  <a:cubicBezTo>
                    <a:pt x="477" y="536"/>
                    <a:pt x="477" y="536"/>
                    <a:pt x="477" y="536"/>
                  </a:cubicBezTo>
                  <a:cubicBezTo>
                    <a:pt x="479" y="548"/>
                    <a:pt x="466" y="557"/>
                    <a:pt x="456" y="552"/>
                  </a:cubicBezTo>
                  <a:cubicBezTo>
                    <a:pt x="300" y="470"/>
                    <a:pt x="300" y="470"/>
                    <a:pt x="300" y="470"/>
                  </a:cubicBezTo>
                  <a:cubicBezTo>
                    <a:pt x="296" y="468"/>
                    <a:pt x="291" y="468"/>
                    <a:pt x="286" y="470"/>
                  </a:cubicBezTo>
                  <a:cubicBezTo>
                    <a:pt x="131" y="552"/>
                    <a:pt x="131" y="552"/>
                    <a:pt x="131" y="552"/>
                  </a:cubicBezTo>
                  <a:cubicBezTo>
                    <a:pt x="120" y="557"/>
                    <a:pt x="107" y="548"/>
                    <a:pt x="109" y="536"/>
                  </a:cubicBezTo>
                  <a:cubicBezTo>
                    <a:pt x="139" y="363"/>
                    <a:pt x="139" y="363"/>
                    <a:pt x="139" y="363"/>
                  </a:cubicBezTo>
                  <a:cubicBezTo>
                    <a:pt x="140" y="358"/>
                    <a:pt x="138" y="353"/>
                    <a:pt x="135" y="350"/>
                  </a:cubicBezTo>
                  <a:cubicBezTo>
                    <a:pt x="9" y="227"/>
                    <a:pt x="9" y="227"/>
                    <a:pt x="9" y="227"/>
                  </a:cubicBezTo>
                  <a:cubicBezTo>
                    <a:pt x="0" y="219"/>
                    <a:pt x="5" y="204"/>
                    <a:pt x="17" y="202"/>
                  </a:cubicBezTo>
                  <a:cubicBezTo>
                    <a:pt x="191" y="177"/>
                    <a:pt x="191" y="177"/>
                    <a:pt x="191" y="177"/>
                  </a:cubicBezTo>
                  <a:cubicBezTo>
                    <a:pt x="196" y="176"/>
                    <a:pt x="200" y="173"/>
                    <a:pt x="202" y="169"/>
                  </a:cubicBezTo>
                  <a:cubicBezTo>
                    <a:pt x="280" y="11"/>
                    <a:pt x="280" y="11"/>
                    <a:pt x="280" y="11"/>
                  </a:cubicBezTo>
                  <a:cubicBezTo>
                    <a:pt x="285" y="0"/>
                    <a:pt x="301" y="0"/>
                    <a:pt x="306" y="1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2" name="Group 41">
              <a:extLst>
                <a:ext uri="{FF2B5EF4-FFF2-40B4-BE49-F238E27FC236}">
                  <a16:creationId xmlns:a16="http://schemas.microsoft.com/office/drawing/2014/main" id="{3A58E915-2FDF-489C-9D91-583EC2638AF5}"/>
                </a:ext>
              </a:extLst>
            </p:cNvPr>
            <p:cNvGrpSpPr/>
            <p:nvPr/>
          </p:nvGrpSpPr>
          <p:grpSpPr>
            <a:xfrm>
              <a:off x="5298666" y="2647448"/>
              <a:ext cx="1875632" cy="1916542"/>
              <a:chOff x="3624263" y="900113"/>
              <a:chExt cx="4949825" cy="5057776"/>
            </a:xfrm>
            <a:solidFill>
              <a:schemeClr val="accent5">
                <a:lumMod val="40000"/>
                <a:lumOff val="60000"/>
              </a:schemeClr>
            </a:solidFill>
          </p:grpSpPr>
          <p:sp>
            <p:nvSpPr>
              <p:cNvPr id="51" name="Freeform 50">
                <a:extLst>
                  <a:ext uri="{FF2B5EF4-FFF2-40B4-BE49-F238E27FC236}">
                    <a16:creationId xmlns:a16="http://schemas.microsoft.com/office/drawing/2014/main" id="{202D26AD-BCFD-49A2-B63E-4638FA108C58}"/>
                  </a:ext>
                </a:extLst>
              </p:cNvPr>
              <p:cNvSpPr>
                <a:spLocks/>
              </p:cNvSpPr>
              <p:nvPr/>
            </p:nvSpPr>
            <p:spPr bwMode="auto">
              <a:xfrm>
                <a:off x="4049713" y="2489201"/>
                <a:ext cx="4524375" cy="3468688"/>
              </a:xfrm>
              <a:custGeom>
                <a:avLst/>
                <a:gdLst>
                  <a:gd name="T0" fmla="*/ 813 w 1204"/>
                  <a:gd name="T1" fmla="*/ 694 h 923"/>
                  <a:gd name="T2" fmla="*/ 780 w 1204"/>
                  <a:gd name="T3" fmla="*/ 712 h 923"/>
                  <a:gd name="T4" fmla="*/ 757 w 1204"/>
                  <a:gd name="T5" fmla="*/ 724 h 923"/>
                  <a:gd name="T6" fmla="*/ 737 w 1204"/>
                  <a:gd name="T7" fmla="*/ 733 h 923"/>
                  <a:gd name="T8" fmla="*/ 712 w 1204"/>
                  <a:gd name="T9" fmla="*/ 742 h 923"/>
                  <a:gd name="T10" fmla="*/ 677 w 1204"/>
                  <a:gd name="T11" fmla="*/ 754 h 923"/>
                  <a:gd name="T12" fmla="*/ 406 w 1204"/>
                  <a:gd name="T13" fmla="*/ 751 h 923"/>
                  <a:gd name="T14" fmla="*/ 383 w 1204"/>
                  <a:gd name="T15" fmla="*/ 744 h 923"/>
                  <a:gd name="T16" fmla="*/ 353 w 1204"/>
                  <a:gd name="T17" fmla="*/ 732 h 923"/>
                  <a:gd name="T18" fmla="*/ 331 w 1204"/>
                  <a:gd name="T19" fmla="*/ 722 h 923"/>
                  <a:gd name="T20" fmla="*/ 302 w 1204"/>
                  <a:gd name="T21" fmla="*/ 707 h 923"/>
                  <a:gd name="T22" fmla="*/ 282 w 1204"/>
                  <a:gd name="T23" fmla="*/ 696 h 923"/>
                  <a:gd name="T24" fmla="*/ 0 w 1204"/>
                  <a:gd name="T25" fmla="*/ 578 h 923"/>
                  <a:gd name="T26" fmla="*/ 181 w 1204"/>
                  <a:gd name="T27" fmla="*/ 811 h 923"/>
                  <a:gd name="T28" fmla="*/ 215 w 1204"/>
                  <a:gd name="T29" fmla="*/ 832 h 923"/>
                  <a:gd name="T30" fmla="*/ 249 w 1204"/>
                  <a:gd name="T31" fmla="*/ 851 h 923"/>
                  <a:gd name="T32" fmla="*/ 287 w 1204"/>
                  <a:gd name="T33" fmla="*/ 869 h 923"/>
                  <a:gd name="T34" fmla="*/ 546 w 1204"/>
                  <a:gd name="T35" fmla="*/ 923 h 923"/>
                  <a:gd name="T36" fmla="*/ 572 w 1204"/>
                  <a:gd name="T37" fmla="*/ 922 h 923"/>
                  <a:gd name="T38" fmla="*/ 592 w 1204"/>
                  <a:gd name="T39" fmla="*/ 921 h 923"/>
                  <a:gd name="T40" fmla="*/ 616 w 1204"/>
                  <a:gd name="T41" fmla="*/ 919 h 923"/>
                  <a:gd name="T42" fmla="*/ 641 w 1204"/>
                  <a:gd name="T43" fmla="*/ 916 h 923"/>
                  <a:gd name="T44" fmla="*/ 678 w 1204"/>
                  <a:gd name="T45" fmla="*/ 909 h 923"/>
                  <a:gd name="T46" fmla="*/ 702 w 1204"/>
                  <a:gd name="T47" fmla="*/ 904 h 923"/>
                  <a:gd name="T48" fmla="*/ 731 w 1204"/>
                  <a:gd name="T49" fmla="*/ 896 h 923"/>
                  <a:gd name="T50" fmla="*/ 761 w 1204"/>
                  <a:gd name="T51" fmla="*/ 886 h 923"/>
                  <a:gd name="T52" fmla="*/ 800 w 1204"/>
                  <a:gd name="T53" fmla="*/ 871 h 923"/>
                  <a:gd name="T54" fmla="*/ 830 w 1204"/>
                  <a:gd name="T55" fmla="*/ 857 h 923"/>
                  <a:gd name="T56" fmla="*/ 857 w 1204"/>
                  <a:gd name="T57" fmla="*/ 843 h 923"/>
                  <a:gd name="T58" fmla="*/ 884 w 1204"/>
                  <a:gd name="T59" fmla="*/ 828 h 923"/>
                  <a:gd name="T60" fmla="*/ 915 w 1204"/>
                  <a:gd name="T61" fmla="*/ 807 h 923"/>
                  <a:gd name="T62" fmla="*/ 937 w 1204"/>
                  <a:gd name="T63" fmla="*/ 791 h 923"/>
                  <a:gd name="T64" fmla="*/ 966 w 1204"/>
                  <a:gd name="T65" fmla="*/ 768 h 923"/>
                  <a:gd name="T66" fmla="*/ 990 w 1204"/>
                  <a:gd name="T67" fmla="*/ 747 h 923"/>
                  <a:gd name="T68" fmla="*/ 1153 w 1204"/>
                  <a:gd name="T69" fmla="*/ 512 h 923"/>
                  <a:gd name="T70" fmla="*/ 1185 w 1204"/>
                  <a:gd name="T71" fmla="*/ 414 h 923"/>
                  <a:gd name="T72" fmla="*/ 1196 w 1204"/>
                  <a:gd name="T73" fmla="*/ 356 h 923"/>
                  <a:gd name="T74" fmla="*/ 1202 w 1204"/>
                  <a:gd name="T75" fmla="*/ 312 h 923"/>
                  <a:gd name="T76" fmla="*/ 1203 w 1204"/>
                  <a:gd name="T77" fmla="*/ 287 h 923"/>
                  <a:gd name="T78" fmla="*/ 1204 w 1204"/>
                  <a:gd name="T79" fmla="*/ 261 h 923"/>
                  <a:gd name="T80" fmla="*/ 1017 w 1204"/>
                  <a:gd name="T81" fmla="*/ 51 h 923"/>
                  <a:gd name="T82" fmla="*/ 1035 w 1204"/>
                  <a:gd name="T83" fmla="*/ 101 h 923"/>
                  <a:gd name="T84" fmla="*/ 1042 w 1204"/>
                  <a:gd name="T85" fmla="*/ 130 h 923"/>
                  <a:gd name="T86" fmla="*/ 1048 w 1204"/>
                  <a:gd name="T87" fmla="*/ 160 h 923"/>
                  <a:gd name="T88" fmla="*/ 1053 w 1204"/>
                  <a:gd name="T89" fmla="*/ 195 h 923"/>
                  <a:gd name="T90" fmla="*/ 1055 w 1204"/>
                  <a:gd name="T91" fmla="*/ 224 h 923"/>
                  <a:gd name="T92" fmla="*/ 1056 w 1204"/>
                  <a:gd name="T93" fmla="*/ 267 h 923"/>
                  <a:gd name="T94" fmla="*/ 1051 w 1204"/>
                  <a:gd name="T95" fmla="*/ 324 h 923"/>
                  <a:gd name="T96" fmla="*/ 1047 w 1204"/>
                  <a:gd name="T97" fmla="*/ 346 h 923"/>
                  <a:gd name="T98" fmla="*/ 1044 w 1204"/>
                  <a:gd name="T99" fmla="*/ 363 h 923"/>
                  <a:gd name="T100" fmla="*/ 1038 w 1204"/>
                  <a:gd name="T101" fmla="*/ 387 h 923"/>
                  <a:gd name="T102" fmla="*/ 1029 w 1204"/>
                  <a:gd name="T103" fmla="*/ 417 h 923"/>
                  <a:gd name="T104" fmla="*/ 1017 w 1204"/>
                  <a:gd name="T105" fmla="*/ 449 h 923"/>
                  <a:gd name="T106" fmla="*/ 1010 w 1204"/>
                  <a:gd name="T107" fmla="*/ 467 h 923"/>
                  <a:gd name="T108" fmla="*/ 1000 w 1204"/>
                  <a:gd name="T109" fmla="*/ 486 h 923"/>
                  <a:gd name="T110" fmla="*/ 990 w 1204"/>
                  <a:gd name="T111" fmla="*/ 505 h 923"/>
                  <a:gd name="T112" fmla="*/ 980 w 1204"/>
                  <a:gd name="T113" fmla="*/ 523 h 923"/>
                  <a:gd name="T114" fmla="*/ 957 w 1204"/>
                  <a:gd name="T115" fmla="*/ 559 h 923"/>
                  <a:gd name="T116" fmla="*/ 945 w 1204"/>
                  <a:gd name="T117" fmla="*/ 574 h 923"/>
                  <a:gd name="T118" fmla="*/ 930 w 1204"/>
                  <a:gd name="T119" fmla="*/ 592 h 923"/>
                  <a:gd name="T120" fmla="*/ 918 w 1204"/>
                  <a:gd name="T121" fmla="*/ 606 h 923"/>
                  <a:gd name="T122" fmla="*/ 841 w 1204"/>
                  <a:gd name="T123" fmla="*/ 674 h 923"/>
                  <a:gd name="T124" fmla="*/ 817 w 1204"/>
                  <a:gd name="T125" fmla="*/ 669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4" h="923">
                    <a:moveTo>
                      <a:pt x="827" y="684"/>
                    </a:moveTo>
                    <a:cubicBezTo>
                      <a:pt x="825" y="686"/>
                      <a:pt x="823" y="687"/>
                      <a:pt x="820" y="689"/>
                    </a:cubicBezTo>
                    <a:cubicBezTo>
                      <a:pt x="820" y="689"/>
                      <a:pt x="820" y="689"/>
                      <a:pt x="820" y="689"/>
                    </a:cubicBezTo>
                    <a:cubicBezTo>
                      <a:pt x="818" y="691"/>
                      <a:pt x="815" y="692"/>
                      <a:pt x="813" y="694"/>
                    </a:cubicBezTo>
                    <a:cubicBezTo>
                      <a:pt x="813" y="694"/>
                      <a:pt x="813" y="694"/>
                      <a:pt x="813" y="694"/>
                    </a:cubicBezTo>
                    <a:cubicBezTo>
                      <a:pt x="810" y="696"/>
                      <a:pt x="806" y="698"/>
                      <a:pt x="803" y="700"/>
                    </a:cubicBezTo>
                    <a:cubicBezTo>
                      <a:pt x="800" y="701"/>
                      <a:pt x="800" y="701"/>
                      <a:pt x="800" y="701"/>
                    </a:cubicBezTo>
                    <a:cubicBezTo>
                      <a:pt x="797" y="703"/>
                      <a:pt x="794" y="705"/>
                      <a:pt x="790" y="707"/>
                    </a:cubicBezTo>
                    <a:cubicBezTo>
                      <a:pt x="790" y="707"/>
                      <a:pt x="790" y="707"/>
                      <a:pt x="790" y="707"/>
                    </a:cubicBezTo>
                    <a:cubicBezTo>
                      <a:pt x="787" y="709"/>
                      <a:pt x="784" y="711"/>
                      <a:pt x="780" y="712"/>
                    </a:cubicBezTo>
                    <a:cubicBezTo>
                      <a:pt x="778" y="714"/>
                      <a:pt x="778" y="714"/>
                      <a:pt x="778" y="714"/>
                    </a:cubicBezTo>
                    <a:cubicBezTo>
                      <a:pt x="774" y="716"/>
                      <a:pt x="771" y="717"/>
                      <a:pt x="767" y="719"/>
                    </a:cubicBezTo>
                    <a:cubicBezTo>
                      <a:pt x="766" y="720"/>
                      <a:pt x="766" y="720"/>
                      <a:pt x="766" y="720"/>
                    </a:cubicBezTo>
                    <a:cubicBezTo>
                      <a:pt x="764" y="721"/>
                      <a:pt x="762" y="722"/>
                      <a:pt x="760" y="723"/>
                    </a:cubicBezTo>
                    <a:cubicBezTo>
                      <a:pt x="757" y="724"/>
                      <a:pt x="757" y="724"/>
                      <a:pt x="757" y="724"/>
                    </a:cubicBezTo>
                    <a:cubicBezTo>
                      <a:pt x="756" y="725"/>
                      <a:pt x="754" y="726"/>
                      <a:pt x="752" y="726"/>
                    </a:cubicBezTo>
                    <a:cubicBezTo>
                      <a:pt x="749" y="728"/>
                      <a:pt x="749" y="728"/>
                      <a:pt x="749" y="728"/>
                    </a:cubicBezTo>
                    <a:cubicBezTo>
                      <a:pt x="747" y="728"/>
                      <a:pt x="746" y="729"/>
                      <a:pt x="745" y="730"/>
                    </a:cubicBezTo>
                    <a:cubicBezTo>
                      <a:pt x="743" y="730"/>
                      <a:pt x="742" y="731"/>
                      <a:pt x="741" y="731"/>
                    </a:cubicBezTo>
                    <a:cubicBezTo>
                      <a:pt x="739" y="732"/>
                      <a:pt x="738" y="732"/>
                      <a:pt x="737" y="733"/>
                    </a:cubicBezTo>
                    <a:cubicBezTo>
                      <a:pt x="736" y="734"/>
                      <a:pt x="734" y="734"/>
                      <a:pt x="732" y="735"/>
                    </a:cubicBezTo>
                    <a:cubicBezTo>
                      <a:pt x="730" y="736"/>
                      <a:pt x="730" y="736"/>
                      <a:pt x="730" y="736"/>
                    </a:cubicBezTo>
                    <a:cubicBezTo>
                      <a:pt x="728" y="737"/>
                      <a:pt x="726" y="737"/>
                      <a:pt x="724" y="738"/>
                    </a:cubicBezTo>
                    <a:cubicBezTo>
                      <a:pt x="723" y="739"/>
                      <a:pt x="723" y="739"/>
                      <a:pt x="723" y="739"/>
                    </a:cubicBezTo>
                    <a:cubicBezTo>
                      <a:pt x="719" y="740"/>
                      <a:pt x="716" y="741"/>
                      <a:pt x="712" y="742"/>
                    </a:cubicBezTo>
                    <a:cubicBezTo>
                      <a:pt x="710" y="743"/>
                      <a:pt x="710" y="743"/>
                      <a:pt x="710" y="743"/>
                    </a:cubicBezTo>
                    <a:cubicBezTo>
                      <a:pt x="707" y="744"/>
                      <a:pt x="704" y="745"/>
                      <a:pt x="701" y="746"/>
                    </a:cubicBezTo>
                    <a:cubicBezTo>
                      <a:pt x="699" y="747"/>
                      <a:pt x="699" y="747"/>
                      <a:pt x="699" y="747"/>
                    </a:cubicBezTo>
                    <a:cubicBezTo>
                      <a:pt x="692" y="749"/>
                      <a:pt x="684" y="751"/>
                      <a:pt x="677" y="753"/>
                    </a:cubicBezTo>
                    <a:cubicBezTo>
                      <a:pt x="677" y="754"/>
                      <a:pt x="677" y="754"/>
                      <a:pt x="677" y="754"/>
                    </a:cubicBezTo>
                    <a:cubicBezTo>
                      <a:pt x="596" y="774"/>
                      <a:pt x="511" y="776"/>
                      <a:pt x="431" y="758"/>
                    </a:cubicBezTo>
                    <a:cubicBezTo>
                      <a:pt x="424" y="756"/>
                      <a:pt x="424" y="756"/>
                      <a:pt x="424" y="756"/>
                    </a:cubicBezTo>
                    <a:cubicBezTo>
                      <a:pt x="421" y="755"/>
                      <a:pt x="419" y="755"/>
                      <a:pt x="416" y="754"/>
                    </a:cubicBezTo>
                    <a:cubicBezTo>
                      <a:pt x="414" y="753"/>
                      <a:pt x="414" y="753"/>
                      <a:pt x="414" y="753"/>
                    </a:cubicBezTo>
                    <a:cubicBezTo>
                      <a:pt x="412" y="753"/>
                      <a:pt x="409" y="752"/>
                      <a:pt x="406" y="751"/>
                    </a:cubicBezTo>
                    <a:cubicBezTo>
                      <a:pt x="404" y="750"/>
                      <a:pt x="404" y="750"/>
                      <a:pt x="404" y="750"/>
                    </a:cubicBezTo>
                    <a:cubicBezTo>
                      <a:pt x="401" y="749"/>
                      <a:pt x="398" y="749"/>
                      <a:pt x="395" y="748"/>
                    </a:cubicBezTo>
                    <a:cubicBezTo>
                      <a:pt x="394" y="747"/>
                      <a:pt x="394" y="747"/>
                      <a:pt x="394" y="747"/>
                    </a:cubicBezTo>
                    <a:cubicBezTo>
                      <a:pt x="391" y="747"/>
                      <a:pt x="388" y="746"/>
                      <a:pt x="386" y="745"/>
                    </a:cubicBezTo>
                    <a:cubicBezTo>
                      <a:pt x="383" y="744"/>
                      <a:pt x="383" y="744"/>
                      <a:pt x="383" y="744"/>
                    </a:cubicBezTo>
                    <a:cubicBezTo>
                      <a:pt x="380" y="743"/>
                      <a:pt x="377" y="742"/>
                      <a:pt x="374" y="741"/>
                    </a:cubicBezTo>
                    <a:cubicBezTo>
                      <a:pt x="374" y="741"/>
                      <a:pt x="374" y="741"/>
                      <a:pt x="374" y="741"/>
                    </a:cubicBezTo>
                    <a:cubicBezTo>
                      <a:pt x="371" y="739"/>
                      <a:pt x="367" y="738"/>
                      <a:pt x="364" y="737"/>
                    </a:cubicBezTo>
                    <a:cubicBezTo>
                      <a:pt x="363" y="736"/>
                      <a:pt x="363" y="736"/>
                      <a:pt x="363" y="736"/>
                    </a:cubicBezTo>
                    <a:cubicBezTo>
                      <a:pt x="360" y="735"/>
                      <a:pt x="356" y="734"/>
                      <a:pt x="353" y="732"/>
                    </a:cubicBezTo>
                    <a:cubicBezTo>
                      <a:pt x="352" y="732"/>
                      <a:pt x="352" y="732"/>
                      <a:pt x="352" y="732"/>
                    </a:cubicBezTo>
                    <a:cubicBezTo>
                      <a:pt x="349" y="731"/>
                      <a:pt x="346" y="729"/>
                      <a:pt x="343" y="728"/>
                    </a:cubicBezTo>
                    <a:cubicBezTo>
                      <a:pt x="342" y="728"/>
                      <a:pt x="342" y="728"/>
                      <a:pt x="342" y="728"/>
                    </a:cubicBezTo>
                    <a:cubicBezTo>
                      <a:pt x="339" y="726"/>
                      <a:pt x="336" y="725"/>
                      <a:pt x="333" y="723"/>
                    </a:cubicBezTo>
                    <a:cubicBezTo>
                      <a:pt x="331" y="722"/>
                      <a:pt x="331" y="722"/>
                      <a:pt x="331" y="722"/>
                    </a:cubicBezTo>
                    <a:cubicBezTo>
                      <a:pt x="328" y="721"/>
                      <a:pt x="325" y="719"/>
                      <a:pt x="322" y="718"/>
                    </a:cubicBezTo>
                    <a:cubicBezTo>
                      <a:pt x="321" y="718"/>
                      <a:pt x="321" y="718"/>
                      <a:pt x="321" y="718"/>
                    </a:cubicBezTo>
                    <a:cubicBezTo>
                      <a:pt x="318" y="716"/>
                      <a:pt x="315" y="715"/>
                      <a:pt x="312" y="713"/>
                    </a:cubicBezTo>
                    <a:cubicBezTo>
                      <a:pt x="311" y="712"/>
                      <a:pt x="311" y="712"/>
                      <a:pt x="311" y="712"/>
                    </a:cubicBezTo>
                    <a:cubicBezTo>
                      <a:pt x="308" y="711"/>
                      <a:pt x="305" y="709"/>
                      <a:pt x="302" y="707"/>
                    </a:cubicBezTo>
                    <a:cubicBezTo>
                      <a:pt x="301" y="707"/>
                      <a:pt x="301" y="707"/>
                      <a:pt x="301" y="707"/>
                    </a:cubicBezTo>
                    <a:cubicBezTo>
                      <a:pt x="298" y="705"/>
                      <a:pt x="295" y="704"/>
                      <a:pt x="292" y="702"/>
                    </a:cubicBezTo>
                    <a:cubicBezTo>
                      <a:pt x="291" y="701"/>
                      <a:pt x="291" y="701"/>
                      <a:pt x="291" y="701"/>
                    </a:cubicBezTo>
                    <a:cubicBezTo>
                      <a:pt x="288" y="700"/>
                      <a:pt x="285" y="698"/>
                      <a:pt x="282" y="696"/>
                    </a:cubicBezTo>
                    <a:cubicBezTo>
                      <a:pt x="282" y="696"/>
                      <a:pt x="282" y="696"/>
                      <a:pt x="282" y="696"/>
                    </a:cubicBezTo>
                    <a:cubicBezTo>
                      <a:pt x="275" y="692"/>
                      <a:pt x="269" y="688"/>
                      <a:pt x="263" y="684"/>
                    </a:cubicBezTo>
                    <a:cubicBezTo>
                      <a:pt x="263" y="683"/>
                      <a:pt x="263" y="683"/>
                      <a:pt x="263" y="683"/>
                    </a:cubicBezTo>
                    <a:cubicBezTo>
                      <a:pt x="242" y="669"/>
                      <a:pt x="242" y="669"/>
                      <a:pt x="242" y="669"/>
                    </a:cubicBezTo>
                    <a:cubicBezTo>
                      <a:pt x="318" y="609"/>
                      <a:pt x="318" y="609"/>
                      <a:pt x="318" y="609"/>
                    </a:cubicBezTo>
                    <a:cubicBezTo>
                      <a:pt x="0" y="578"/>
                      <a:pt x="0" y="578"/>
                      <a:pt x="0" y="578"/>
                    </a:cubicBezTo>
                    <a:cubicBezTo>
                      <a:pt x="129" y="870"/>
                      <a:pt x="129" y="870"/>
                      <a:pt x="129" y="870"/>
                    </a:cubicBezTo>
                    <a:cubicBezTo>
                      <a:pt x="157" y="794"/>
                      <a:pt x="157" y="794"/>
                      <a:pt x="157" y="794"/>
                    </a:cubicBezTo>
                    <a:cubicBezTo>
                      <a:pt x="177" y="808"/>
                      <a:pt x="177" y="808"/>
                      <a:pt x="177" y="808"/>
                    </a:cubicBezTo>
                    <a:cubicBezTo>
                      <a:pt x="178" y="808"/>
                      <a:pt x="179" y="809"/>
                      <a:pt x="180" y="810"/>
                    </a:cubicBezTo>
                    <a:cubicBezTo>
                      <a:pt x="181" y="811"/>
                      <a:pt x="181" y="811"/>
                      <a:pt x="181" y="811"/>
                    </a:cubicBezTo>
                    <a:cubicBezTo>
                      <a:pt x="184" y="812"/>
                      <a:pt x="186" y="814"/>
                      <a:pt x="188" y="815"/>
                    </a:cubicBezTo>
                    <a:cubicBezTo>
                      <a:pt x="190" y="817"/>
                      <a:pt x="192" y="818"/>
                      <a:pt x="195" y="820"/>
                    </a:cubicBezTo>
                    <a:cubicBezTo>
                      <a:pt x="197" y="821"/>
                      <a:pt x="199" y="822"/>
                      <a:pt x="201" y="824"/>
                    </a:cubicBezTo>
                    <a:cubicBezTo>
                      <a:pt x="204" y="825"/>
                      <a:pt x="206" y="827"/>
                      <a:pt x="208" y="828"/>
                    </a:cubicBezTo>
                    <a:cubicBezTo>
                      <a:pt x="210" y="829"/>
                      <a:pt x="213" y="831"/>
                      <a:pt x="215" y="832"/>
                    </a:cubicBezTo>
                    <a:cubicBezTo>
                      <a:pt x="217" y="834"/>
                      <a:pt x="219" y="835"/>
                      <a:pt x="221" y="836"/>
                    </a:cubicBezTo>
                    <a:cubicBezTo>
                      <a:pt x="224" y="837"/>
                      <a:pt x="227" y="839"/>
                      <a:pt x="230" y="841"/>
                    </a:cubicBezTo>
                    <a:cubicBezTo>
                      <a:pt x="231" y="842"/>
                      <a:pt x="233" y="842"/>
                      <a:pt x="235" y="843"/>
                    </a:cubicBezTo>
                    <a:cubicBezTo>
                      <a:pt x="238" y="845"/>
                      <a:pt x="241" y="847"/>
                      <a:pt x="244" y="848"/>
                    </a:cubicBezTo>
                    <a:cubicBezTo>
                      <a:pt x="245" y="849"/>
                      <a:pt x="247" y="850"/>
                      <a:pt x="249" y="851"/>
                    </a:cubicBezTo>
                    <a:cubicBezTo>
                      <a:pt x="252" y="852"/>
                      <a:pt x="255" y="854"/>
                      <a:pt x="258" y="856"/>
                    </a:cubicBezTo>
                    <a:cubicBezTo>
                      <a:pt x="260" y="856"/>
                      <a:pt x="261" y="857"/>
                      <a:pt x="263" y="858"/>
                    </a:cubicBezTo>
                    <a:cubicBezTo>
                      <a:pt x="266" y="859"/>
                      <a:pt x="269" y="861"/>
                      <a:pt x="273" y="863"/>
                    </a:cubicBezTo>
                    <a:cubicBezTo>
                      <a:pt x="274" y="863"/>
                      <a:pt x="276" y="864"/>
                      <a:pt x="277" y="865"/>
                    </a:cubicBezTo>
                    <a:cubicBezTo>
                      <a:pt x="280" y="866"/>
                      <a:pt x="284" y="868"/>
                      <a:pt x="287" y="869"/>
                    </a:cubicBezTo>
                    <a:cubicBezTo>
                      <a:pt x="289" y="870"/>
                      <a:pt x="289" y="870"/>
                      <a:pt x="289" y="870"/>
                    </a:cubicBezTo>
                    <a:cubicBezTo>
                      <a:pt x="342" y="893"/>
                      <a:pt x="398" y="909"/>
                      <a:pt x="455" y="917"/>
                    </a:cubicBezTo>
                    <a:cubicBezTo>
                      <a:pt x="456" y="917"/>
                      <a:pt x="456" y="917"/>
                      <a:pt x="456" y="917"/>
                    </a:cubicBezTo>
                    <a:cubicBezTo>
                      <a:pt x="486" y="921"/>
                      <a:pt x="516" y="923"/>
                      <a:pt x="546" y="923"/>
                    </a:cubicBezTo>
                    <a:cubicBezTo>
                      <a:pt x="546" y="923"/>
                      <a:pt x="546" y="923"/>
                      <a:pt x="546" y="923"/>
                    </a:cubicBezTo>
                    <a:cubicBezTo>
                      <a:pt x="549" y="923"/>
                      <a:pt x="552" y="923"/>
                      <a:pt x="554" y="923"/>
                    </a:cubicBezTo>
                    <a:cubicBezTo>
                      <a:pt x="557" y="923"/>
                      <a:pt x="557" y="923"/>
                      <a:pt x="557" y="923"/>
                    </a:cubicBezTo>
                    <a:cubicBezTo>
                      <a:pt x="559" y="923"/>
                      <a:pt x="561" y="923"/>
                      <a:pt x="563" y="923"/>
                    </a:cubicBezTo>
                    <a:cubicBezTo>
                      <a:pt x="566" y="923"/>
                      <a:pt x="566" y="923"/>
                      <a:pt x="566" y="923"/>
                    </a:cubicBezTo>
                    <a:cubicBezTo>
                      <a:pt x="568" y="923"/>
                      <a:pt x="570" y="923"/>
                      <a:pt x="572" y="922"/>
                    </a:cubicBezTo>
                    <a:cubicBezTo>
                      <a:pt x="575" y="922"/>
                      <a:pt x="575" y="922"/>
                      <a:pt x="575" y="922"/>
                    </a:cubicBezTo>
                    <a:cubicBezTo>
                      <a:pt x="577" y="922"/>
                      <a:pt x="579" y="922"/>
                      <a:pt x="581" y="922"/>
                    </a:cubicBezTo>
                    <a:cubicBezTo>
                      <a:pt x="584" y="922"/>
                      <a:pt x="584" y="922"/>
                      <a:pt x="584" y="922"/>
                    </a:cubicBezTo>
                    <a:cubicBezTo>
                      <a:pt x="586" y="922"/>
                      <a:pt x="588" y="922"/>
                      <a:pt x="589" y="922"/>
                    </a:cubicBezTo>
                    <a:cubicBezTo>
                      <a:pt x="592" y="921"/>
                      <a:pt x="592" y="921"/>
                      <a:pt x="592" y="921"/>
                    </a:cubicBezTo>
                    <a:cubicBezTo>
                      <a:pt x="594" y="921"/>
                      <a:pt x="596" y="921"/>
                      <a:pt x="598" y="921"/>
                    </a:cubicBezTo>
                    <a:cubicBezTo>
                      <a:pt x="601" y="921"/>
                      <a:pt x="601" y="921"/>
                      <a:pt x="601" y="921"/>
                    </a:cubicBezTo>
                    <a:cubicBezTo>
                      <a:pt x="603" y="920"/>
                      <a:pt x="605" y="920"/>
                      <a:pt x="607" y="920"/>
                    </a:cubicBezTo>
                    <a:cubicBezTo>
                      <a:pt x="610" y="920"/>
                      <a:pt x="610" y="920"/>
                      <a:pt x="610" y="920"/>
                    </a:cubicBezTo>
                    <a:cubicBezTo>
                      <a:pt x="612" y="920"/>
                      <a:pt x="614" y="919"/>
                      <a:pt x="616" y="919"/>
                    </a:cubicBezTo>
                    <a:cubicBezTo>
                      <a:pt x="618" y="919"/>
                      <a:pt x="618" y="919"/>
                      <a:pt x="618" y="919"/>
                    </a:cubicBezTo>
                    <a:cubicBezTo>
                      <a:pt x="621" y="919"/>
                      <a:pt x="623" y="918"/>
                      <a:pt x="625" y="918"/>
                    </a:cubicBezTo>
                    <a:cubicBezTo>
                      <a:pt x="627" y="918"/>
                      <a:pt x="627" y="918"/>
                      <a:pt x="627" y="918"/>
                    </a:cubicBezTo>
                    <a:cubicBezTo>
                      <a:pt x="631" y="918"/>
                      <a:pt x="635" y="917"/>
                      <a:pt x="639" y="916"/>
                    </a:cubicBezTo>
                    <a:cubicBezTo>
                      <a:pt x="641" y="916"/>
                      <a:pt x="641" y="916"/>
                      <a:pt x="641" y="916"/>
                    </a:cubicBezTo>
                    <a:cubicBezTo>
                      <a:pt x="644" y="916"/>
                      <a:pt x="648" y="915"/>
                      <a:pt x="652" y="914"/>
                    </a:cubicBezTo>
                    <a:cubicBezTo>
                      <a:pt x="655" y="914"/>
                      <a:pt x="655" y="914"/>
                      <a:pt x="655" y="914"/>
                    </a:cubicBezTo>
                    <a:cubicBezTo>
                      <a:pt x="658" y="913"/>
                      <a:pt x="662" y="913"/>
                      <a:pt x="666" y="912"/>
                    </a:cubicBezTo>
                    <a:cubicBezTo>
                      <a:pt x="668" y="911"/>
                      <a:pt x="668" y="911"/>
                      <a:pt x="668" y="911"/>
                    </a:cubicBezTo>
                    <a:cubicBezTo>
                      <a:pt x="671" y="911"/>
                      <a:pt x="675" y="910"/>
                      <a:pt x="678" y="909"/>
                    </a:cubicBezTo>
                    <a:cubicBezTo>
                      <a:pt x="680" y="909"/>
                      <a:pt x="680" y="909"/>
                      <a:pt x="680" y="909"/>
                    </a:cubicBezTo>
                    <a:cubicBezTo>
                      <a:pt x="683" y="909"/>
                      <a:pt x="685" y="908"/>
                      <a:pt x="688" y="907"/>
                    </a:cubicBezTo>
                    <a:cubicBezTo>
                      <a:pt x="690" y="907"/>
                      <a:pt x="690" y="907"/>
                      <a:pt x="690" y="907"/>
                    </a:cubicBezTo>
                    <a:cubicBezTo>
                      <a:pt x="692" y="906"/>
                      <a:pt x="694" y="906"/>
                      <a:pt x="695" y="906"/>
                    </a:cubicBezTo>
                    <a:cubicBezTo>
                      <a:pt x="698" y="905"/>
                      <a:pt x="700" y="904"/>
                      <a:pt x="702" y="904"/>
                    </a:cubicBezTo>
                    <a:cubicBezTo>
                      <a:pt x="704" y="903"/>
                      <a:pt x="706" y="903"/>
                      <a:pt x="707" y="903"/>
                    </a:cubicBezTo>
                    <a:cubicBezTo>
                      <a:pt x="710" y="902"/>
                      <a:pt x="712" y="901"/>
                      <a:pt x="715" y="901"/>
                    </a:cubicBezTo>
                    <a:cubicBezTo>
                      <a:pt x="716" y="900"/>
                      <a:pt x="716" y="900"/>
                      <a:pt x="716" y="900"/>
                    </a:cubicBezTo>
                    <a:cubicBezTo>
                      <a:pt x="717" y="900"/>
                      <a:pt x="718" y="900"/>
                      <a:pt x="719" y="899"/>
                    </a:cubicBezTo>
                    <a:cubicBezTo>
                      <a:pt x="723" y="898"/>
                      <a:pt x="727" y="897"/>
                      <a:pt x="731" y="896"/>
                    </a:cubicBezTo>
                    <a:cubicBezTo>
                      <a:pt x="731" y="896"/>
                      <a:pt x="731" y="896"/>
                      <a:pt x="731" y="896"/>
                    </a:cubicBezTo>
                    <a:cubicBezTo>
                      <a:pt x="736" y="895"/>
                      <a:pt x="740" y="893"/>
                      <a:pt x="745" y="892"/>
                    </a:cubicBezTo>
                    <a:cubicBezTo>
                      <a:pt x="746" y="891"/>
                      <a:pt x="746" y="891"/>
                      <a:pt x="746" y="891"/>
                    </a:cubicBezTo>
                    <a:cubicBezTo>
                      <a:pt x="750" y="890"/>
                      <a:pt x="755" y="889"/>
                      <a:pt x="759" y="887"/>
                    </a:cubicBezTo>
                    <a:cubicBezTo>
                      <a:pt x="761" y="886"/>
                      <a:pt x="761" y="886"/>
                      <a:pt x="761" y="886"/>
                    </a:cubicBezTo>
                    <a:cubicBezTo>
                      <a:pt x="765" y="885"/>
                      <a:pt x="769" y="883"/>
                      <a:pt x="773" y="882"/>
                    </a:cubicBezTo>
                    <a:cubicBezTo>
                      <a:pt x="776" y="881"/>
                      <a:pt x="776" y="881"/>
                      <a:pt x="776" y="881"/>
                    </a:cubicBezTo>
                    <a:cubicBezTo>
                      <a:pt x="780" y="879"/>
                      <a:pt x="783" y="878"/>
                      <a:pt x="787" y="876"/>
                    </a:cubicBezTo>
                    <a:cubicBezTo>
                      <a:pt x="790" y="875"/>
                      <a:pt x="790" y="875"/>
                      <a:pt x="790" y="875"/>
                    </a:cubicBezTo>
                    <a:cubicBezTo>
                      <a:pt x="793" y="874"/>
                      <a:pt x="797" y="872"/>
                      <a:pt x="800" y="871"/>
                    </a:cubicBezTo>
                    <a:cubicBezTo>
                      <a:pt x="802" y="870"/>
                      <a:pt x="802" y="870"/>
                      <a:pt x="802" y="870"/>
                    </a:cubicBezTo>
                    <a:cubicBezTo>
                      <a:pt x="806" y="868"/>
                      <a:pt x="810" y="867"/>
                      <a:pt x="815" y="864"/>
                    </a:cubicBezTo>
                    <a:cubicBezTo>
                      <a:pt x="819" y="863"/>
                      <a:pt x="819" y="863"/>
                      <a:pt x="819" y="863"/>
                    </a:cubicBezTo>
                    <a:cubicBezTo>
                      <a:pt x="822" y="861"/>
                      <a:pt x="825" y="860"/>
                      <a:pt x="828" y="858"/>
                    </a:cubicBezTo>
                    <a:cubicBezTo>
                      <a:pt x="830" y="857"/>
                      <a:pt x="830" y="857"/>
                      <a:pt x="830" y="857"/>
                    </a:cubicBezTo>
                    <a:cubicBezTo>
                      <a:pt x="831" y="857"/>
                      <a:pt x="832" y="856"/>
                      <a:pt x="833" y="856"/>
                    </a:cubicBezTo>
                    <a:cubicBezTo>
                      <a:pt x="836" y="854"/>
                      <a:pt x="840" y="852"/>
                      <a:pt x="844" y="850"/>
                    </a:cubicBezTo>
                    <a:cubicBezTo>
                      <a:pt x="846" y="849"/>
                      <a:pt x="847" y="849"/>
                      <a:pt x="849" y="848"/>
                    </a:cubicBezTo>
                    <a:cubicBezTo>
                      <a:pt x="852" y="846"/>
                      <a:pt x="852" y="846"/>
                      <a:pt x="852" y="846"/>
                    </a:cubicBezTo>
                    <a:cubicBezTo>
                      <a:pt x="853" y="845"/>
                      <a:pt x="855" y="844"/>
                      <a:pt x="857" y="843"/>
                    </a:cubicBezTo>
                    <a:cubicBezTo>
                      <a:pt x="859" y="842"/>
                      <a:pt x="861" y="841"/>
                      <a:pt x="863" y="840"/>
                    </a:cubicBezTo>
                    <a:cubicBezTo>
                      <a:pt x="865" y="839"/>
                      <a:pt x="868" y="837"/>
                      <a:pt x="870" y="836"/>
                    </a:cubicBezTo>
                    <a:cubicBezTo>
                      <a:pt x="872" y="835"/>
                      <a:pt x="874" y="834"/>
                      <a:pt x="876" y="832"/>
                    </a:cubicBezTo>
                    <a:cubicBezTo>
                      <a:pt x="878" y="831"/>
                      <a:pt x="880" y="830"/>
                      <a:pt x="883" y="828"/>
                    </a:cubicBezTo>
                    <a:cubicBezTo>
                      <a:pt x="884" y="828"/>
                      <a:pt x="884" y="828"/>
                      <a:pt x="884" y="828"/>
                    </a:cubicBezTo>
                    <a:cubicBezTo>
                      <a:pt x="885" y="827"/>
                      <a:pt x="887" y="826"/>
                      <a:pt x="888" y="825"/>
                    </a:cubicBezTo>
                    <a:cubicBezTo>
                      <a:pt x="892" y="823"/>
                      <a:pt x="895" y="821"/>
                      <a:pt x="898" y="819"/>
                    </a:cubicBezTo>
                    <a:cubicBezTo>
                      <a:pt x="900" y="818"/>
                      <a:pt x="901" y="817"/>
                      <a:pt x="903" y="816"/>
                    </a:cubicBezTo>
                    <a:cubicBezTo>
                      <a:pt x="906" y="814"/>
                      <a:pt x="909" y="811"/>
                      <a:pt x="912" y="809"/>
                    </a:cubicBezTo>
                    <a:cubicBezTo>
                      <a:pt x="913" y="809"/>
                      <a:pt x="914" y="808"/>
                      <a:pt x="915" y="807"/>
                    </a:cubicBezTo>
                    <a:cubicBezTo>
                      <a:pt x="917" y="806"/>
                      <a:pt x="917" y="806"/>
                      <a:pt x="917" y="806"/>
                    </a:cubicBezTo>
                    <a:cubicBezTo>
                      <a:pt x="919" y="804"/>
                      <a:pt x="922" y="803"/>
                      <a:pt x="924" y="801"/>
                    </a:cubicBezTo>
                    <a:cubicBezTo>
                      <a:pt x="926" y="800"/>
                      <a:pt x="927" y="799"/>
                      <a:pt x="929" y="798"/>
                    </a:cubicBezTo>
                    <a:cubicBezTo>
                      <a:pt x="931" y="796"/>
                      <a:pt x="934" y="794"/>
                      <a:pt x="937" y="792"/>
                    </a:cubicBezTo>
                    <a:cubicBezTo>
                      <a:pt x="937" y="791"/>
                      <a:pt x="937" y="791"/>
                      <a:pt x="937" y="791"/>
                    </a:cubicBezTo>
                    <a:cubicBezTo>
                      <a:pt x="938" y="790"/>
                      <a:pt x="940" y="790"/>
                      <a:pt x="941" y="789"/>
                    </a:cubicBezTo>
                    <a:cubicBezTo>
                      <a:pt x="944" y="786"/>
                      <a:pt x="947" y="784"/>
                      <a:pt x="950" y="781"/>
                    </a:cubicBezTo>
                    <a:cubicBezTo>
                      <a:pt x="952" y="780"/>
                      <a:pt x="952" y="780"/>
                      <a:pt x="952" y="780"/>
                    </a:cubicBezTo>
                    <a:cubicBezTo>
                      <a:pt x="956" y="777"/>
                      <a:pt x="960" y="773"/>
                      <a:pt x="964" y="770"/>
                    </a:cubicBezTo>
                    <a:cubicBezTo>
                      <a:pt x="966" y="768"/>
                      <a:pt x="966" y="768"/>
                      <a:pt x="966" y="768"/>
                    </a:cubicBezTo>
                    <a:cubicBezTo>
                      <a:pt x="969" y="766"/>
                      <a:pt x="972" y="763"/>
                      <a:pt x="975" y="760"/>
                    </a:cubicBezTo>
                    <a:cubicBezTo>
                      <a:pt x="976" y="760"/>
                      <a:pt x="977" y="759"/>
                      <a:pt x="978" y="758"/>
                    </a:cubicBezTo>
                    <a:cubicBezTo>
                      <a:pt x="979" y="757"/>
                      <a:pt x="979" y="757"/>
                      <a:pt x="979" y="757"/>
                    </a:cubicBezTo>
                    <a:cubicBezTo>
                      <a:pt x="981" y="755"/>
                      <a:pt x="984" y="753"/>
                      <a:pt x="986" y="750"/>
                    </a:cubicBezTo>
                    <a:cubicBezTo>
                      <a:pt x="988" y="749"/>
                      <a:pt x="989" y="748"/>
                      <a:pt x="990" y="747"/>
                    </a:cubicBezTo>
                    <a:cubicBezTo>
                      <a:pt x="993" y="744"/>
                      <a:pt x="995" y="742"/>
                      <a:pt x="998" y="739"/>
                    </a:cubicBezTo>
                    <a:cubicBezTo>
                      <a:pt x="999" y="738"/>
                      <a:pt x="999" y="738"/>
                      <a:pt x="999" y="738"/>
                    </a:cubicBezTo>
                    <a:cubicBezTo>
                      <a:pt x="999" y="738"/>
                      <a:pt x="1000" y="737"/>
                      <a:pt x="1001" y="737"/>
                    </a:cubicBezTo>
                    <a:cubicBezTo>
                      <a:pt x="1005" y="733"/>
                      <a:pt x="1008" y="729"/>
                      <a:pt x="1011" y="726"/>
                    </a:cubicBezTo>
                    <a:cubicBezTo>
                      <a:pt x="1072" y="664"/>
                      <a:pt x="1119" y="592"/>
                      <a:pt x="1153" y="512"/>
                    </a:cubicBezTo>
                    <a:cubicBezTo>
                      <a:pt x="1154" y="508"/>
                      <a:pt x="1156" y="505"/>
                      <a:pt x="1157" y="501"/>
                    </a:cubicBezTo>
                    <a:cubicBezTo>
                      <a:pt x="1157" y="501"/>
                      <a:pt x="1157" y="501"/>
                      <a:pt x="1157" y="501"/>
                    </a:cubicBezTo>
                    <a:cubicBezTo>
                      <a:pt x="1165" y="480"/>
                      <a:pt x="1173" y="458"/>
                      <a:pt x="1179" y="436"/>
                    </a:cubicBezTo>
                    <a:cubicBezTo>
                      <a:pt x="1179" y="436"/>
                      <a:pt x="1179" y="436"/>
                      <a:pt x="1179" y="436"/>
                    </a:cubicBezTo>
                    <a:cubicBezTo>
                      <a:pt x="1181" y="428"/>
                      <a:pt x="1183" y="421"/>
                      <a:pt x="1185" y="414"/>
                    </a:cubicBezTo>
                    <a:cubicBezTo>
                      <a:pt x="1185" y="413"/>
                      <a:pt x="1185" y="413"/>
                      <a:pt x="1185" y="413"/>
                    </a:cubicBezTo>
                    <a:cubicBezTo>
                      <a:pt x="1188" y="402"/>
                      <a:pt x="1190" y="391"/>
                      <a:pt x="1192" y="380"/>
                    </a:cubicBezTo>
                    <a:cubicBezTo>
                      <a:pt x="1192" y="379"/>
                      <a:pt x="1192" y="379"/>
                      <a:pt x="1192" y="379"/>
                    </a:cubicBezTo>
                    <a:cubicBezTo>
                      <a:pt x="1194" y="372"/>
                      <a:pt x="1195" y="364"/>
                      <a:pt x="1196" y="357"/>
                    </a:cubicBezTo>
                    <a:cubicBezTo>
                      <a:pt x="1196" y="356"/>
                      <a:pt x="1196" y="356"/>
                      <a:pt x="1196" y="356"/>
                    </a:cubicBezTo>
                    <a:cubicBezTo>
                      <a:pt x="1197" y="353"/>
                      <a:pt x="1197" y="349"/>
                      <a:pt x="1198" y="346"/>
                    </a:cubicBezTo>
                    <a:cubicBezTo>
                      <a:pt x="1198" y="345"/>
                      <a:pt x="1198" y="345"/>
                      <a:pt x="1198" y="345"/>
                    </a:cubicBezTo>
                    <a:cubicBezTo>
                      <a:pt x="1199" y="338"/>
                      <a:pt x="1200" y="330"/>
                      <a:pt x="1201" y="322"/>
                    </a:cubicBezTo>
                    <a:cubicBezTo>
                      <a:pt x="1201" y="322"/>
                      <a:pt x="1201" y="322"/>
                      <a:pt x="1201" y="322"/>
                    </a:cubicBezTo>
                    <a:cubicBezTo>
                      <a:pt x="1201" y="319"/>
                      <a:pt x="1201" y="315"/>
                      <a:pt x="1202" y="312"/>
                    </a:cubicBezTo>
                    <a:cubicBezTo>
                      <a:pt x="1202" y="309"/>
                      <a:pt x="1202" y="309"/>
                      <a:pt x="1202" y="309"/>
                    </a:cubicBezTo>
                    <a:cubicBezTo>
                      <a:pt x="1202" y="307"/>
                      <a:pt x="1202" y="304"/>
                      <a:pt x="1203" y="302"/>
                    </a:cubicBezTo>
                    <a:cubicBezTo>
                      <a:pt x="1203" y="298"/>
                      <a:pt x="1203" y="298"/>
                      <a:pt x="1203" y="298"/>
                    </a:cubicBezTo>
                    <a:cubicBezTo>
                      <a:pt x="1203" y="296"/>
                      <a:pt x="1203" y="294"/>
                      <a:pt x="1203" y="291"/>
                    </a:cubicBezTo>
                    <a:cubicBezTo>
                      <a:pt x="1203" y="287"/>
                      <a:pt x="1203" y="287"/>
                      <a:pt x="1203" y="287"/>
                    </a:cubicBezTo>
                    <a:cubicBezTo>
                      <a:pt x="1204" y="284"/>
                      <a:pt x="1204" y="281"/>
                      <a:pt x="1204" y="278"/>
                    </a:cubicBezTo>
                    <a:cubicBezTo>
                      <a:pt x="1204" y="278"/>
                      <a:pt x="1204" y="278"/>
                      <a:pt x="1204" y="278"/>
                    </a:cubicBezTo>
                    <a:cubicBezTo>
                      <a:pt x="1204" y="275"/>
                      <a:pt x="1204" y="272"/>
                      <a:pt x="1204" y="270"/>
                    </a:cubicBezTo>
                    <a:cubicBezTo>
                      <a:pt x="1204" y="268"/>
                      <a:pt x="1204" y="268"/>
                      <a:pt x="1204" y="268"/>
                    </a:cubicBezTo>
                    <a:cubicBezTo>
                      <a:pt x="1204" y="266"/>
                      <a:pt x="1204" y="263"/>
                      <a:pt x="1204" y="261"/>
                    </a:cubicBezTo>
                    <a:cubicBezTo>
                      <a:pt x="1204" y="259"/>
                      <a:pt x="1204" y="259"/>
                      <a:pt x="1204" y="259"/>
                    </a:cubicBezTo>
                    <a:cubicBezTo>
                      <a:pt x="1204" y="256"/>
                      <a:pt x="1204" y="253"/>
                      <a:pt x="1204" y="250"/>
                    </a:cubicBezTo>
                    <a:cubicBezTo>
                      <a:pt x="1204" y="163"/>
                      <a:pt x="1189" y="79"/>
                      <a:pt x="1158" y="0"/>
                    </a:cubicBezTo>
                    <a:cubicBezTo>
                      <a:pt x="1146" y="4"/>
                      <a:pt x="1146" y="4"/>
                      <a:pt x="1146" y="4"/>
                    </a:cubicBezTo>
                    <a:cubicBezTo>
                      <a:pt x="1017" y="51"/>
                      <a:pt x="1017" y="51"/>
                      <a:pt x="1017" y="51"/>
                    </a:cubicBezTo>
                    <a:cubicBezTo>
                      <a:pt x="1021" y="60"/>
                      <a:pt x="1024" y="68"/>
                      <a:pt x="1027" y="77"/>
                    </a:cubicBezTo>
                    <a:cubicBezTo>
                      <a:pt x="1027" y="77"/>
                      <a:pt x="1027" y="77"/>
                      <a:pt x="1027" y="77"/>
                    </a:cubicBezTo>
                    <a:cubicBezTo>
                      <a:pt x="1029" y="81"/>
                      <a:pt x="1030" y="85"/>
                      <a:pt x="1031" y="89"/>
                    </a:cubicBezTo>
                    <a:cubicBezTo>
                      <a:pt x="1032" y="91"/>
                      <a:pt x="1032" y="91"/>
                      <a:pt x="1032" y="91"/>
                    </a:cubicBezTo>
                    <a:cubicBezTo>
                      <a:pt x="1033" y="94"/>
                      <a:pt x="1034" y="98"/>
                      <a:pt x="1035" y="101"/>
                    </a:cubicBezTo>
                    <a:cubicBezTo>
                      <a:pt x="1036" y="104"/>
                      <a:pt x="1036" y="104"/>
                      <a:pt x="1036" y="104"/>
                    </a:cubicBezTo>
                    <a:cubicBezTo>
                      <a:pt x="1036" y="106"/>
                      <a:pt x="1037" y="108"/>
                      <a:pt x="1037" y="110"/>
                    </a:cubicBezTo>
                    <a:cubicBezTo>
                      <a:pt x="1038" y="112"/>
                      <a:pt x="1039" y="115"/>
                      <a:pt x="1039" y="117"/>
                    </a:cubicBezTo>
                    <a:cubicBezTo>
                      <a:pt x="1040" y="119"/>
                      <a:pt x="1040" y="121"/>
                      <a:pt x="1041" y="123"/>
                    </a:cubicBezTo>
                    <a:cubicBezTo>
                      <a:pt x="1041" y="125"/>
                      <a:pt x="1042" y="128"/>
                      <a:pt x="1042" y="130"/>
                    </a:cubicBezTo>
                    <a:cubicBezTo>
                      <a:pt x="1043" y="132"/>
                      <a:pt x="1043" y="134"/>
                      <a:pt x="1044" y="135"/>
                    </a:cubicBezTo>
                    <a:cubicBezTo>
                      <a:pt x="1044" y="138"/>
                      <a:pt x="1045" y="140"/>
                      <a:pt x="1045" y="143"/>
                    </a:cubicBezTo>
                    <a:cubicBezTo>
                      <a:pt x="1046" y="145"/>
                      <a:pt x="1046" y="146"/>
                      <a:pt x="1046" y="148"/>
                    </a:cubicBezTo>
                    <a:cubicBezTo>
                      <a:pt x="1047" y="150"/>
                      <a:pt x="1047" y="153"/>
                      <a:pt x="1048" y="156"/>
                    </a:cubicBezTo>
                    <a:cubicBezTo>
                      <a:pt x="1048" y="157"/>
                      <a:pt x="1048" y="159"/>
                      <a:pt x="1048" y="160"/>
                    </a:cubicBezTo>
                    <a:cubicBezTo>
                      <a:pt x="1049" y="163"/>
                      <a:pt x="1049" y="166"/>
                      <a:pt x="1050" y="169"/>
                    </a:cubicBezTo>
                    <a:cubicBezTo>
                      <a:pt x="1050" y="172"/>
                      <a:pt x="1050" y="172"/>
                      <a:pt x="1050" y="172"/>
                    </a:cubicBezTo>
                    <a:cubicBezTo>
                      <a:pt x="1051" y="175"/>
                      <a:pt x="1051" y="178"/>
                      <a:pt x="1052" y="182"/>
                    </a:cubicBezTo>
                    <a:cubicBezTo>
                      <a:pt x="1052" y="185"/>
                      <a:pt x="1052" y="185"/>
                      <a:pt x="1052" y="185"/>
                    </a:cubicBezTo>
                    <a:cubicBezTo>
                      <a:pt x="1052" y="188"/>
                      <a:pt x="1053" y="192"/>
                      <a:pt x="1053" y="195"/>
                    </a:cubicBezTo>
                    <a:cubicBezTo>
                      <a:pt x="1053" y="198"/>
                      <a:pt x="1053" y="198"/>
                      <a:pt x="1053" y="198"/>
                    </a:cubicBezTo>
                    <a:cubicBezTo>
                      <a:pt x="1054" y="202"/>
                      <a:pt x="1054" y="205"/>
                      <a:pt x="1054" y="209"/>
                    </a:cubicBezTo>
                    <a:cubicBezTo>
                      <a:pt x="1055" y="211"/>
                      <a:pt x="1055" y="211"/>
                      <a:pt x="1055" y="211"/>
                    </a:cubicBezTo>
                    <a:cubicBezTo>
                      <a:pt x="1055" y="215"/>
                      <a:pt x="1055" y="219"/>
                      <a:pt x="1055" y="222"/>
                    </a:cubicBezTo>
                    <a:cubicBezTo>
                      <a:pt x="1055" y="224"/>
                      <a:pt x="1055" y="224"/>
                      <a:pt x="1055" y="224"/>
                    </a:cubicBezTo>
                    <a:cubicBezTo>
                      <a:pt x="1056" y="228"/>
                      <a:pt x="1056" y="232"/>
                      <a:pt x="1056" y="236"/>
                    </a:cubicBezTo>
                    <a:cubicBezTo>
                      <a:pt x="1056" y="237"/>
                      <a:pt x="1056" y="237"/>
                      <a:pt x="1056" y="237"/>
                    </a:cubicBezTo>
                    <a:cubicBezTo>
                      <a:pt x="1056" y="242"/>
                      <a:pt x="1056" y="246"/>
                      <a:pt x="1056" y="250"/>
                    </a:cubicBezTo>
                    <a:cubicBezTo>
                      <a:pt x="1056" y="253"/>
                      <a:pt x="1056" y="256"/>
                      <a:pt x="1056" y="259"/>
                    </a:cubicBezTo>
                    <a:cubicBezTo>
                      <a:pt x="1056" y="262"/>
                      <a:pt x="1056" y="265"/>
                      <a:pt x="1056" y="267"/>
                    </a:cubicBezTo>
                    <a:cubicBezTo>
                      <a:pt x="1055" y="279"/>
                      <a:pt x="1054" y="292"/>
                      <a:pt x="1053" y="304"/>
                    </a:cubicBezTo>
                    <a:cubicBezTo>
                      <a:pt x="1053" y="307"/>
                      <a:pt x="1053" y="307"/>
                      <a:pt x="1053" y="307"/>
                    </a:cubicBezTo>
                    <a:cubicBezTo>
                      <a:pt x="1053" y="310"/>
                      <a:pt x="1052" y="312"/>
                      <a:pt x="1052" y="314"/>
                    </a:cubicBezTo>
                    <a:cubicBezTo>
                      <a:pt x="1052" y="316"/>
                      <a:pt x="1052" y="317"/>
                      <a:pt x="1052" y="319"/>
                    </a:cubicBezTo>
                    <a:cubicBezTo>
                      <a:pt x="1051" y="321"/>
                      <a:pt x="1051" y="322"/>
                      <a:pt x="1051" y="324"/>
                    </a:cubicBezTo>
                    <a:cubicBezTo>
                      <a:pt x="1050" y="326"/>
                      <a:pt x="1050" y="328"/>
                      <a:pt x="1050" y="330"/>
                    </a:cubicBezTo>
                    <a:cubicBezTo>
                      <a:pt x="1050" y="331"/>
                      <a:pt x="1050" y="331"/>
                      <a:pt x="1050" y="331"/>
                    </a:cubicBezTo>
                    <a:cubicBezTo>
                      <a:pt x="1050" y="333"/>
                      <a:pt x="1049" y="334"/>
                      <a:pt x="1049" y="335"/>
                    </a:cubicBezTo>
                    <a:cubicBezTo>
                      <a:pt x="1049" y="338"/>
                      <a:pt x="1048" y="342"/>
                      <a:pt x="1047" y="345"/>
                    </a:cubicBezTo>
                    <a:cubicBezTo>
                      <a:pt x="1047" y="346"/>
                      <a:pt x="1047" y="346"/>
                      <a:pt x="1047" y="346"/>
                    </a:cubicBezTo>
                    <a:cubicBezTo>
                      <a:pt x="1047" y="346"/>
                      <a:pt x="1047" y="346"/>
                      <a:pt x="1047" y="346"/>
                    </a:cubicBezTo>
                    <a:cubicBezTo>
                      <a:pt x="1047" y="348"/>
                      <a:pt x="1046" y="351"/>
                      <a:pt x="1046" y="354"/>
                    </a:cubicBezTo>
                    <a:cubicBezTo>
                      <a:pt x="1046" y="354"/>
                      <a:pt x="1046" y="354"/>
                      <a:pt x="1046" y="354"/>
                    </a:cubicBezTo>
                    <a:cubicBezTo>
                      <a:pt x="1045" y="357"/>
                      <a:pt x="1045" y="359"/>
                      <a:pt x="1044" y="362"/>
                    </a:cubicBezTo>
                    <a:cubicBezTo>
                      <a:pt x="1044" y="363"/>
                      <a:pt x="1044" y="363"/>
                      <a:pt x="1044" y="363"/>
                    </a:cubicBezTo>
                    <a:cubicBezTo>
                      <a:pt x="1043" y="365"/>
                      <a:pt x="1043" y="368"/>
                      <a:pt x="1042" y="370"/>
                    </a:cubicBezTo>
                    <a:cubicBezTo>
                      <a:pt x="1042" y="371"/>
                      <a:pt x="1042" y="371"/>
                      <a:pt x="1042" y="371"/>
                    </a:cubicBezTo>
                    <a:cubicBezTo>
                      <a:pt x="1041" y="374"/>
                      <a:pt x="1041" y="376"/>
                      <a:pt x="1040" y="379"/>
                    </a:cubicBezTo>
                    <a:cubicBezTo>
                      <a:pt x="1040" y="380"/>
                      <a:pt x="1040" y="380"/>
                      <a:pt x="1040" y="380"/>
                    </a:cubicBezTo>
                    <a:cubicBezTo>
                      <a:pt x="1039" y="382"/>
                      <a:pt x="1039" y="385"/>
                      <a:pt x="1038" y="387"/>
                    </a:cubicBezTo>
                    <a:cubicBezTo>
                      <a:pt x="1038" y="388"/>
                      <a:pt x="1038" y="388"/>
                      <a:pt x="1038" y="388"/>
                    </a:cubicBezTo>
                    <a:cubicBezTo>
                      <a:pt x="1037" y="392"/>
                      <a:pt x="1036" y="396"/>
                      <a:pt x="1034" y="400"/>
                    </a:cubicBezTo>
                    <a:cubicBezTo>
                      <a:pt x="1034" y="402"/>
                      <a:pt x="1034" y="402"/>
                      <a:pt x="1034" y="402"/>
                    </a:cubicBezTo>
                    <a:cubicBezTo>
                      <a:pt x="1033" y="406"/>
                      <a:pt x="1031" y="410"/>
                      <a:pt x="1030" y="415"/>
                    </a:cubicBezTo>
                    <a:cubicBezTo>
                      <a:pt x="1029" y="417"/>
                      <a:pt x="1029" y="417"/>
                      <a:pt x="1029" y="417"/>
                    </a:cubicBezTo>
                    <a:cubicBezTo>
                      <a:pt x="1028" y="420"/>
                      <a:pt x="1027" y="424"/>
                      <a:pt x="1026" y="427"/>
                    </a:cubicBezTo>
                    <a:cubicBezTo>
                      <a:pt x="1024" y="430"/>
                      <a:pt x="1024" y="430"/>
                      <a:pt x="1024" y="430"/>
                    </a:cubicBezTo>
                    <a:cubicBezTo>
                      <a:pt x="1023" y="435"/>
                      <a:pt x="1021" y="439"/>
                      <a:pt x="1020" y="442"/>
                    </a:cubicBezTo>
                    <a:cubicBezTo>
                      <a:pt x="1020" y="443"/>
                      <a:pt x="1020" y="443"/>
                      <a:pt x="1020" y="443"/>
                    </a:cubicBezTo>
                    <a:cubicBezTo>
                      <a:pt x="1019" y="445"/>
                      <a:pt x="1018" y="447"/>
                      <a:pt x="1017" y="449"/>
                    </a:cubicBezTo>
                    <a:cubicBezTo>
                      <a:pt x="1016" y="451"/>
                      <a:pt x="1016" y="451"/>
                      <a:pt x="1016" y="451"/>
                    </a:cubicBezTo>
                    <a:cubicBezTo>
                      <a:pt x="1016" y="453"/>
                      <a:pt x="1015" y="455"/>
                      <a:pt x="1014" y="456"/>
                    </a:cubicBezTo>
                    <a:cubicBezTo>
                      <a:pt x="1013" y="459"/>
                      <a:pt x="1013" y="459"/>
                      <a:pt x="1013" y="459"/>
                    </a:cubicBezTo>
                    <a:cubicBezTo>
                      <a:pt x="1012" y="461"/>
                      <a:pt x="1012" y="462"/>
                      <a:pt x="1011" y="464"/>
                    </a:cubicBezTo>
                    <a:cubicBezTo>
                      <a:pt x="1010" y="467"/>
                      <a:pt x="1010" y="467"/>
                      <a:pt x="1010" y="467"/>
                    </a:cubicBezTo>
                    <a:cubicBezTo>
                      <a:pt x="1009" y="468"/>
                      <a:pt x="1008" y="470"/>
                      <a:pt x="1008" y="471"/>
                    </a:cubicBezTo>
                    <a:cubicBezTo>
                      <a:pt x="1007" y="472"/>
                      <a:pt x="1007" y="474"/>
                      <a:pt x="1006" y="475"/>
                    </a:cubicBezTo>
                    <a:cubicBezTo>
                      <a:pt x="1005" y="476"/>
                      <a:pt x="1005" y="477"/>
                      <a:pt x="1004" y="479"/>
                    </a:cubicBezTo>
                    <a:cubicBezTo>
                      <a:pt x="1003" y="480"/>
                      <a:pt x="1003" y="481"/>
                      <a:pt x="1002" y="482"/>
                    </a:cubicBezTo>
                    <a:cubicBezTo>
                      <a:pt x="1002" y="484"/>
                      <a:pt x="1001" y="485"/>
                      <a:pt x="1000" y="486"/>
                    </a:cubicBezTo>
                    <a:cubicBezTo>
                      <a:pt x="1000" y="488"/>
                      <a:pt x="999" y="489"/>
                      <a:pt x="998" y="490"/>
                    </a:cubicBezTo>
                    <a:cubicBezTo>
                      <a:pt x="998" y="491"/>
                      <a:pt x="997" y="493"/>
                      <a:pt x="997" y="494"/>
                    </a:cubicBezTo>
                    <a:cubicBezTo>
                      <a:pt x="996" y="495"/>
                      <a:pt x="995" y="496"/>
                      <a:pt x="995" y="498"/>
                    </a:cubicBezTo>
                    <a:cubicBezTo>
                      <a:pt x="994" y="499"/>
                      <a:pt x="993" y="500"/>
                      <a:pt x="993" y="501"/>
                    </a:cubicBezTo>
                    <a:cubicBezTo>
                      <a:pt x="992" y="503"/>
                      <a:pt x="991" y="504"/>
                      <a:pt x="990" y="505"/>
                    </a:cubicBezTo>
                    <a:cubicBezTo>
                      <a:pt x="989" y="509"/>
                      <a:pt x="989" y="509"/>
                      <a:pt x="989" y="509"/>
                    </a:cubicBezTo>
                    <a:cubicBezTo>
                      <a:pt x="988" y="510"/>
                      <a:pt x="987" y="511"/>
                      <a:pt x="986" y="512"/>
                    </a:cubicBezTo>
                    <a:cubicBezTo>
                      <a:pt x="984" y="516"/>
                      <a:pt x="984" y="516"/>
                      <a:pt x="984" y="516"/>
                    </a:cubicBezTo>
                    <a:cubicBezTo>
                      <a:pt x="983" y="517"/>
                      <a:pt x="983" y="519"/>
                      <a:pt x="982" y="520"/>
                    </a:cubicBezTo>
                    <a:cubicBezTo>
                      <a:pt x="980" y="523"/>
                      <a:pt x="980" y="523"/>
                      <a:pt x="980" y="523"/>
                    </a:cubicBezTo>
                    <a:cubicBezTo>
                      <a:pt x="979" y="525"/>
                      <a:pt x="978" y="527"/>
                      <a:pt x="976" y="529"/>
                    </a:cubicBezTo>
                    <a:cubicBezTo>
                      <a:pt x="976" y="530"/>
                      <a:pt x="976" y="530"/>
                      <a:pt x="976" y="530"/>
                    </a:cubicBezTo>
                    <a:cubicBezTo>
                      <a:pt x="971" y="537"/>
                      <a:pt x="966" y="545"/>
                      <a:pt x="961" y="552"/>
                    </a:cubicBezTo>
                    <a:cubicBezTo>
                      <a:pt x="961" y="552"/>
                      <a:pt x="961" y="552"/>
                      <a:pt x="961" y="552"/>
                    </a:cubicBezTo>
                    <a:cubicBezTo>
                      <a:pt x="960" y="554"/>
                      <a:pt x="958" y="556"/>
                      <a:pt x="957" y="559"/>
                    </a:cubicBezTo>
                    <a:cubicBezTo>
                      <a:pt x="956" y="560"/>
                      <a:pt x="956" y="560"/>
                      <a:pt x="956" y="560"/>
                    </a:cubicBezTo>
                    <a:cubicBezTo>
                      <a:pt x="954" y="562"/>
                      <a:pt x="953" y="563"/>
                      <a:pt x="951" y="565"/>
                    </a:cubicBezTo>
                    <a:cubicBezTo>
                      <a:pt x="951" y="567"/>
                      <a:pt x="951" y="567"/>
                      <a:pt x="951" y="567"/>
                    </a:cubicBezTo>
                    <a:cubicBezTo>
                      <a:pt x="949" y="569"/>
                      <a:pt x="948" y="570"/>
                      <a:pt x="946" y="572"/>
                    </a:cubicBezTo>
                    <a:cubicBezTo>
                      <a:pt x="945" y="574"/>
                      <a:pt x="945" y="574"/>
                      <a:pt x="945" y="574"/>
                    </a:cubicBezTo>
                    <a:cubicBezTo>
                      <a:pt x="944" y="575"/>
                      <a:pt x="943" y="577"/>
                      <a:pt x="941" y="579"/>
                    </a:cubicBezTo>
                    <a:cubicBezTo>
                      <a:pt x="940" y="580"/>
                      <a:pt x="940" y="580"/>
                      <a:pt x="940" y="580"/>
                    </a:cubicBezTo>
                    <a:cubicBezTo>
                      <a:pt x="939" y="582"/>
                      <a:pt x="937" y="584"/>
                      <a:pt x="936" y="586"/>
                    </a:cubicBezTo>
                    <a:cubicBezTo>
                      <a:pt x="935" y="587"/>
                      <a:pt x="935" y="587"/>
                      <a:pt x="935" y="587"/>
                    </a:cubicBezTo>
                    <a:cubicBezTo>
                      <a:pt x="933" y="589"/>
                      <a:pt x="932" y="590"/>
                      <a:pt x="930" y="592"/>
                    </a:cubicBezTo>
                    <a:cubicBezTo>
                      <a:pt x="929" y="593"/>
                      <a:pt x="929" y="593"/>
                      <a:pt x="929" y="593"/>
                    </a:cubicBezTo>
                    <a:cubicBezTo>
                      <a:pt x="928" y="595"/>
                      <a:pt x="926" y="597"/>
                      <a:pt x="924" y="599"/>
                    </a:cubicBezTo>
                    <a:cubicBezTo>
                      <a:pt x="924" y="600"/>
                      <a:pt x="924" y="600"/>
                      <a:pt x="924" y="600"/>
                    </a:cubicBezTo>
                    <a:cubicBezTo>
                      <a:pt x="922" y="601"/>
                      <a:pt x="920" y="603"/>
                      <a:pt x="919" y="605"/>
                    </a:cubicBezTo>
                    <a:cubicBezTo>
                      <a:pt x="918" y="606"/>
                      <a:pt x="918" y="606"/>
                      <a:pt x="918" y="606"/>
                    </a:cubicBezTo>
                    <a:cubicBezTo>
                      <a:pt x="916" y="608"/>
                      <a:pt x="914" y="610"/>
                      <a:pt x="913" y="612"/>
                    </a:cubicBezTo>
                    <a:cubicBezTo>
                      <a:pt x="912" y="612"/>
                      <a:pt x="912" y="612"/>
                      <a:pt x="912" y="612"/>
                    </a:cubicBezTo>
                    <a:cubicBezTo>
                      <a:pt x="893" y="633"/>
                      <a:pt x="871" y="652"/>
                      <a:pt x="848" y="669"/>
                    </a:cubicBezTo>
                    <a:cubicBezTo>
                      <a:pt x="848" y="669"/>
                      <a:pt x="848" y="669"/>
                      <a:pt x="848" y="669"/>
                    </a:cubicBezTo>
                    <a:cubicBezTo>
                      <a:pt x="846" y="671"/>
                      <a:pt x="844" y="673"/>
                      <a:pt x="841" y="674"/>
                    </a:cubicBezTo>
                    <a:cubicBezTo>
                      <a:pt x="841" y="675"/>
                      <a:pt x="841" y="675"/>
                      <a:pt x="841" y="675"/>
                    </a:cubicBezTo>
                    <a:cubicBezTo>
                      <a:pt x="839" y="676"/>
                      <a:pt x="837" y="678"/>
                      <a:pt x="835" y="679"/>
                    </a:cubicBezTo>
                    <a:cubicBezTo>
                      <a:pt x="834" y="680"/>
                      <a:pt x="834" y="680"/>
                      <a:pt x="834" y="680"/>
                    </a:cubicBezTo>
                    <a:cubicBezTo>
                      <a:pt x="832" y="681"/>
                      <a:pt x="830" y="683"/>
                      <a:pt x="827" y="684"/>
                    </a:cubicBezTo>
                    <a:cubicBezTo>
                      <a:pt x="817" y="669"/>
                      <a:pt x="817" y="669"/>
                      <a:pt x="817" y="669"/>
                    </a:cubicBezTo>
                    <a:cubicBezTo>
                      <a:pt x="827" y="684"/>
                      <a:pt x="827" y="684"/>
                      <a:pt x="827" y="684"/>
                    </a:cubicBezTo>
                    <a:close/>
                  </a:path>
                </a:pathLst>
              </a:custGeom>
              <a:grpFill/>
              <a:ln w="3810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51">
                <a:extLst>
                  <a:ext uri="{FF2B5EF4-FFF2-40B4-BE49-F238E27FC236}">
                    <a16:creationId xmlns:a16="http://schemas.microsoft.com/office/drawing/2014/main" id="{59FA1418-EA76-41C3-ABD2-34F851C70047}"/>
                  </a:ext>
                </a:extLst>
              </p:cNvPr>
              <p:cNvSpPr>
                <a:spLocks/>
              </p:cNvSpPr>
              <p:nvPr/>
            </p:nvSpPr>
            <p:spPr bwMode="auto">
              <a:xfrm>
                <a:off x="3624263" y="900113"/>
                <a:ext cx="4529138" cy="3468688"/>
              </a:xfrm>
              <a:custGeom>
                <a:avLst/>
                <a:gdLst>
                  <a:gd name="T0" fmla="*/ 169 w 1205"/>
                  <a:gd name="T1" fmla="*/ 819 h 923"/>
                  <a:gd name="T2" fmla="*/ 161 w 1205"/>
                  <a:gd name="T3" fmla="*/ 787 h 923"/>
                  <a:gd name="T4" fmla="*/ 155 w 1205"/>
                  <a:gd name="T5" fmla="*/ 754 h 923"/>
                  <a:gd name="T6" fmla="*/ 151 w 1205"/>
                  <a:gd name="T7" fmla="*/ 725 h 923"/>
                  <a:gd name="T8" fmla="*/ 149 w 1205"/>
                  <a:gd name="T9" fmla="*/ 687 h 923"/>
                  <a:gd name="T10" fmla="*/ 151 w 1205"/>
                  <a:gd name="T11" fmla="*/ 618 h 923"/>
                  <a:gd name="T12" fmla="*/ 155 w 1205"/>
                  <a:gd name="T13" fmla="*/ 592 h 923"/>
                  <a:gd name="T14" fmla="*/ 159 w 1205"/>
                  <a:gd name="T15" fmla="*/ 569 h 923"/>
                  <a:gd name="T16" fmla="*/ 162 w 1205"/>
                  <a:gd name="T17" fmla="*/ 551 h 923"/>
                  <a:gd name="T18" fmla="*/ 170 w 1205"/>
                  <a:gd name="T19" fmla="*/ 522 h 923"/>
                  <a:gd name="T20" fmla="*/ 180 w 1205"/>
                  <a:gd name="T21" fmla="*/ 493 h 923"/>
                  <a:gd name="T22" fmla="*/ 190 w 1205"/>
                  <a:gd name="T23" fmla="*/ 466 h 923"/>
                  <a:gd name="T24" fmla="*/ 198 w 1205"/>
                  <a:gd name="T25" fmla="*/ 448 h 923"/>
                  <a:gd name="T26" fmla="*/ 208 w 1205"/>
                  <a:gd name="T27" fmla="*/ 429 h 923"/>
                  <a:gd name="T28" fmla="*/ 218 w 1205"/>
                  <a:gd name="T29" fmla="*/ 410 h 923"/>
                  <a:gd name="T30" fmla="*/ 229 w 1205"/>
                  <a:gd name="T31" fmla="*/ 393 h 923"/>
                  <a:gd name="T32" fmla="*/ 253 w 1205"/>
                  <a:gd name="T33" fmla="*/ 357 h 923"/>
                  <a:gd name="T34" fmla="*/ 264 w 1205"/>
                  <a:gd name="T35" fmla="*/ 343 h 923"/>
                  <a:gd name="T36" fmla="*/ 280 w 1205"/>
                  <a:gd name="T37" fmla="*/ 324 h 923"/>
                  <a:gd name="T38" fmla="*/ 292 w 1205"/>
                  <a:gd name="T39" fmla="*/ 311 h 923"/>
                  <a:gd name="T40" fmla="*/ 370 w 1205"/>
                  <a:gd name="T41" fmla="*/ 244 h 923"/>
                  <a:gd name="T42" fmla="*/ 385 w 1205"/>
                  <a:gd name="T43" fmla="*/ 234 h 923"/>
                  <a:gd name="T44" fmla="*/ 414 w 1205"/>
                  <a:gd name="T45" fmla="*/ 216 h 923"/>
                  <a:gd name="T46" fmla="*/ 438 w 1205"/>
                  <a:gd name="T47" fmla="*/ 203 h 923"/>
                  <a:gd name="T48" fmla="*/ 460 w 1205"/>
                  <a:gd name="T49" fmla="*/ 193 h 923"/>
                  <a:gd name="T50" fmla="*/ 480 w 1205"/>
                  <a:gd name="T51" fmla="*/ 185 h 923"/>
                  <a:gd name="T52" fmla="*/ 505 w 1205"/>
                  <a:gd name="T53" fmla="*/ 176 h 923"/>
                  <a:gd name="T54" fmla="*/ 789 w 1205"/>
                  <a:gd name="T55" fmla="*/ 169 h 923"/>
                  <a:gd name="T56" fmla="*/ 810 w 1205"/>
                  <a:gd name="T57" fmla="*/ 175 h 923"/>
                  <a:gd name="T58" fmla="*/ 841 w 1205"/>
                  <a:gd name="T59" fmla="*/ 186 h 923"/>
                  <a:gd name="T60" fmla="*/ 862 w 1205"/>
                  <a:gd name="T61" fmla="*/ 195 h 923"/>
                  <a:gd name="T62" fmla="*/ 892 w 1205"/>
                  <a:gd name="T63" fmla="*/ 210 h 923"/>
                  <a:gd name="T64" fmla="*/ 913 w 1205"/>
                  <a:gd name="T65" fmla="*/ 221 h 923"/>
                  <a:gd name="T66" fmla="*/ 962 w 1205"/>
                  <a:gd name="T67" fmla="*/ 254 h 923"/>
                  <a:gd name="T68" fmla="*/ 1047 w 1205"/>
                  <a:gd name="T69" fmla="*/ 129 h 923"/>
                  <a:gd name="T70" fmla="*/ 1010 w 1205"/>
                  <a:gd name="T71" fmla="*/ 103 h 923"/>
                  <a:gd name="T72" fmla="*/ 975 w 1205"/>
                  <a:gd name="T73" fmla="*/ 82 h 923"/>
                  <a:gd name="T74" fmla="*/ 942 w 1205"/>
                  <a:gd name="T75" fmla="*/ 65 h 923"/>
                  <a:gd name="T76" fmla="*/ 750 w 1205"/>
                  <a:gd name="T77" fmla="*/ 6 h 923"/>
                  <a:gd name="T78" fmla="*/ 647 w 1205"/>
                  <a:gd name="T79" fmla="*/ 0 h 923"/>
                  <a:gd name="T80" fmla="*/ 624 w 1205"/>
                  <a:gd name="T81" fmla="*/ 1 h 923"/>
                  <a:gd name="T82" fmla="*/ 603 w 1205"/>
                  <a:gd name="T83" fmla="*/ 2 h 923"/>
                  <a:gd name="T84" fmla="*/ 579 w 1205"/>
                  <a:gd name="T85" fmla="*/ 5 h 923"/>
                  <a:gd name="T86" fmla="*/ 550 w 1205"/>
                  <a:gd name="T87" fmla="*/ 9 h 923"/>
                  <a:gd name="T88" fmla="*/ 517 w 1205"/>
                  <a:gd name="T89" fmla="*/ 15 h 923"/>
                  <a:gd name="T90" fmla="*/ 490 w 1205"/>
                  <a:gd name="T91" fmla="*/ 22 h 923"/>
                  <a:gd name="T92" fmla="*/ 460 w 1205"/>
                  <a:gd name="T93" fmla="*/ 31 h 923"/>
                  <a:gd name="T94" fmla="*/ 429 w 1205"/>
                  <a:gd name="T95" fmla="*/ 42 h 923"/>
                  <a:gd name="T96" fmla="*/ 389 w 1205"/>
                  <a:gd name="T97" fmla="*/ 59 h 923"/>
                  <a:gd name="T98" fmla="*/ 361 w 1205"/>
                  <a:gd name="T99" fmla="*/ 72 h 923"/>
                  <a:gd name="T100" fmla="*/ 335 w 1205"/>
                  <a:gd name="T101" fmla="*/ 87 h 923"/>
                  <a:gd name="T102" fmla="*/ 306 w 1205"/>
                  <a:gd name="T103" fmla="*/ 104 h 923"/>
                  <a:gd name="T104" fmla="*/ 280 w 1205"/>
                  <a:gd name="T105" fmla="*/ 122 h 923"/>
                  <a:gd name="T106" fmla="*/ 255 w 1205"/>
                  <a:gd name="T107" fmla="*/ 141 h 923"/>
                  <a:gd name="T108" fmla="*/ 227 w 1205"/>
                  <a:gd name="T109" fmla="*/ 165 h 923"/>
                  <a:gd name="T110" fmla="*/ 205 w 1205"/>
                  <a:gd name="T111" fmla="*/ 184 h 923"/>
                  <a:gd name="T112" fmla="*/ 47 w 1205"/>
                  <a:gd name="T113" fmla="*/ 422 h 923"/>
                  <a:gd name="T114" fmla="*/ 12 w 1205"/>
                  <a:gd name="T115" fmla="*/ 543 h 923"/>
                  <a:gd name="T116" fmla="*/ 6 w 1205"/>
                  <a:gd name="T117" fmla="*/ 578 h 923"/>
                  <a:gd name="T118" fmla="*/ 2 w 1205"/>
                  <a:gd name="T119" fmla="*/ 621 h 923"/>
                  <a:gd name="T120" fmla="*/ 1 w 1205"/>
                  <a:gd name="T121" fmla="*/ 645 h 923"/>
                  <a:gd name="T122" fmla="*/ 0 w 1205"/>
                  <a:gd name="T123" fmla="*/ 673 h 923"/>
                  <a:gd name="T124" fmla="*/ 177 w 1205"/>
                  <a:gd name="T125" fmla="*/ 845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5" h="923">
                    <a:moveTo>
                      <a:pt x="177" y="845"/>
                    </a:moveTo>
                    <a:cubicBezTo>
                      <a:pt x="176" y="841"/>
                      <a:pt x="175" y="837"/>
                      <a:pt x="173" y="833"/>
                    </a:cubicBezTo>
                    <a:cubicBezTo>
                      <a:pt x="173" y="832"/>
                      <a:pt x="173" y="832"/>
                      <a:pt x="173" y="832"/>
                    </a:cubicBezTo>
                    <a:cubicBezTo>
                      <a:pt x="172" y="828"/>
                      <a:pt x="171" y="825"/>
                      <a:pt x="170" y="821"/>
                    </a:cubicBezTo>
                    <a:cubicBezTo>
                      <a:pt x="169" y="819"/>
                      <a:pt x="169" y="819"/>
                      <a:pt x="169" y="819"/>
                    </a:cubicBezTo>
                    <a:cubicBezTo>
                      <a:pt x="168" y="817"/>
                      <a:pt x="168" y="815"/>
                      <a:pt x="167" y="813"/>
                    </a:cubicBezTo>
                    <a:cubicBezTo>
                      <a:pt x="166" y="810"/>
                      <a:pt x="166" y="808"/>
                      <a:pt x="165" y="806"/>
                    </a:cubicBezTo>
                    <a:cubicBezTo>
                      <a:pt x="165" y="804"/>
                      <a:pt x="164" y="802"/>
                      <a:pt x="164" y="800"/>
                    </a:cubicBezTo>
                    <a:cubicBezTo>
                      <a:pt x="163" y="797"/>
                      <a:pt x="163" y="795"/>
                      <a:pt x="162" y="792"/>
                    </a:cubicBezTo>
                    <a:cubicBezTo>
                      <a:pt x="162" y="791"/>
                      <a:pt x="161" y="789"/>
                      <a:pt x="161" y="787"/>
                    </a:cubicBezTo>
                    <a:cubicBezTo>
                      <a:pt x="160" y="785"/>
                      <a:pt x="160" y="782"/>
                      <a:pt x="159" y="780"/>
                    </a:cubicBezTo>
                    <a:cubicBezTo>
                      <a:pt x="159" y="778"/>
                      <a:pt x="159" y="777"/>
                      <a:pt x="158" y="775"/>
                    </a:cubicBezTo>
                    <a:cubicBezTo>
                      <a:pt x="158" y="772"/>
                      <a:pt x="157" y="770"/>
                      <a:pt x="157" y="767"/>
                    </a:cubicBezTo>
                    <a:cubicBezTo>
                      <a:pt x="157" y="766"/>
                      <a:pt x="156" y="764"/>
                      <a:pt x="156" y="763"/>
                    </a:cubicBezTo>
                    <a:cubicBezTo>
                      <a:pt x="156" y="760"/>
                      <a:pt x="155" y="757"/>
                      <a:pt x="155" y="754"/>
                    </a:cubicBezTo>
                    <a:cubicBezTo>
                      <a:pt x="154" y="751"/>
                      <a:pt x="154" y="751"/>
                      <a:pt x="154" y="751"/>
                    </a:cubicBezTo>
                    <a:cubicBezTo>
                      <a:pt x="154" y="748"/>
                      <a:pt x="153" y="744"/>
                      <a:pt x="153" y="741"/>
                    </a:cubicBezTo>
                    <a:cubicBezTo>
                      <a:pt x="152" y="738"/>
                      <a:pt x="152" y="738"/>
                      <a:pt x="152" y="738"/>
                    </a:cubicBezTo>
                    <a:cubicBezTo>
                      <a:pt x="152" y="735"/>
                      <a:pt x="152" y="731"/>
                      <a:pt x="151" y="727"/>
                    </a:cubicBezTo>
                    <a:cubicBezTo>
                      <a:pt x="151" y="725"/>
                      <a:pt x="151" y="725"/>
                      <a:pt x="151" y="725"/>
                    </a:cubicBezTo>
                    <a:cubicBezTo>
                      <a:pt x="151" y="721"/>
                      <a:pt x="150" y="718"/>
                      <a:pt x="150" y="714"/>
                    </a:cubicBezTo>
                    <a:cubicBezTo>
                      <a:pt x="150" y="712"/>
                      <a:pt x="150" y="712"/>
                      <a:pt x="150" y="712"/>
                    </a:cubicBezTo>
                    <a:cubicBezTo>
                      <a:pt x="150" y="708"/>
                      <a:pt x="149" y="704"/>
                      <a:pt x="149" y="700"/>
                    </a:cubicBezTo>
                    <a:cubicBezTo>
                      <a:pt x="149" y="698"/>
                      <a:pt x="149" y="698"/>
                      <a:pt x="149" y="698"/>
                    </a:cubicBezTo>
                    <a:cubicBezTo>
                      <a:pt x="149" y="695"/>
                      <a:pt x="149" y="691"/>
                      <a:pt x="149" y="687"/>
                    </a:cubicBezTo>
                    <a:cubicBezTo>
                      <a:pt x="149" y="685"/>
                      <a:pt x="149" y="685"/>
                      <a:pt x="149" y="685"/>
                    </a:cubicBezTo>
                    <a:cubicBezTo>
                      <a:pt x="149" y="681"/>
                      <a:pt x="148" y="677"/>
                      <a:pt x="148" y="673"/>
                    </a:cubicBezTo>
                    <a:cubicBezTo>
                      <a:pt x="148" y="670"/>
                      <a:pt x="149" y="667"/>
                      <a:pt x="149" y="664"/>
                    </a:cubicBezTo>
                    <a:cubicBezTo>
                      <a:pt x="149" y="661"/>
                      <a:pt x="149" y="658"/>
                      <a:pt x="149" y="656"/>
                    </a:cubicBezTo>
                    <a:cubicBezTo>
                      <a:pt x="149" y="643"/>
                      <a:pt x="150" y="631"/>
                      <a:pt x="151" y="618"/>
                    </a:cubicBezTo>
                    <a:cubicBezTo>
                      <a:pt x="152" y="615"/>
                      <a:pt x="152" y="615"/>
                      <a:pt x="152" y="615"/>
                    </a:cubicBezTo>
                    <a:cubicBezTo>
                      <a:pt x="152" y="613"/>
                      <a:pt x="152" y="611"/>
                      <a:pt x="152" y="609"/>
                    </a:cubicBezTo>
                    <a:cubicBezTo>
                      <a:pt x="153" y="607"/>
                      <a:pt x="153" y="606"/>
                      <a:pt x="153" y="604"/>
                    </a:cubicBezTo>
                    <a:cubicBezTo>
                      <a:pt x="153" y="602"/>
                      <a:pt x="153" y="600"/>
                      <a:pt x="154" y="598"/>
                    </a:cubicBezTo>
                    <a:cubicBezTo>
                      <a:pt x="154" y="596"/>
                      <a:pt x="154" y="594"/>
                      <a:pt x="155" y="592"/>
                    </a:cubicBezTo>
                    <a:cubicBezTo>
                      <a:pt x="155" y="592"/>
                      <a:pt x="155" y="592"/>
                      <a:pt x="155" y="592"/>
                    </a:cubicBezTo>
                    <a:cubicBezTo>
                      <a:pt x="155" y="590"/>
                      <a:pt x="155" y="589"/>
                      <a:pt x="155" y="588"/>
                    </a:cubicBezTo>
                    <a:cubicBezTo>
                      <a:pt x="156" y="584"/>
                      <a:pt x="156" y="581"/>
                      <a:pt x="157" y="577"/>
                    </a:cubicBezTo>
                    <a:cubicBezTo>
                      <a:pt x="157" y="577"/>
                      <a:pt x="157" y="577"/>
                      <a:pt x="157" y="577"/>
                    </a:cubicBezTo>
                    <a:cubicBezTo>
                      <a:pt x="158" y="574"/>
                      <a:pt x="158" y="572"/>
                      <a:pt x="159" y="569"/>
                    </a:cubicBezTo>
                    <a:cubicBezTo>
                      <a:pt x="159" y="568"/>
                      <a:pt x="159" y="568"/>
                      <a:pt x="159" y="568"/>
                    </a:cubicBezTo>
                    <a:cubicBezTo>
                      <a:pt x="159" y="566"/>
                      <a:pt x="160" y="563"/>
                      <a:pt x="160" y="561"/>
                    </a:cubicBezTo>
                    <a:cubicBezTo>
                      <a:pt x="161" y="560"/>
                      <a:pt x="161" y="560"/>
                      <a:pt x="161" y="560"/>
                    </a:cubicBezTo>
                    <a:cubicBezTo>
                      <a:pt x="161" y="557"/>
                      <a:pt x="162" y="555"/>
                      <a:pt x="162" y="552"/>
                    </a:cubicBezTo>
                    <a:cubicBezTo>
                      <a:pt x="162" y="551"/>
                      <a:pt x="162" y="551"/>
                      <a:pt x="162" y="551"/>
                    </a:cubicBezTo>
                    <a:cubicBezTo>
                      <a:pt x="163" y="549"/>
                      <a:pt x="164" y="546"/>
                      <a:pt x="164" y="544"/>
                    </a:cubicBezTo>
                    <a:cubicBezTo>
                      <a:pt x="165" y="543"/>
                      <a:pt x="165" y="543"/>
                      <a:pt x="165" y="543"/>
                    </a:cubicBezTo>
                    <a:cubicBezTo>
                      <a:pt x="165" y="541"/>
                      <a:pt x="166" y="538"/>
                      <a:pt x="166" y="536"/>
                    </a:cubicBezTo>
                    <a:cubicBezTo>
                      <a:pt x="167" y="535"/>
                      <a:pt x="167" y="535"/>
                      <a:pt x="167" y="535"/>
                    </a:cubicBezTo>
                    <a:cubicBezTo>
                      <a:pt x="168" y="531"/>
                      <a:pt x="169" y="527"/>
                      <a:pt x="170" y="522"/>
                    </a:cubicBezTo>
                    <a:cubicBezTo>
                      <a:pt x="171" y="521"/>
                      <a:pt x="171" y="521"/>
                      <a:pt x="171" y="521"/>
                    </a:cubicBezTo>
                    <a:cubicBezTo>
                      <a:pt x="172" y="516"/>
                      <a:pt x="173" y="512"/>
                      <a:pt x="175" y="508"/>
                    </a:cubicBezTo>
                    <a:cubicBezTo>
                      <a:pt x="175" y="506"/>
                      <a:pt x="175" y="506"/>
                      <a:pt x="175" y="506"/>
                    </a:cubicBezTo>
                    <a:cubicBezTo>
                      <a:pt x="176" y="503"/>
                      <a:pt x="178" y="499"/>
                      <a:pt x="179" y="496"/>
                    </a:cubicBezTo>
                    <a:cubicBezTo>
                      <a:pt x="180" y="493"/>
                      <a:pt x="180" y="493"/>
                      <a:pt x="180" y="493"/>
                    </a:cubicBezTo>
                    <a:cubicBezTo>
                      <a:pt x="182" y="488"/>
                      <a:pt x="183" y="484"/>
                      <a:pt x="184" y="481"/>
                    </a:cubicBezTo>
                    <a:cubicBezTo>
                      <a:pt x="185" y="480"/>
                      <a:pt x="185" y="480"/>
                      <a:pt x="185" y="480"/>
                    </a:cubicBezTo>
                    <a:cubicBezTo>
                      <a:pt x="186" y="478"/>
                      <a:pt x="186" y="476"/>
                      <a:pt x="187" y="474"/>
                    </a:cubicBezTo>
                    <a:cubicBezTo>
                      <a:pt x="188" y="472"/>
                      <a:pt x="188" y="472"/>
                      <a:pt x="188" y="472"/>
                    </a:cubicBezTo>
                    <a:cubicBezTo>
                      <a:pt x="189" y="470"/>
                      <a:pt x="190" y="468"/>
                      <a:pt x="190" y="466"/>
                    </a:cubicBezTo>
                    <a:cubicBezTo>
                      <a:pt x="191" y="464"/>
                      <a:pt x="191" y="464"/>
                      <a:pt x="191" y="464"/>
                    </a:cubicBezTo>
                    <a:cubicBezTo>
                      <a:pt x="192" y="462"/>
                      <a:pt x="193" y="461"/>
                      <a:pt x="193" y="459"/>
                    </a:cubicBezTo>
                    <a:cubicBezTo>
                      <a:pt x="195" y="456"/>
                      <a:pt x="195" y="456"/>
                      <a:pt x="195" y="456"/>
                    </a:cubicBezTo>
                    <a:cubicBezTo>
                      <a:pt x="196" y="454"/>
                      <a:pt x="196" y="453"/>
                      <a:pt x="197" y="451"/>
                    </a:cubicBezTo>
                    <a:cubicBezTo>
                      <a:pt x="197" y="450"/>
                      <a:pt x="198" y="449"/>
                      <a:pt x="198" y="448"/>
                    </a:cubicBezTo>
                    <a:cubicBezTo>
                      <a:pt x="199" y="447"/>
                      <a:pt x="200" y="445"/>
                      <a:pt x="200" y="444"/>
                    </a:cubicBezTo>
                    <a:cubicBezTo>
                      <a:pt x="201" y="443"/>
                      <a:pt x="202" y="442"/>
                      <a:pt x="202" y="440"/>
                    </a:cubicBezTo>
                    <a:cubicBezTo>
                      <a:pt x="203" y="439"/>
                      <a:pt x="203" y="438"/>
                      <a:pt x="204" y="436"/>
                    </a:cubicBezTo>
                    <a:cubicBezTo>
                      <a:pt x="205" y="435"/>
                      <a:pt x="205" y="434"/>
                      <a:pt x="206" y="433"/>
                    </a:cubicBezTo>
                    <a:cubicBezTo>
                      <a:pt x="207" y="431"/>
                      <a:pt x="207" y="430"/>
                      <a:pt x="208" y="429"/>
                    </a:cubicBezTo>
                    <a:cubicBezTo>
                      <a:pt x="209" y="428"/>
                      <a:pt x="209" y="426"/>
                      <a:pt x="210" y="425"/>
                    </a:cubicBezTo>
                    <a:cubicBezTo>
                      <a:pt x="211" y="424"/>
                      <a:pt x="211" y="423"/>
                      <a:pt x="212" y="422"/>
                    </a:cubicBezTo>
                    <a:cubicBezTo>
                      <a:pt x="213" y="420"/>
                      <a:pt x="213" y="419"/>
                      <a:pt x="214" y="417"/>
                    </a:cubicBezTo>
                    <a:cubicBezTo>
                      <a:pt x="216" y="414"/>
                      <a:pt x="216" y="414"/>
                      <a:pt x="216" y="414"/>
                    </a:cubicBezTo>
                    <a:cubicBezTo>
                      <a:pt x="217" y="413"/>
                      <a:pt x="218" y="411"/>
                      <a:pt x="218" y="410"/>
                    </a:cubicBezTo>
                    <a:cubicBezTo>
                      <a:pt x="220" y="407"/>
                      <a:pt x="220" y="407"/>
                      <a:pt x="220" y="407"/>
                    </a:cubicBezTo>
                    <a:cubicBezTo>
                      <a:pt x="221" y="405"/>
                      <a:pt x="222" y="404"/>
                      <a:pt x="223" y="402"/>
                    </a:cubicBezTo>
                    <a:cubicBezTo>
                      <a:pt x="224" y="400"/>
                      <a:pt x="224" y="400"/>
                      <a:pt x="224" y="400"/>
                    </a:cubicBezTo>
                    <a:cubicBezTo>
                      <a:pt x="226" y="398"/>
                      <a:pt x="227" y="396"/>
                      <a:pt x="228" y="394"/>
                    </a:cubicBezTo>
                    <a:cubicBezTo>
                      <a:pt x="229" y="393"/>
                      <a:pt x="229" y="393"/>
                      <a:pt x="229" y="393"/>
                    </a:cubicBezTo>
                    <a:cubicBezTo>
                      <a:pt x="233" y="385"/>
                      <a:pt x="238" y="378"/>
                      <a:pt x="243" y="371"/>
                    </a:cubicBezTo>
                    <a:cubicBezTo>
                      <a:pt x="243" y="371"/>
                      <a:pt x="243" y="371"/>
                      <a:pt x="243" y="371"/>
                    </a:cubicBezTo>
                    <a:cubicBezTo>
                      <a:pt x="245" y="369"/>
                      <a:pt x="246" y="366"/>
                      <a:pt x="248" y="364"/>
                    </a:cubicBezTo>
                    <a:cubicBezTo>
                      <a:pt x="249" y="363"/>
                      <a:pt x="249" y="363"/>
                      <a:pt x="249" y="363"/>
                    </a:cubicBezTo>
                    <a:cubicBezTo>
                      <a:pt x="250" y="361"/>
                      <a:pt x="251" y="359"/>
                      <a:pt x="253" y="357"/>
                    </a:cubicBezTo>
                    <a:cubicBezTo>
                      <a:pt x="254" y="356"/>
                      <a:pt x="254" y="356"/>
                      <a:pt x="254" y="356"/>
                    </a:cubicBezTo>
                    <a:cubicBezTo>
                      <a:pt x="255" y="354"/>
                      <a:pt x="257" y="352"/>
                      <a:pt x="258" y="351"/>
                    </a:cubicBezTo>
                    <a:cubicBezTo>
                      <a:pt x="259" y="349"/>
                      <a:pt x="259" y="349"/>
                      <a:pt x="259" y="349"/>
                    </a:cubicBezTo>
                    <a:cubicBezTo>
                      <a:pt x="261" y="347"/>
                      <a:pt x="262" y="346"/>
                      <a:pt x="263" y="344"/>
                    </a:cubicBezTo>
                    <a:cubicBezTo>
                      <a:pt x="264" y="343"/>
                      <a:pt x="264" y="343"/>
                      <a:pt x="264" y="343"/>
                    </a:cubicBezTo>
                    <a:cubicBezTo>
                      <a:pt x="266" y="341"/>
                      <a:pt x="267" y="339"/>
                      <a:pt x="269" y="337"/>
                    </a:cubicBezTo>
                    <a:cubicBezTo>
                      <a:pt x="270" y="336"/>
                      <a:pt x="270" y="336"/>
                      <a:pt x="270" y="336"/>
                    </a:cubicBezTo>
                    <a:cubicBezTo>
                      <a:pt x="271" y="334"/>
                      <a:pt x="273" y="332"/>
                      <a:pt x="274" y="331"/>
                    </a:cubicBezTo>
                    <a:cubicBezTo>
                      <a:pt x="275" y="330"/>
                      <a:pt x="275" y="330"/>
                      <a:pt x="275" y="330"/>
                    </a:cubicBezTo>
                    <a:cubicBezTo>
                      <a:pt x="277" y="328"/>
                      <a:pt x="278" y="326"/>
                      <a:pt x="280" y="324"/>
                    </a:cubicBezTo>
                    <a:cubicBezTo>
                      <a:pt x="281" y="323"/>
                      <a:pt x="281" y="323"/>
                      <a:pt x="281" y="323"/>
                    </a:cubicBezTo>
                    <a:cubicBezTo>
                      <a:pt x="282" y="321"/>
                      <a:pt x="284" y="319"/>
                      <a:pt x="286" y="318"/>
                    </a:cubicBezTo>
                    <a:cubicBezTo>
                      <a:pt x="286" y="317"/>
                      <a:pt x="286" y="317"/>
                      <a:pt x="286" y="317"/>
                    </a:cubicBezTo>
                    <a:cubicBezTo>
                      <a:pt x="288" y="315"/>
                      <a:pt x="290" y="313"/>
                      <a:pt x="292" y="311"/>
                    </a:cubicBezTo>
                    <a:cubicBezTo>
                      <a:pt x="292" y="311"/>
                      <a:pt x="292" y="311"/>
                      <a:pt x="292" y="311"/>
                    </a:cubicBezTo>
                    <a:cubicBezTo>
                      <a:pt x="312" y="290"/>
                      <a:pt x="333" y="271"/>
                      <a:pt x="356" y="254"/>
                    </a:cubicBezTo>
                    <a:cubicBezTo>
                      <a:pt x="356" y="253"/>
                      <a:pt x="356" y="253"/>
                      <a:pt x="356" y="253"/>
                    </a:cubicBezTo>
                    <a:cubicBezTo>
                      <a:pt x="359" y="252"/>
                      <a:pt x="361" y="250"/>
                      <a:pt x="363" y="249"/>
                    </a:cubicBezTo>
                    <a:cubicBezTo>
                      <a:pt x="363" y="248"/>
                      <a:pt x="363" y="248"/>
                      <a:pt x="363" y="248"/>
                    </a:cubicBezTo>
                    <a:cubicBezTo>
                      <a:pt x="366" y="247"/>
                      <a:pt x="368" y="245"/>
                      <a:pt x="370" y="244"/>
                    </a:cubicBezTo>
                    <a:cubicBezTo>
                      <a:pt x="370" y="243"/>
                      <a:pt x="370" y="243"/>
                      <a:pt x="370" y="243"/>
                    </a:cubicBezTo>
                    <a:cubicBezTo>
                      <a:pt x="373" y="242"/>
                      <a:pt x="375" y="240"/>
                      <a:pt x="377" y="239"/>
                    </a:cubicBezTo>
                    <a:cubicBezTo>
                      <a:pt x="377" y="238"/>
                      <a:pt x="377" y="238"/>
                      <a:pt x="377" y="238"/>
                    </a:cubicBezTo>
                    <a:cubicBezTo>
                      <a:pt x="380" y="237"/>
                      <a:pt x="382" y="235"/>
                      <a:pt x="384" y="234"/>
                    </a:cubicBezTo>
                    <a:cubicBezTo>
                      <a:pt x="385" y="234"/>
                      <a:pt x="385" y="234"/>
                      <a:pt x="385" y="234"/>
                    </a:cubicBezTo>
                    <a:cubicBezTo>
                      <a:pt x="387" y="232"/>
                      <a:pt x="389" y="231"/>
                      <a:pt x="392" y="229"/>
                    </a:cubicBezTo>
                    <a:cubicBezTo>
                      <a:pt x="392" y="229"/>
                      <a:pt x="392" y="229"/>
                      <a:pt x="392" y="229"/>
                    </a:cubicBezTo>
                    <a:cubicBezTo>
                      <a:pt x="395" y="227"/>
                      <a:pt x="398" y="225"/>
                      <a:pt x="402" y="223"/>
                    </a:cubicBezTo>
                    <a:cubicBezTo>
                      <a:pt x="404" y="222"/>
                      <a:pt x="404" y="222"/>
                      <a:pt x="404" y="222"/>
                    </a:cubicBezTo>
                    <a:cubicBezTo>
                      <a:pt x="407" y="220"/>
                      <a:pt x="411" y="218"/>
                      <a:pt x="414" y="216"/>
                    </a:cubicBezTo>
                    <a:cubicBezTo>
                      <a:pt x="415" y="215"/>
                      <a:pt x="415" y="215"/>
                      <a:pt x="415" y="215"/>
                    </a:cubicBezTo>
                    <a:cubicBezTo>
                      <a:pt x="418" y="214"/>
                      <a:pt x="421" y="212"/>
                      <a:pt x="424" y="210"/>
                    </a:cubicBezTo>
                    <a:cubicBezTo>
                      <a:pt x="425" y="210"/>
                      <a:pt x="426" y="209"/>
                      <a:pt x="427" y="209"/>
                    </a:cubicBezTo>
                    <a:cubicBezTo>
                      <a:pt x="430" y="207"/>
                      <a:pt x="434" y="205"/>
                      <a:pt x="437" y="204"/>
                    </a:cubicBezTo>
                    <a:cubicBezTo>
                      <a:pt x="438" y="203"/>
                      <a:pt x="438" y="203"/>
                      <a:pt x="438" y="203"/>
                    </a:cubicBezTo>
                    <a:cubicBezTo>
                      <a:pt x="440" y="202"/>
                      <a:pt x="442" y="201"/>
                      <a:pt x="445" y="200"/>
                    </a:cubicBezTo>
                    <a:cubicBezTo>
                      <a:pt x="447" y="199"/>
                      <a:pt x="447" y="199"/>
                      <a:pt x="447" y="199"/>
                    </a:cubicBezTo>
                    <a:cubicBezTo>
                      <a:pt x="449" y="198"/>
                      <a:pt x="451" y="197"/>
                      <a:pt x="452" y="196"/>
                    </a:cubicBezTo>
                    <a:cubicBezTo>
                      <a:pt x="456" y="195"/>
                      <a:pt x="456" y="195"/>
                      <a:pt x="456" y="195"/>
                    </a:cubicBezTo>
                    <a:cubicBezTo>
                      <a:pt x="457" y="194"/>
                      <a:pt x="458" y="194"/>
                      <a:pt x="460" y="193"/>
                    </a:cubicBezTo>
                    <a:cubicBezTo>
                      <a:pt x="461" y="192"/>
                      <a:pt x="463" y="192"/>
                      <a:pt x="464" y="191"/>
                    </a:cubicBezTo>
                    <a:cubicBezTo>
                      <a:pt x="465" y="191"/>
                      <a:pt x="466" y="190"/>
                      <a:pt x="467" y="190"/>
                    </a:cubicBezTo>
                    <a:cubicBezTo>
                      <a:pt x="469" y="189"/>
                      <a:pt x="471" y="189"/>
                      <a:pt x="472" y="188"/>
                    </a:cubicBezTo>
                    <a:cubicBezTo>
                      <a:pt x="475" y="187"/>
                      <a:pt x="475" y="187"/>
                      <a:pt x="475" y="187"/>
                    </a:cubicBezTo>
                    <a:cubicBezTo>
                      <a:pt x="477" y="186"/>
                      <a:pt x="478" y="185"/>
                      <a:pt x="480" y="185"/>
                    </a:cubicBezTo>
                    <a:cubicBezTo>
                      <a:pt x="482" y="184"/>
                      <a:pt x="482" y="184"/>
                      <a:pt x="482" y="184"/>
                    </a:cubicBezTo>
                    <a:cubicBezTo>
                      <a:pt x="485" y="183"/>
                      <a:pt x="489" y="182"/>
                      <a:pt x="492" y="180"/>
                    </a:cubicBezTo>
                    <a:cubicBezTo>
                      <a:pt x="494" y="180"/>
                      <a:pt x="494" y="180"/>
                      <a:pt x="494" y="180"/>
                    </a:cubicBezTo>
                    <a:cubicBezTo>
                      <a:pt x="497" y="179"/>
                      <a:pt x="500" y="178"/>
                      <a:pt x="503" y="177"/>
                    </a:cubicBezTo>
                    <a:cubicBezTo>
                      <a:pt x="505" y="176"/>
                      <a:pt x="505" y="176"/>
                      <a:pt x="505" y="176"/>
                    </a:cubicBezTo>
                    <a:cubicBezTo>
                      <a:pt x="513" y="174"/>
                      <a:pt x="520" y="171"/>
                      <a:pt x="528" y="169"/>
                    </a:cubicBezTo>
                    <a:cubicBezTo>
                      <a:pt x="528" y="169"/>
                      <a:pt x="528" y="169"/>
                      <a:pt x="528" y="169"/>
                    </a:cubicBezTo>
                    <a:cubicBezTo>
                      <a:pt x="608" y="149"/>
                      <a:pt x="693" y="147"/>
                      <a:pt x="774" y="165"/>
                    </a:cubicBezTo>
                    <a:cubicBezTo>
                      <a:pt x="780" y="167"/>
                      <a:pt x="780" y="167"/>
                      <a:pt x="780" y="167"/>
                    </a:cubicBezTo>
                    <a:cubicBezTo>
                      <a:pt x="783" y="167"/>
                      <a:pt x="786" y="168"/>
                      <a:pt x="789" y="169"/>
                    </a:cubicBezTo>
                    <a:cubicBezTo>
                      <a:pt x="790" y="169"/>
                      <a:pt x="790" y="169"/>
                      <a:pt x="790" y="169"/>
                    </a:cubicBezTo>
                    <a:cubicBezTo>
                      <a:pt x="793" y="170"/>
                      <a:pt x="796" y="171"/>
                      <a:pt x="798" y="172"/>
                    </a:cubicBezTo>
                    <a:cubicBezTo>
                      <a:pt x="801" y="172"/>
                      <a:pt x="801" y="172"/>
                      <a:pt x="801" y="172"/>
                    </a:cubicBezTo>
                    <a:cubicBezTo>
                      <a:pt x="804" y="173"/>
                      <a:pt x="807" y="174"/>
                      <a:pt x="810" y="175"/>
                    </a:cubicBezTo>
                    <a:cubicBezTo>
                      <a:pt x="810" y="175"/>
                      <a:pt x="810" y="175"/>
                      <a:pt x="810" y="175"/>
                    </a:cubicBezTo>
                    <a:cubicBezTo>
                      <a:pt x="813" y="176"/>
                      <a:pt x="816" y="177"/>
                      <a:pt x="819" y="178"/>
                    </a:cubicBezTo>
                    <a:cubicBezTo>
                      <a:pt x="821" y="179"/>
                      <a:pt x="821" y="179"/>
                      <a:pt x="821" y="179"/>
                    </a:cubicBezTo>
                    <a:cubicBezTo>
                      <a:pt x="824" y="180"/>
                      <a:pt x="827" y="181"/>
                      <a:pt x="830" y="182"/>
                    </a:cubicBezTo>
                    <a:cubicBezTo>
                      <a:pt x="830" y="182"/>
                      <a:pt x="830" y="182"/>
                      <a:pt x="830" y="182"/>
                    </a:cubicBezTo>
                    <a:cubicBezTo>
                      <a:pt x="834" y="183"/>
                      <a:pt x="837" y="185"/>
                      <a:pt x="841" y="186"/>
                    </a:cubicBezTo>
                    <a:cubicBezTo>
                      <a:pt x="841" y="186"/>
                      <a:pt x="841" y="186"/>
                      <a:pt x="841" y="186"/>
                    </a:cubicBezTo>
                    <a:cubicBezTo>
                      <a:pt x="845" y="188"/>
                      <a:pt x="848" y="189"/>
                      <a:pt x="851" y="190"/>
                    </a:cubicBezTo>
                    <a:cubicBezTo>
                      <a:pt x="852" y="191"/>
                      <a:pt x="852" y="191"/>
                      <a:pt x="852" y="191"/>
                    </a:cubicBezTo>
                    <a:cubicBezTo>
                      <a:pt x="855" y="192"/>
                      <a:pt x="859" y="193"/>
                      <a:pt x="862" y="195"/>
                    </a:cubicBezTo>
                    <a:cubicBezTo>
                      <a:pt x="862" y="195"/>
                      <a:pt x="862" y="195"/>
                      <a:pt x="862" y="195"/>
                    </a:cubicBezTo>
                    <a:cubicBezTo>
                      <a:pt x="865" y="197"/>
                      <a:pt x="869" y="198"/>
                      <a:pt x="872" y="199"/>
                    </a:cubicBezTo>
                    <a:cubicBezTo>
                      <a:pt x="874" y="200"/>
                      <a:pt x="874" y="200"/>
                      <a:pt x="874" y="200"/>
                    </a:cubicBezTo>
                    <a:cubicBezTo>
                      <a:pt x="877" y="202"/>
                      <a:pt x="880" y="203"/>
                      <a:pt x="883" y="205"/>
                    </a:cubicBezTo>
                    <a:cubicBezTo>
                      <a:pt x="883" y="205"/>
                      <a:pt x="883" y="205"/>
                      <a:pt x="883" y="205"/>
                    </a:cubicBezTo>
                    <a:cubicBezTo>
                      <a:pt x="886" y="207"/>
                      <a:pt x="889" y="208"/>
                      <a:pt x="892" y="210"/>
                    </a:cubicBezTo>
                    <a:cubicBezTo>
                      <a:pt x="894" y="210"/>
                      <a:pt x="894" y="210"/>
                      <a:pt x="894" y="210"/>
                    </a:cubicBezTo>
                    <a:cubicBezTo>
                      <a:pt x="897" y="212"/>
                      <a:pt x="900" y="214"/>
                      <a:pt x="903" y="215"/>
                    </a:cubicBezTo>
                    <a:cubicBezTo>
                      <a:pt x="904" y="216"/>
                      <a:pt x="904" y="216"/>
                      <a:pt x="904" y="216"/>
                    </a:cubicBezTo>
                    <a:cubicBezTo>
                      <a:pt x="906" y="217"/>
                      <a:pt x="909" y="219"/>
                      <a:pt x="912" y="221"/>
                    </a:cubicBezTo>
                    <a:cubicBezTo>
                      <a:pt x="913" y="221"/>
                      <a:pt x="913" y="221"/>
                      <a:pt x="913" y="221"/>
                    </a:cubicBezTo>
                    <a:cubicBezTo>
                      <a:pt x="916" y="223"/>
                      <a:pt x="919" y="225"/>
                      <a:pt x="922" y="227"/>
                    </a:cubicBezTo>
                    <a:cubicBezTo>
                      <a:pt x="923" y="227"/>
                      <a:pt x="923" y="227"/>
                      <a:pt x="923" y="227"/>
                    </a:cubicBezTo>
                    <a:cubicBezTo>
                      <a:pt x="929" y="231"/>
                      <a:pt x="935" y="235"/>
                      <a:pt x="941" y="239"/>
                    </a:cubicBezTo>
                    <a:cubicBezTo>
                      <a:pt x="941" y="239"/>
                      <a:pt x="941" y="239"/>
                      <a:pt x="941" y="239"/>
                    </a:cubicBezTo>
                    <a:cubicBezTo>
                      <a:pt x="962" y="254"/>
                      <a:pt x="962" y="254"/>
                      <a:pt x="962" y="254"/>
                    </a:cubicBezTo>
                    <a:cubicBezTo>
                      <a:pt x="942" y="269"/>
                      <a:pt x="942" y="269"/>
                      <a:pt x="942" y="269"/>
                    </a:cubicBezTo>
                    <a:cubicBezTo>
                      <a:pt x="886" y="314"/>
                      <a:pt x="886" y="314"/>
                      <a:pt x="886" y="314"/>
                    </a:cubicBezTo>
                    <a:cubicBezTo>
                      <a:pt x="1205" y="345"/>
                      <a:pt x="1205" y="345"/>
                      <a:pt x="1205" y="345"/>
                    </a:cubicBezTo>
                    <a:cubicBezTo>
                      <a:pt x="1075" y="52"/>
                      <a:pt x="1075" y="52"/>
                      <a:pt x="1075" y="52"/>
                    </a:cubicBezTo>
                    <a:cubicBezTo>
                      <a:pt x="1047" y="129"/>
                      <a:pt x="1047" y="129"/>
                      <a:pt x="1047" y="129"/>
                    </a:cubicBezTo>
                    <a:cubicBezTo>
                      <a:pt x="1027" y="115"/>
                      <a:pt x="1027" y="115"/>
                      <a:pt x="1027" y="115"/>
                    </a:cubicBezTo>
                    <a:cubicBezTo>
                      <a:pt x="1027" y="114"/>
                      <a:pt x="1026" y="114"/>
                      <a:pt x="1025" y="113"/>
                    </a:cubicBezTo>
                    <a:cubicBezTo>
                      <a:pt x="1023" y="112"/>
                      <a:pt x="1023" y="112"/>
                      <a:pt x="1023" y="112"/>
                    </a:cubicBezTo>
                    <a:cubicBezTo>
                      <a:pt x="1021" y="111"/>
                      <a:pt x="1019" y="109"/>
                      <a:pt x="1017" y="108"/>
                    </a:cubicBezTo>
                    <a:cubicBezTo>
                      <a:pt x="1014" y="106"/>
                      <a:pt x="1012" y="105"/>
                      <a:pt x="1010" y="103"/>
                    </a:cubicBezTo>
                    <a:cubicBezTo>
                      <a:pt x="1008" y="102"/>
                      <a:pt x="1005" y="100"/>
                      <a:pt x="1003" y="99"/>
                    </a:cubicBezTo>
                    <a:cubicBezTo>
                      <a:pt x="1001" y="98"/>
                      <a:pt x="999" y="96"/>
                      <a:pt x="997" y="95"/>
                    </a:cubicBezTo>
                    <a:cubicBezTo>
                      <a:pt x="994" y="93"/>
                      <a:pt x="992" y="92"/>
                      <a:pt x="989" y="90"/>
                    </a:cubicBezTo>
                    <a:cubicBezTo>
                      <a:pt x="987" y="89"/>
                      <a:pt x="985" y="88"/>
                      <a:pt x="983" y="87"/>
                    </a:cubicBezTo>
                    <a:cubicBezTo>
                      <a:pt x="980" y="85"/>
                      <a:pt x="978" y="84"/>
                      <a:pt x="975" y="82"/>
                    </a:cubicBezTo>
                    <a:cubicBezTo>
                      <a:pt x="973" y="81"/>
                      <a:pt x="971" y="80"/>
                      <a:pt x="970" y="79"/>
                    </a:cubicBezTo>
                    <a:cubicBezTo>
                      <a:pt x="967" y="78"/>
                      <a:pt x="964" y="76"/>
                      <a:pt x="961" y="74"/>
                    </a:cubicBezTo>
                    <a:cubicBezTo>
                      <a:pt x="959" y="74"/>
                      <a:pt x="957" y="73"/>
                      <a:pt x="956" y="72"/>
                    </a:cubicBezTo>
                    <a:cubicBezTo>
                      <a:pt x="953" y="70"/>
                      <a:pt x="949" y="69"/>
                      <a:pt x="946" y="67"/>
                    </a:cubicBezTo>
                    <a:cubicBezTo>
                      <a:pt x="945" y="66"/>
                      <a:pt x="943" y="66"/>
                      <a:pt x="942" y="65"/>
                    </a:cubicBezTo>
                    <a:cubicBezTo>
                      <a:pt x="939" y="63"/>
                      <a:pt x="935" y="62"/>
                      <a:pt x="932" y="60"/>
                    </a:cubicBezTo>
                    <a:cubicBezTo>
                      <a:pt x="930" y="59"/>
                      <a:pt x="929" y="59"/>
                      <a:pt x="928" y="58"/>
                    </a:cubicBezTo>
                    <a:cubicBezTo>
                      <a:pt x="924" y="57"/>
                      <a:pt x="921" y="55"/>
                      <a:pt x="917" y="54"/>
                    </a:cubicBezTo>
                    <a:cubicBezTo>
                      <a:pt x="915" y="53"/>
                      <a:pt x="915" y="53"/>
                      <a:pt x="915" y="53"/>
                    </a:cubicBezTo>
                    <a:cubicBezTo>
                      <a:pt x="862" y="30"/>
                      <a:pt x="807" y="14"/>
                      <a:pt x="750" y="6"/>
                    </a:cubicBezTo>
                    <a:cubicBezTo>
                      <a:pt x="748" y="6"/>
                      <a:pt x="748" y="6"/>
                      <a:pt x="748" y="6"/>
                    </a:cubicBezTo>
                    <a:cubicBezTo>
                      <a:pt x="719" y="2"/>
                      <a:pt x="689" y="0"/>
                      <a:pt x="659" y="0"/>
                    </a:cubicBezTo>
                    <a:cubicBezTo>
                      <a:pt x="659" y="0"/>
                      <a:pt x="659" y="0"/>
                      <a:pt x="659" y="0"/>
                    </a:cubicBezTo>
                    <a:cubicBezTo>
                      <a:pt x="656" y="0"/>
                      <a:pt x="653" y="0"/>
                      <a:pt x="650" y="0"/>
                    </a:cubicBezTo>
                    <a:cubicBezTo>
                      <a:pt x="647" y="0"/>
                      <a:pt x="647" y="0"/>
                      <a:pt x="647" y="0"/>
                    </a:cubicBezTo>
                    <a:cubicBezTo>
                      <a:pt x="645" y="0"/>
                      <a:pt x="643" y="0"/>
                      <a:pt x="641" y="0"/>
                    </a:cubicBezTo>
                    <a:cubicBezTo>
                      <a:pt x="638" y="0"/>
                      <a:pt x="638" y="0"/>
                      <a:pt x="638" y="0"/>
                    </a:cubicBezTo>
                    <a:cubicBezTo>
                      <a:pt x="636" y="0"/>
                      <a:pt x="634" y="0"/>
                      <a:pt x="633" y="0"/>
                    </a:cubicBezTo>
                    <a:cubicBezTo>
                      <a:pt x="629" y="0"/>
                      <a:pt x="629" y="0"/>
                      <a:pt x="629" y="0"/>
                    </a:cubicBezTo>
                    <a:cubicBezTo>
                      <a:pt x="627" y="1"/>
                      <a:pt x="626" y="1"/>
                      <a:pt x="624" y="1"/>
                    </a:cubicBezTo>
                    <a:cubicBezTo>
                      <a:pt x="621" y="1"/>
                      <a:pt x="621" y="1"/>
                      <a:pt x="621" y="1"/>
                    </a:cubicBezTo>
                    <a:cubicBezTo>
                      <a:pt x="619" y="1"/>
                      <a:pt x="617" y="1"/>
                      <a:pt x="615" y="1"/>
                    </a:cubicBezTo>
                    <a:cubicBezTo>
                      <a:pt x="612" y="1"/>
                      <a:pt x="612" y="1"/>
                      <a:pt x="612" y="1"/>
                    </a:cubicBezTo>
                    <a:cubicBezTo>
                      <a:pt x="610" y="2"/>
                      <a:pt x="608" y="2"/>
                      <a:pt x="606" y="2"/>
                    </a:cubicBezTo>
                    <a:cubicBezTo>
                      <a:pt x="603" y="2"/>
                      <a:pt x="603" y="2"/>
                      <a:pt x="603" y="2"/>
                    </a:cubicBezTo>
                    <a:cubicBezTo>
                      <a:pt x="601" y="2"/>
                      <a:pt x="599" y="2"/>
                      <a:pt x="597" y="3"/>
                    </a:cubicBezTo>
                    <a:cubicBezTo>
                      <a:pt x="595" y="3"/>
                      <a:pt x="595" y="3"/>
                      <a:pt x="595" y="3"/>
                    </a:cubicBezTo>
                    <a:cubicBezTo>
                      <a:pt x="593" y="3"/>
                      <a:pt x="591" y="3"/>
                      <a:pt x="588" y="4"/>
                    </a:cubicBezTo>
                    <a:cubicBezTo>
                      <a:pt x="586" y="4"/>
                      <a:pt x="586" y="4"/>
                      <a:pt x="586" y="4"/>
                    </a:cubicBezTo>
                    <a:cubicBezTo>
                      <a:pt x="584" y="4"/>
                      <a:pt x="581" y="4"/>
                      <a:pt x="579" y="5"/>
                    </a:cubicBezTo>
                    <a:cubicBezTo>
                      <a:pt x="578" y="5"/>
                      <a:pt x="578" y="5"/>
                      <a:pt x="578" y="5"/>
                    </a:cubicBezTo>
                    <a:cubicBezTo>
                      <a:pt x="574" y="5"/>
                      <a:pt x="570" y="6"/>
                      <a:pt x="566" y="6"/>
                    </a:cubicBezTo>
                    <a:cubicBezTo>
                      <a:pt x="564" y="7"/>
                      <a:pt x="564" y="7"/>
                      <a:pt x="564" y="7"/>
                    </a:cubicBezTo>
                    <a:cubicBezTo>
                      <a:pt x="560" y="7"/>
                      <a:pt x="556" y="8"/>
                      <a:pt x="553" y="8"/>
                    </a:cubicBezTo>
                    <a:cubicBezTo>
                      <a:pt x="550" y="9"/>
                      <a:pt x="550" y="9"/>
                      <a:pt x="550" y="9"/>
                    </a:cubicBezTo>
                    <a:cubicBezTo>
                      <a:pt x="546" y="10"/>
                      <a:pt x="543" y="10"/>
                      <a:pt x="539" y="11"/>
                    </a:cubicBezTo>
                    <a:cubicBezTo>
                      <a:pt x="537" y="11"/>
                      <a:pt x="537" y="11"/>
                      <a:pt x="537" y="11"/>
                    </a:cubicBezTo>
                    <a:cubicBezTo>
                      <a:pt x="533" y="12"/>
                      <a:pt x="530" y="13"/>
                      <a:pt x="527" y="13"/>
                    </a:cubicBezTo>
                    <a:cubicBezTo>
                      <a:pt x="525" y="14"/>
                      <a:pt x="525" y="14"/>
                      <a:pt x="525" y="14"/>
                    </a:cubicBezTo>
                    <a:cubicBezTo>
                      <a:pt x="522" y="14"/>
                      <a:pt x="519" y="15"/>
                      <a:pt x="517" y="15"/>
                    </a:cubicBezTo>
                    <a:cubicBezTo>
                      <a:pt x="514" y="16"/>
                      <a:pt x="514" y="16"/>
                      <a:pt x="514" y="16"/>
                    </a:cubicBezTo>
                    <a:cubicBezTo>
                      <a:pt x="513" y="16"/>
                      <a:pt x="511" y="17"/>
                      <a:pt x="509" y="17"/>
                    </a:cubicBezTo>
                    <a:cubicBezTo>
                      <a:pt x="507" y="18"/>
                      <a:pt x="505" y="18"/>
                      <a:pt x="502" y="19"/>
                    </a:cubicBezTo>
                    <a:cubicBezTo>
                      <a:pt x="501" y="19"/>
                      <a:pt x="499" y="20"/>
                      <a:pt x="497" y="20"/>
                    </a:cubicBezTo>
                    <a:cubicBezTo>
                      <a:pt x="495" y="21"/>
                      <a:pt x="492" y="21"/>
                      <a:pt x="490" y="22"/>
                    </a:cubicBezTo>
                    <a:cubicBezTo>
                      <a:pt x="488" y="23"/>
                      <a:pt x="488" y="23"/>
                      <a:pt x="488" y="23"/>
                    </a:cubicBezTo>
                    <a:cubicBezTo>
                      <a:pt x="487" y="23"/>
                      <a:pt x="486" y="23"/>
                      <a:pt x="485" y="23"/>
                    </a:cubicBezTo>
                    <a:cubicBezTo>
                      <a:pt x="481" y="24"/>
                      <a:pt x="477" y="26"/>
                      <a:pt x="473" y="27"/>
                    </a:cubicBezTo>
                    <a:cubicBezTo>
                      <a:pt x="473" y="27"/>
                      <a:pt x="473" y="27"/>
                      <a:pt x="473" y="27"/>
                    </a:cubicBezTo>
                    <a:cubicBezTo>
                      <a:pt x="469" y="28"/>
                      <a:pt x="465" y="29"/>
                      <a:pt x="460" y="31"/>
                    </a:cubicBezTo>
                    <a:cubicBezTo>
                      <a:pt x="458" y="32"/>
                      <a:pt x="458" y="32"/>
                      <a:pt x="458" y="32"/>
                    </a:cubicBezTo>
                    <a:cubicBezTo>
                      <a:pt x="454" y="33"/>
                      <a:pt x="450" y="34"/>
                      <a:pt x="446" y="36"/>
                    </a:cubicBezTo>
                    <a:cubicBezTo>
                      <a:pt x="443" y="37"/>
                      <a:pt x="443" y="37"/>
                      <a:pt x="443" y="37"/>
                    </a:cubicBezTo>
                    <a:cubicBezTo>
                      <a:pt x="439" y="38"/>
                      <a:pt x="436" y="39"/>
                      <a:pt x="432" y="41"/>
                    </a:cubicBezTo>
                    <a:cubicBezTo>
                      <a:pt x="429" y="42"/>
                      <a:pt x="429" y="42"/>
                      <a:pt x="429" y="42"/>
                    </a:cubicBezTo>
                    <a:cubicBezTo>
                      <a:pt x="425" y="43"/>
                      <a:pt x="421" y="45"/>
                      <a:pt x="417" y="46"/>
                    </a:cubicBezTo>
                    <a:cubicBezTo>
                      <a:pt x="414" y="48"/>
                      <a:pt x="414" y="48"/>
                      <a:pt x="414" y="48"/>
                    </a:cubicBezTo>
                    <a:cubicBezTo>
                      <a:pt x="411" y="49"/>
                      <a:pt x="408" y="50"/>
                      <a:pt x="405" y="52"/>
                    </a:cubicBezTo>
                    <a:cubicBezTo>
                      <a:pt x="402" y="53"/>
                      <a:pt x="402" y="53"/>
                      <a:pt x="402" y="53"/>
                    </a:cubicBezTo>
                    <a:cubicBezTo>
                      <a:pt x="398" y="54"/>
                      <a:pt x="394" y="56"/>
                      <a:pt x="389" y="59"/>
                    </a:cubicBezTo>
                    <a:cubicBezTo>
                      <a:pt x="386" y="60"/>
                      <a:pt x="386" y="60"/>
                      <a:pt x="386" y="60"/>
                    </a:cubicBezTo>
                    <a:cubicBezTo>
                      <a:pt x="383" y="62"/>
                      <a:pt x="379" y="63"/>
                      <a:pt x="376" y="65"/>
                    </a:cubicBezTo>
                    <a:cubicBezTo>
                      <a:pt x="375" y="65"/>
                      <a:pt x="375" y="65"/>
                      <a:pt x="375" y="65"/>
                    </a:cubicBezTo>
                    <a:cubicBezTo>
                      <a:pt x="374" y="66"/>
                      <a:pt x="373" y="66"/>
                      <a:pt x="372" y="67"/>
                    </a:cubicBezTo>
                    <a:cubicBezTo>
                      <a:pt x="368" y="69"/>
                      <a:pt x="364" y="71"/>
                      <a:pt x="361" y="72"/>
                    </a:cubicBezTo>
                    <a:cubicBezTo>
                      <a:pt x="359" y="73"/>
                      <a:pt x="357" y="74"/>
                      <a:pt x="355" y="75"/>
                    </a:cubicBezTo>
                    <a:cubicBezTo>
                      <a:pt x="353" y="77"/>
                      <a:pt x="353" y="77"/>
                      <a:pt x="353" y="77"/>
                    </a:cubicBezTo>
                    <a:cubicBezTo>
                      <a:pt x="351" y="78"/>
                      <a:pt x="349" y="78"/>
                      <a:pt x="348" y="79"/>
                    </a:cubicBezTo>
                    <a:cubicBezTo>
                      <a:pt x="345" y="81"/>
                      <a:pt x="343" y="82"/>
                      <a:pt x="341" y="83"/>
                    </a:cubicBezTo>
                    <a:cubicBezTo>
                      <a:pt x="339" y="84"/>
                      <a:pt x="337" y="85"/>
                      <a:pt x="335" y="87"/>
                    </a:cubicBezTo>
                    <a:cubicBezTo>
                      <a:pt x="333" y="88"/>
                      <a:pt x="331" y="89"/>
                      <a:pt x="329" y="90"/>
                    </a:cubicBezTo>
                    <a:cubicBezTo>
                      <a:pt x="326" y="92"/>
                      <a:pt x="324" y="93"/>
                      <a:pt x="322" y="94"/>
                    </a:cubicBezTo>
                    <a:cubicBezTo>
                      <a:pt x="320" y="95"/>
                      <a:pt x="320" y="95"/>
                      <a:pt x="320" y="95"/>
                    </a:cubicBezTo>
                    <a:cubicBezTo>
                      <a:pt x="319" y="96"/>
                      <a:pt x="318" y="97"/>
                      <a:pt x="316" y="98"/>
                    </a:cubicBezTo>
                    <a:cubicBezTo>
                      <a:pt x="313" y="100"/>
                      <a:pt x="310" y="102"/>
                      <a:pt x="306" y="104"/>
                    </a:cubicBezTo>
                    <a:cubicBezTo>
                      <a:pt x="305" y="105"/>
                      <a:pt x="303" y="106"/>
                      <a:pt x="302" y="107"/>
                    </a:cubicBezTo>
                    <a:cubicBezTo>
                      <a:pt x="298" y="109"/>
                      <a:pt x="295" y="111"/>
                      <a:pt x="292" y="113"/>
                    </a:cubicBezTo>
                    <a:cubicBezTo>
                      <a:pt x="291" y="114"/>
                      <a:pt x="290" y="115"/>
                      <a:pt x="289" y="115"/>
                    </a:cubicBezTo>
                    <a:cubicBezTo>
                      <a:pt x="288" y="117"/>
                      <a:pt x="288" y="117"/>
                      <a:pt x="288" y="117"/>
                    </a:cubicBezTo>
                    <a:cubicBezTo>
                      <a:pt x="285" y="118"/>
                      <a:pt x="283" y="120"/>
                      <a:pt x="280" y="122"/>
                    </a:cubicBezTo>
                    <a:cubicBezTo>
                      <a:pt x="279" y="123"/>
                      <a:pt x="277" y="124"/>
                      <a:pt x="276" y="125"/>
                    </a:cubicBezTo>
                    <a:cubicBezTo>
                      <a:pt x="273" y="127"/>
                      <a:pt x="270" y="129"/>
                      <a:pt x="268" y="131"/>
                    </a:cubicBezTo>
                    <a:cubicBezTo>
                      <a:pt x="267" y="131"/>
                      <a:pt x="267" y="131"/>
                      <a:pt x="267" y="131"/>
                    </a:cubicBezTo>
                    <a:cubicBezTo>
                      <a:pt x="266" y="132"/>
                      <a:pt x="265" y="133"/>
                      <a:pt x="264" y="134"/>
                    </a:cubicBezTo>
                    <a:cubicBezTo>
                      <a:pt x="261" y="136"/>
                      <a:pt x="258" y="139"/>
                      <a:pt x="255" y="141"/>
                    </a:cubicBezTo>
                    <a:cubicBezTo>
                      <a:pt x="252" y="143"/>
                      <a:pt x="252" y="143"/>
                      <a:pt x="252" y="143"/>
                    </a:cubicBezTo>
                    <a:cubicBezTo>
                      <a:pt x="248" y="146"/>
                      <a:pt x="244" y="149"/>
                      <a:pt x="241" y="153"/>
                    </a:cubicBezTo>
                    <a:cubicBezTo>
                      <a:pt x="238" y="155"/>
                      <a:pt x="238" y="155"/>
                      <a:pt x="238" y="155"/>
                    </a:cubicBezTo>
                    <a:cubicBezTo>
                      <a:pt x="235" y="157"/>
                      <a:pt x="232" y="160"/>
                      <a:pt x="229" y="162"/>
                    </a:cubicBezTo>
                    <a:cubicBezTo>
                      <a:pt x="228" y="163"/>
                      <a:pt x="227" y="164"/>
                      <a:pt x="227" y="165"/>
                    </a:cubicBezTo>
                    <a:cubicBezTo>
                      <a:pt x="226" y="165"/>
                      <a:pt x="226" y="165"/>
                      <a:pt x="226" y="165"/>
                    </a:cubicBezTo>
                    <a:cubicBezTo>
                      <a:pt x="223" y="168"/>
                      <a:pt x="221" y="170"/>
                      <a:pt x="218" y="172"/>
                    </a:cubicBezTo>
                    <a:cubicBezTo>
                      <a:pt x="217" y="174"/>
                      <a:pt x="216" y="175"/>
                      <a:pt x="215" y="176"/>
                    </a:cubicBezTo>
                    <a:cubicBezTo>
                      <a:pt x="212" y="178"/>
                      <a:pt x="209" y="181"/>
                      <a:pt x="207" y="183"/>
                    </a:cubicBezTo>
                    <a:cubicBezTo>
                      <a:pt x="205" y="184"/>
                      <a:pt x="205" y="184"/>
                      <a:pt x="205" y="184"/>
                    </a:cubicBezTo>
                    <a:cubicBezTo>
                      <a:pt x="205" y="185"/>
                      <a:pt x="204" y="186"/>
                      <a:pt x="204" y="186"/>
                    </a:cubicBezTo>
                    <a:cubicBezTo>
                      <a:pt x="200" y="190"/>
                      <a:pt x="196" y="194"/>
                      <a:pt x="193" y="197"/>
                    </a:cubicBezTo>
                    <a:cubicBezTo>
                      <a:pt x="132" y="259"/>
                      <a:pt x="85" y="331"/>
                      <a:pt x="52" y="411"/>
                    </a:cubicBezTo>
                    <a:cubicBezTo>
                      <a:pt x="50" y="414"/>
                      <a:pt x="49" y="418"/>
                      <a:pt x="48" y="421"/>
                    </a:cubicBezTo>
                    <a:cubicBezTo>
                      <a:pt x="47" y="422"/>
                      <a:pt x="47" y="422"/>
                      <a:pt x="47" y="422"/>
                    </a:cubicBezTo>
                    <a:cubicBezTo>
                      <a:pt x="39" y="443"/>
                      <a:pt x="32" y="465"/>
                      <a:pt x="26" y="486"/>
                    </a:cubicBezTo>
                    <a:cubicBezTo>
                      <a:pt x="25" y="487"/>
                      <a:pt x="25" y="487"/>
                      <a:pt x="25" y="487"/>
                    </a:cubicBezTo>
                    <a:cubicBezTo>
                      <a:pt x="23" y="494"/>
                      <a:pt x="21" y="502"/>
                      <a:pt x="20" y="509"/>
                    </a:cubicBezTo>
                    <a:cubicBezTo>
                      <a:pt x="19" y="510"/>
                      <a:pt x="19" y="510"/>
                      <a:pt x="19" y="510"/>
                    </a:cubicBezTo>
                    <a:cubicBezTo>
                      <a:pt x="17" y="521"/>
                      <a:pt x="14" y="532"/>
                      <a:pt x="12" y="543"/>
                    </a:cubicBezTo>
                    <a:cubicBezTo>
                      <a:pt x="12" y="544"/>
                      <a:pt x="12" y="544"/>
                      <a:pt x="12" y="544"/>
                    </a:cubicBezTo>
                    <a:cubicBezTo>
                      <a:pt x="11" y="551"/>
                      <a:pt x="9" y="559"/>
                      <a:pt x="8" y="566"/>
                    </a:cubicBezTo>
                    <a:cubicBezTo>
                      <a:pt x="8" y="566"/>
                      <a:pt x="8" y="566"/>
                      <a:pt x="8" y="566"/>
                    </a:cubicBezTo>
                    <a:cubicBezTo>
                      <a:pt x="8" y="570"/>
                      <a:pt x="7" y="574"/>
                      <a:pt x="7" y="577"/>
                    </a:cubicBezTo>
                    <a:cubicBezTo>
                      <a:pt x="6" y="578"/>
                      <a:pt x="6" y="578"/>
                      <a:pt x="6" y="578"/>
                    </a:cubicBezTo>
                    <a:cubicBezTo>
                      <a:pt x="5" y="585"/>
                      <a:pt x="5" y="593"/>
                      <a:pt x="4" y="600"/>
                    </a:cubicBezTo>
                    <a:cubicBezTo>
                      <a:pt x="4" y="601"/>
                      <a:pt x="4" y="601"/>
                      <a:pt x="4" y="601"/>
                    </a:cubicBezTo>
                    <a:cubicBezTo>
                      <a:pt x="3" y="604"/>
                      <a:pt x="3" y="607"/>
                      <a:pt x="3" y="611"/>
                    </a:cubicBezTo>
                    <a:cubicBezTo>
                      <a:pt x="3" y="614"/>
                      <a:pt x="3" y="614"/>
                      <a:pt x="3" y="614"/>
                    </a:cubicBezTo>
                    <a:cubicBezTo>
                      <a:pt x="2" y="616"/>
                      <a:pt x="2" y="619"/>
                      <a:pt x="2" y="621"/>
                    </a:cubicBezTo>
                    <a:cubicBezTo>
                      <a:pt x="2" y="624"/>
                      <a:pt x="2" y="624"/>
                      <a:pt x="2" y="624"/>
                    </a:cubicBezTo>
                    <a:cubicBezTo>
                      <a:pt x="2" y="627"/>
                      <a:pt x="1" y="629"/>
                      <a:pt x="1" y="631"/>
                    </a:cubicBezTo>
                    <a:cubicBezTo>
                      <a:pt x="1" y="635"/>
                      <a:pt x="1" y="635"/>
                      <a:pt x="1" y="635"/>
                    </a:cubicBezTo>
                    <a:cubicBezTo>
                      <a:pt x="1" y="638"/>
                      <a:pt x="1" y="641"/>
                      <a:pt x="1" y="644"/>
                    </a:cubicBezTo>
                    <a:cubicBezTo>
                      <a:pt x="1" y="645"/>
                      <a:pt x="1" y="645"/>
                      <a:pt x="1" y="645"/>
                    </a:cubicBezTo>
                    <a:cubicBezTo>
                      <a:pt x="0" y="648"/>
                      <a:pt x="0" y="650"/>
                      <a:pt x="0" y="653"/>
                    </a:cubicBezTo>
                    <a:cubicBezTo>
                      <a:pt x="0" y="655"/>
                      <a:pt x="0" y="655"/>
                      <a:pt x="0" y="655"/>
                    </a:cubicBezTo>
                    <a:cubicBezTo>
                      <a:pt x="0" y="657"/>
                      <a:pt x="0" y="660"/>
                      <a:pt x="0" y="662"/>
                    </a:cubicBezTo>
                    <a:cubicBezTo>
                      <a:pt x="0" y="664"/>
                      <a:pt x="0" y="664"/>
                      <a:pt x="0" y="664"/>
                    </a:cubicBezTo>
                    <a:cubicBezTo>
                      <a:pt x="0" y="667"/>
                      <a:pt x="0" y="670"/>
                      <a:pt x="0" y="673"/>
                    </a:cubicBezTo>
                    <a:cubicBezTo>
                      <a:pt x="0" y="759"/>
                      <a:pt x="16" y="843"/>
                      <a:pt x="47" y="923"/>
                    </a:cubicBezTo>
                    <a:cubicBezTo>
                      <a:pt x="58" y="919"/>
                      <a:pt x="58" y="919"/>
                      <a:pt x="58" y="919"/>
                    </a:cubicBezTo>
                    <a:cubicBezTo>
                      <a:pt x="187" y="872"/>
                      <a:pt x="187" y="872"/>
                      <a:pt x="187" y="872"/>
                    </a:cubicBezTo>
                    <a:cubicBezTo>
                      <a:pt x="184" y="863"/>
                      <a:pt x="180" y="854"/>
                      <a:pt x="177" y="846"/>
                    </a:cubicBezTo>
                    <a:lnTo>
                      <a:pt x="177" y="845"/>
                    </a:lnTo>
                    <a:close/>
                  </a:path>
                </a:pathLst>
              </a:custGeom>
              <a:grpFill/>
              <a:ln w="3810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F6F9351E-DBD5-4A0E-A78D-1E3CFF6CC006}"/>
                </a:ext>
              </a:extLst>
            </p:cNvPr>
            <p:cNvGrpSpPr>
              <a:grpSpLocks noChangeAspect="1"/>
            </p:cNvGrpSpPr>
            <p:nvPr/>
          </p:nvGrpSpPr>
          <p:grpSpPr>
            <a:xfrm>
              <a:off x="1523479" y="1252303"/>
              <a:ext cx="687623" cy="793093"/>
              <a:chOff x="2309813" y="1839913"/>
              <a:chExt cx="258763" cy="298451"/>
            </a:xfrm>
            <a:solidFill>
              <a:schemeClr val="bg2"/>
            </a:solidFill>
          </p:grpSpPr>
          <p:sp>
            <p:nvSpPr>
              <p:cNvPr id="45" name="Freeform 44">
                <a:extLst>
                  <a:ext uri="{FF2B5EF4-FFF2-40B4-BE49-F238E27FC236}">
                    <a16:creationId xmlns:a16="http://schemas.microsoft.com/office/drawing/2014/main" id="{428A26AB-0AEE-433B-9686-31F5B7AF6D47}"/>
                  </a:ext>
                </a:extLst>
              </p:cNvPr>
              <p:cNvSpPr>
                <a:spLocks noEditPoints="1"/>
              </p:cNvSpPr>
              <p:nvPr/>
            </p:nvSpPr>
            <p:spPr bwMode="auto">
              <a:xfrm>
                <a:off x="2343150" y="1851026"/>
                <a:ext cx="50800" cy="50800"/>
              </a:xfrm>
              <a:custGeom>
                <a:avLst/>
                <a:gdLst>
                  <a:gd name="T0" fmla="*/ 56 w 111"/>
                  <a:gd name="T1" fmla="*/ 25 h 111"/>
                  <a:gd name="T2" fmla="*/ 86 w 111"/>
                  <a:gd name="T3" fmla="*/ 56 h 111"/>
                  <a:gd name="T4" fmla="*/ 56 w 111"/>
                  <a:gd name="T5" fmla="*/ 86 h 111"/>
                  <a:gd name="T6" fmla="*/ 25 w 111"/>
                  <a:gd name="T7" fmla="*/ 56 h 111"/>
                  <a:gd name="T8" fmla="*/ 56 w 111"/>
                  <a:gd name="T9" fmla="*/ 25 h 111"/>
                  <a:gd name="T10" fmla="*/ 56 w 111"/>
                  <a:gd name="T11" fmla="*/ 111 h 111"/>
                  <a:gd name="T12" fmla="*/ 111 w 111"/>
                  <a:gd name="T13" fmla="*/ 56 h 111"/>
                  <a:gd name="T14" fmla="*/ 56 w 111"/>
                  <a:gd name="T15" fmla="*/ 0 h 111"/>
                  <a:gd name="T16" fmla="*/ 0 w 111"/>
                  <a:gd name="T17" fmla="*/ 56 h 111"/>
                  <a:gd name="T18" fmla="*/ 56 w 111"/>
                  <a:gd name="T1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25"/>
                    </a:moveTo>
                    <a:cubicBezTo>
                      <a:pt x="73" y="25"/>
                      <a:pt x="86" y="39"/>
                      <a:pt x="86" y="56"/>
                    </a:cubicBezTo>
                    <a:cubicBezTo>
                      <a:pt x="86" y="73"/>
                      <a:pt x="73" y="86"/>
                      <a:pt x="56" y="86"/>
                    </a:cubicBezTo>
                    <a:cubicBezTo>
                      <a:pt x="39" y="86"/>
                      <a:pt x="25" y="73"/>
                      <a:pt x="25" y="56"/>
                    </a:cubicBezTo>
                    <a:cubicBezTo>
                      <a:pt x="25" y="39"/>
                      <a:pt x="39" y="25"/>
                      <a:pt x="56" y="25"/>
                    </a:cubicBezTo>
                    <a:moveTo>
                      <a:pt x="56" y="111"/>
                    </a:moveTo>
                    <a:cubicBezTo>
                      <a:pt x="86" y="111"/>
                      <a:pt x="111" y="86"/>
                      <a:pt x="111" y="56"/>
                    </a:cubicBezTo>
                    <a:cubicBezTo>
                      <a:pt x="111" y="25"/>
                      <a:pt x="86" y="0"/>
                      <a:pt x="56" y="0"/>
                    </a:cubicBezTo>
                    <a:cubicBezTo>
                      <a:pt x="25" y="0"/>
                      <a:pt x="0" y="25"/>
                      <a:pt x="0" y="56"/>
                    </a:cubicBezTo>
                    <a:cubicBezTo>
                      <a:pt x="0" y="86"/>
                      <a:pt x="25" y="111"/>
                      <a:pt x="56"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45">
                <a:extLst>
                  <a:ext uri="{FF2B5EF4-FFF2-40B4-BE49-F238E27FC236}">
                    <a16:creationId xmlns:a16="http://schemas.microsoft.com/office/drawing/2014/main" id="{18088983-8B59-4FE7-92F1-768969FA660B}"/>
                  </a:ext>
                </a:extLst>
              </p:cNvPr>
              <p:cNvSpPr>
                <a:spLocks noEditPoints="1"/>
              </p:cNvSpPr>
              <p:nvPr/>
            </p:nvSpPr>
            <p:spPr bwMode="auto">
              <a:xfrm>
                <a:off x="2484438" y="1851026"/>
                <a:ext cx="50800" cy="50800"/>
              </a:xfrm>
              <a:custGeom>
                <a:avLst/>
                <a:gdLst>
                  <a:gd name="T0" fmla="*/ 56 w 111"/>
                  <a:gd name="T1" fmla="*/ 25 h 111"/>
                  <a:gd name="T2" fmla="*/ 87 w 111"/>
                  <a:gd name="T3" fmla="*/ 56 h 111"/>
                  <a:gd name="T4" fmla="*/ 56 w 111"/>
                  <a:gd name="T5" fmla="*/ 86 h 111"/>
                  <a:gd name="T6" fmla="*/ 25 w 111"/>
                  <a:gd name="T7" fmla="*/ 56 h 111"/>
                  <a:gd name="T8" fmla="*/ 56 w 111"/>
                  <a:gd name="T9" fmla="*/ 25 h 111"/>
                  <a:gd name="T10" fmla="*/ 56 w 111"/>
                  <a:gd name="T11" fmla="*/ 111 h 111"/>
                  <a:gd name="T12" fmla="*/ 111 w 111"/>
                  <a:gd name="T13" fmla="*/ 56 h 111"/>
                  <a:gd name="T14" fmla="*/ 56 w 111"/>
                  <a:gd name="T15" fmla="*/ 0 h 111"/>
                  <a:gd name="T16" fmla="*/ 0 w 111"/>
                  <a:gd name="T17" fmla="*/ 56 h 111"/>
                  <a:gd name="T18" fmla="*/ 56 w 111"/>
                  <a:gd name="T1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25"/>
                    </a:moveTo>
                    <a:cubicBezTo>
                      <a:pt x="73" y="25"/>
                      <a:pt x="87" y="39"/>
                      <a:pt x="87" y="56"/>
                    </a:cubicBezTo>
                    <a:cubicBezTo>
                      <a:pt x="87" y="73"/>
                      <a:pt x="73" y="86"/>
                      <a:pt x="56" y="86"/>
                    </a:cubicBezTo>
                    <a:cubicBezTo>
                      <a:pt x="39" y="86"/>
                      <a:pt x="25" y="73"/>
                      <a:pt x="25" y="56"/>
                    </a:cubicBezTo>
                    <a:cubicBezTo>
                      <a:pt x="25" y="39"/>
                      <a:pt x="39" y="25"/>
                      <a:pt x="56" y="25"/>
                    </a:cubicBezTo>
                    <a:moveTo>
                      <a:pt x="56" y="111"/>
                    </a:moveTo>
                    <a:cubicBezTo>
                      <a:pt x="86" y="111"/>
                      <a:pt x="111" y="86"/>
                      <a:pt x="111" y="56"/>
                    </a:cubicBezTo>
                    <a:cubicBezTo>
                      <a:pt x="111" y="25"/>
                      <a:pt x="86" y="0"/>
                      <a:pt x="56" y="0"/>
                    </a:cubicBezTo>
                    <a:cubicBezTo>
                      <a:pt x="25" y="0"/>
                      <a:pt x="0" y="25"/>
                      <a:pt x="0" y="56"/>
                    </a:cubicBezTo>
                    <a:cubicBezTo>
                      <a:pt x="0" y="86"/>
                      <a:pt x="25" y="111"/>
                      <a:pt x="56"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46">
                <a:extLst>
                  <a:ext uri="{FF2B5EF4-FFF2-40B4-BE49-F238E27FC236}">
                    <a16:creationId xmlns:a16="http://schemas.microsoft.com/office/drawing/2014/main" id="{347773FA-53EE-40DE-A055-4539640373AC}"/>
                  </a:ext>
                </a:extLst>
              </p:cNvPr>
              <p:cNvSpPr>
                <a:spLocks/>
              </p:cNvSpPr>
              <p:nvPr/>
            </p:nvSpPr>
            <p:spPr bwMode="auto">
              <a:xfrm>
                <a:off x="2309813" y="1912938"/>
                <a:ext cx="84138" cy="207963"/>
              </a:xfrm>
              <a:custGeom>
                <a:avLst/>
                <a:gdLst>
                  <a:gd name="T0" fmla="*/ 173 w 185"/>
                  <a:gd name="T1" fmla="*/ 433 h 457"/>
                  <a:gd name="T2" fmla="*/ 148 w 185"/>
                  <a:gd name="T3" fmla="*/ 433 h 457"/>
                  <a:gd name="T4" fmla="*/ 136 w 185"/>
                  <a:gd name="T5" fmla="*/ 420 h 457"/>
                  <a:gd name="T6" fmla="*/ 136 w 185"/>
                  <a:gd name="T7" fmla="*/ 260 h 457"/>
                  <a:gd name="T8" fmla="*/ 123 w 185"/>
                  <a:gd name="T9" fmla="*/ 247 h 457"/>
                  <a:gd name="T10" fmla="*/ 111 w 185"/>
                  <a:gd name="T11" fmla="*/ 260 h 457"/>
                  <a:gd name="T12" fmla="*/ 111 w 185"/>
                  <a:gd name="T13" fmla="*/ 420 h 457"/>
                  <a:gd name="T14" fmla="*/ 99 w 185"/>
                  <a:gd name="T15" fmla="*/ 433 h 457"/>
                  <a:gd name="T16" fmla="*/ 86 w 185"/>
                  <a:gd name="T17" fmla="*/ 433 h 457"/>
                  <a:gd name="T18" fmla="*/ 74 w 185"/>
                  <a:gd name="T19" fmla="*/ 420 h 457"/>
                  <a:gd name="T20" fmla="*/ 74 w 185"/>
                  <a:gd name="T21" fmla="*/ 86 h 457"/>
                  <a:gd name="T22" fmla="*/ 62 w 185"/>
                  <a:gd name="T23" fmla="*/ 74 h 457"/>
                  <a:gd name="T24" fmla="*/ 49 w 185"/>
                  <a:gd name="T25" fmla="*/ 86 h 457"/>
                  <a:gd name="T26" fmla="*/ 49 w 185"/>
                  <a:gd name="T27" fmla="*/ 230 h 457"/>
                  <a:gd name="T28" fmla="*/ 25 w 185"/>
                  <a:gd name="T29" fmla="*/ 185 h 457"/>
                  <a:gd name="T30" fmla="*/ 25 w 185"/>
                  <a:gd name="T31" fmla="*/ 62 h 457"/>
                  <a:gd name="T32" fmla="*/ 62 w 185"/>
                  <a:gd name="T33" fmla="*/ 25 h 457"/>
                  <a:gd name="T34" fmla="*/ 123 w 185"/>
                  <a:gd name="T35" fmla="*/ 25 h 457"/>
                  <a:gd name="T36" fmla="*/ 136 w 185"/>
                  <a:gd name="T37" fmla="*/ 12 h 457"/>
                  <a:gd name="T38" fmla="*/ 123 w 185"/>
                  <a:gd name="T39" fmla="*/ 0 h 457"/>
                  <a:gd name="T40" fmla="*/ 62 w 185"/>
                  <a:gd name="T41" fmla="*/ 0 h 457"/>
                  <a:gd name="T42" fmla="*/ 0 w 185"/>
                  <a:gd name="T43" fmla="*/ 62 h 457"/>
                  <a:gd name="T44" fmla="*/ 0 w 185"/>
                  <a:gd name="T45" fmla="*/ 185 h 457"/>
                  <a:gd name="T46" fmla="*/ 49 w 185"/>
                  <a:gd name="T47" fmla="*/ 258 h 457"/>
                  <a:gd name="T48" fmla="*/ 49 w 185"/>
                  <a:gd name="T49" fmla="*/ 420 h 457"/>
                  <a:gd name="T50" fmla="*/ 86 w 185"/>
                  <a:gd name="T51" fmla="*/ 457 h 457"/>
                  <a:gd name="T52" fmla="*/ 99 w 185"/>
                  <a:gd name="T53" fmla="*/ 457 h 457"/>
                  <a:gd name="T54" fmla="*/ 123 w 185"/>
                  <a:gd name="T55" fmla="*/ 448 h 457"/>
                  <a:gd name="T56" fmla="*/ 148 w 185"/>
                  <a:gd name="T57" fmla="*/ 457 h 457"/>
                  <a:gd name="T58" fmla="*/ 173 w 185"/>
                  <a:gd name="T59" fmla="*/ 457 h 457"/>
                  <a:gd name="T60" fmla="*/ 185 w 185"/>
                  <a:gd name="T61" fmla="*/ 445 h 457"/>
                  <a:gd name="T62" fmla="*/ 173 w 185"/>
                  <a:gd name="T63" fmla="*/ 433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57">
                    <a:moveTo>
                      <a:pt x="173" y="433"/>
                    </a:moveTo>
                    <a:cubicBezTo>
                      <a:pt x="148" y="433"/>
                      <a:pt x="148" y="433"/>
                      <a:pt x="148" y="433"/>
                    </a:cubicBezTo>
                    <a:cubicBezTo>
                      <a:pt x="141" y="433"/>
                      <a:pt x="136" y="427"/>
                      <a:pt x="136" y="420"/>
                    </a:cubicBezTo>
                    <a:cubicBezTo>
                      <a:pt x="136" y="260"/>
                      <a:pt x="136" y="260"/>
                      <a:pt x="136" y="260"/>
                    </a:cubicBezTo>
                    <a:cubicBezTo>
                      <a:pt x="136" y="253"/>
                      <a:pt x="130" y="247"/>
                      <a:pt x="123" y="247"/>
                    </a:cubicBezTo>
                    <a:cubicBezTo>
                      <a:pt x="117" y="247"/>
                      <a:pt x="111" y="253"/>
                      <a:pt x="111" y="260"/>
                    </a:cubicBezTo>
                    <a:cubicBezTo>
                      <a:pt x="111" y="420"/>
                      <a:pt x="111" y="420"/>
                      <a:pt x="111" y="420"/>
                    </a:cubicBezTo>
                    <a:cubicBezTo>
                      <a:pt x="111" y="427"/>
                      <a:pt x="106" y="433"/>
                      <a:pt x="99" y="433"/>
                    </a:cubicBezTo>
                    <a:cubicBezTo>
                      <a:pt x="86" y="433"/>
                      <a:pt x="86" y="433"/>
                      <a:pt x="86" y="433"/>
                    </a:cubicBezTo>
                    <a:cubicBezTo>
                      <a:pt x="80" y="433"/>
                      <a:pt x="74" y="427"/>
                      <a:pt x="74" y="420"/>
                    </a:cubicBezTo>
                    <a:cubicBezTo>
                      <a:pt x="74" y="86"/>
                      <a:pt x="74" y="86"/>
                      <a:pt x="74" y="86"/>
                    </a:cubicBezTo>
                    <a:cubicBezTo>
                      <a:pt x="74" y="80"/>
                      <a:pt x="68" y="74"/>
                      <a:pt x="62" y="74"/>
                    </a:cubicBezTo>
                    <a:cubicBezTo>
                      <a:pt x="55" y="74"/>
                      <a:pt x="49" y="80"/>
                      <a:pt x="49" y="86"/>
                    </a:cubicBezTo>
                    <a:cubicBezTo>
                      <a:pt x="49" y="230"/>
                      <a:pt x="49" y="230"/>
                      <a:pt x="49" y="230"/>
                    </a:cubicBezTo>
                    <a:cubicBezTo>
                      <a:pt x="36" y="222"/>
                      <a:pt x="25" y="202"/>
                      <a:pt x="25" y="185"/>
                    </a:cubicBezTo>
                    <a:cubicBezTo>
                      <a:pt x="25" y="62"/>
                      <a:pt x="25" y="62"/>
                      <a:pt x="25" y="62"/>
                    </a:cubicBezTo>
                    <a:cubicBezTo>
                      <a:pt x="25" y="41"/>
                      <a:pt x="41" y="25"/>
                      <a:pt x="62" y="25"/>
                    </a:cubicBezTo>
                    <a:cubicBezTo>
                      <a:pt x="123" y="25"/>
                      <a:pt x="123" y="25"/>
                      <a:pt x="123" y="25"/>
                    </a:cubicBezTo>
                    <a:cubicBezTo>
                      <a:pt x="130" y="25"/>
                      <a:pt x="136" y="19"/>
                      <a:pt x="136" y="12"/>
                    </a:cubicBezTo>
                    <a:cubicBezTo>
                      <a:pt x="136" y="5"/>
                      <a:pt x="130" y="0"/>
                      <a:pt x="123" y="0"/>
                    </a:cubicBezTo>
                    <a:cubicBezTo>
                      <a:pt x="62" y="0"/>
                      <a:pt x="62" y="0"/>
                      <a:pt x="62" y="0"/>
                    </a:cubicBezTo>
                    <a:cubicBezTo>
                      <a:pt x="28" y="0"/>
                      <a:pt x="0" y="28"/>
                      <a:pt x="0" y="62"/>
                    </a:cubicBezTo>
                    <a:cubicBezTo>
                      <a:pt x="0" y="185"/>
                      <a:pt x="0" y="185"/>
                      <a:pt x="0" y="185"/>
                    </a:cubicBezTo>
                    <a:cubicBezTo>
                      <a:pt x="0" y="214"/>
                      <a:pt x="22" y="249"/>
                      <a:pt x="49" y="258"/>
                    </a:cubicBezTo>
                    <a:cubicBezTo>
                      <a:pt x="49" y="420"/>
                      <a:pt x="49" y="420"/>
                      <a:pt x="49" y="420"/>
                    </a:cubicBezTo>
                    <a:cubicBezTo>
                      <a:pt x="49" y="441"/>
                      <a:pt x="66" y="457"/>
                      <a:pt x="86" y="457"/>
                    </a:cubicBezTo>
                    <a:cubicBezTo>
                      <a:pt x="99" y="457"/>
                      <a:pt x="99" y="457"/>
                      <a:pt x="99" y="457"/>
                    </a:cubicBezTo>
                    <a:cubicBezTo>
                      <a:pt x="108" y="457"/>
                      <a:pt x="117" y="454"/>
                      <a:pt x="123" y="448"/>
                    </a:cubicBezTo>
                    <a:cubicBezTo>
                      <a:pt x="130" y="454"/>
                      <a:pt x="139" y="457"/>
                      <a:pt x="148" y="457"/>
                    </a:cubicBezTo>
                    <a:cubicBezTo>
                      <a:pt x="173" y="457"/>
                      <a:pt x="173" y="457"/>
                      <a:pt x="173" y="457"/>
                    </a:cubicBezTo>
                    <a:cubicBezTo>
                      <a:pt x="180" y="457"/>
                      <a:pt x="185" y="452"/>
                      <a:pt x="185" y="445"/>
                    </a:cubicBezTo>
                    <a:cubicBezTo>
                      <a:pt x="185" y="438"/>
                      <a:pt x="180" y="433"/>
                      <a:pt x="173" y="4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7">
                <a:extLst>
                  <a:ext uri="{FF2B5EF4-FFF2-40B4-BE49-F238E27FC236}">
                    <a16:creationId xmlns:a16="http://schemas.microsoft.com/office/drawing/2014/main" id="{71146625-1337-415D-9316-31EA5EA1B76B}"/>
                  </a:ext>
                </a:extLst>
              </p:cNvPr>
              <p:cNvSpPr>
                <a:spLocks/>
              </p:cNvSpPr>
              <p:nvPr/>
            </p:nvSpPr>
            <p:spPr bwMode="auto">
              <a:xfrm>
                <a:off x="2484438" y="1912938"/>
                <a:ext cx="84138" cy="207963"/>
              </a:xfrm>
              <a:custGeom>
                <a:avLst/>
                <a:gdLst>
                  <a:gd name="T0" fmla="*/ 124 w 185"/>
                  <a:gd name="T1" fmla="*/ 0 h 457"/>
                  <a:gd name="T2" fmla="*/ 62 w 185"/>
                  <a:gd name="T3" fmla="*/ 0 h 457"/>
                  <a:gd name="T4" fmla="*/ 49 w 185"/>
                  <a:gd name="T5" fmla="*/ 12 h 457"/>
                  <a:gd name="T6" fmla="*/ 62 w 185"/>
                  <a:gd name="T7" fmla="*/ 25 h 457"/>
                  <a:gd name="T8" fmla="*/ 124 w 185"/>
                  <a:gd name="T9" fmla="*/ 25 h 457"/>
                  <a:gd name="T10" fmla="*/ 161 w 185"/>
                  <a:gd name="T11" fmla="*/ 62 h 457"/>
                  <a:gd name="T12" fmla="*/ 161 w 185"/>
                  <a:gd name="T13" fmla="*/ 185 h 457"/>
                  <a:gd name="T14" fmla="*/ 136 w 185"/>
                  <a:gd name="T15" fmla="*/ 230 h 457"/>
                  <a:gd name="T16" fmla="*/ 136 w 185"/>
                  <a:gd name="T17" fmla="*/ 86 h 457"/>
                  <a:gd name="T18" fmla="*/ 124 w 185"/>
                  <a:gd name="T19" fmla="*/ 74 h 457"/>
                  <a:gd name="T20" fmla="*/ 111 w 185"/>
                  <a:gd name="T21" fmla="*/ 86 h 457"/>
                  <a:gd name="T22" fmla="*/ 111 w 185"/>
                  <a:gd name="T23" fmla="*/ 420 h 457"/>
                  <a:gd name="T24" fmla="*/ 99 w 185"/>
                  <a:gd name="T25" fmla="*/ 433 h 457"/>
                  <a:gd name="T26" fmla="*/ 87 w 185"/>
                  <a:gd name="T27" fmla="*/ 433 h 457"/>
                  <a:gd name="T28" fmla="*/ 74 w 185"/>
                  <a:gd name="T29" fmla="*/ 420 h 457"/>
                  <a:gd name="T30" fmla="*/ 74 w 185"/>
                  <a:gd name="T31" fmla="*/ 260 h 457"/>
                  <a:gd name="T32" fmla="*/ 62 w 185"/>
                  <a:gd name="T33" fmla="*/ 247 h 457"/>
                  <a:gd name="T34" fmla="*/ 49 w 185"/>
                  <a:gd name="T35" fmla="*/ 260 h 457"/>
                  <a:gd name="T36" fmla="*/ 49 w 185"/>
                  <a:gd name="T37" fmla="*/ 420 h 457"/>
                  <a:gd name="T38" fmla="*/ 37 w 185"/>
                  <a:gd name="T39" fmla="*/ 433 h 457"/>
                  <a:gd name="T40" fmla="*/ 12 w 185"/>
                  <a:gd name="T41" fmla="*/ 433 h 457"/>
                  <a:gd name="T42" fmla="*/ 0 w 185"/>
                  <a:gd name="T43" fmla="*/ 445 h 457"/>
                  <a:gd name="T44" fmla="*/ 12 w 185"/>
                  <a:gd name="T45" fmla="*/ 457 h 457"/>
                  <a:gd name="T46" fmla="*/ 37 w 185"/>
                  <a:gd name="T47" fmla="*/ 457 h 457"/>
                  <a:gd name="T48" fmla="*/ 62 w 185"/>
                  <a:gd name="T49" fmla="*/ 448 h 457"/>
                  <a:gd name="T50" fmla="*/ 87 w 185"/>
                  <a:gd name="T51" fmla="*/ 457 h 457"/>
                  <a:gd name="T52" fmla="*/ 99 w 185"/>
                  <a:gd name="T53" fmla="*/ 457 h 457"/>
                  <a:gd name="T54" fmla="*/ 136 w 185"/>
                  <a:gd name="T55" fmla="*/ 420 h 457"/>
                  <a:gd name="T56" fmla="*/ 136 w 185"/>
                  <a:gd name="T57" fmla="*/ 258 h 457"/>
                  <a:gd name="T58" fmla="*/ 185 w 185"/>
                  <a:gd name="T59" fmla="*/ 185 h 457"/>
                  <a:gd name="T60" fmla="*/ 185 w 185"/>
                  <a:gd name="T61" fmla="*/ 62 h 457"/>
                  <a:gd name="T62" fmla="*/ 124 w 185"/>
                  <a:gd name="T63"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457">
                    <a:moveTo>
                      <a:pt x="124" y="0"/>
                    </a:moveTo>
                    <a:cubicBezTo>
                      <a:pt x="62" y="0"/>
                      <a:pt x="62" y="0"/>
                      <a:pt x="62" y="0"/>
                    </a:cubicBezTo>
                    <a:cubicBezTo>
                      <a:pt x="55" y="0"/>
                      <a:pt x="49" y="5"/>
                      <a:pt x="49" y="12"/>
                    </a:cubicBezTo>
                    <a:cubicBezTo>
                      <a:pt x="49" y="19"/>
                      <a:pt x="55" y="25"/>
                      <a:pt x="62" y="25"/>
                    </a:cubicBezTo>
                    <a:cubicBezTo>
                      <a:pt x="124" y="25"/>
                      <a:pt x="124" y="25"/>
                      <a:pt x="124" y="25"/>
                    </a:cubicBezTo>
                    <a:cubicBezTo>
                      <a:pt x="144" y="25"/>
                      <a:pt x="161" y="41"/>
                      <a:pt x="161" y="62"/>
                    </a:cubicBezTo>
                    <a:cubicBezTo>
                      <a:pt x="161" y="185"/>
                      <a:pt x="161" y="185"/>
                      <a:pt x="161" y="185"/>
                    </a:cubicBezTo>
                    <a:cubicBezTo>
                      <a:pt x="161" y="202"/>
                      <a:pt x="149" y="222"/>
                      <a:pt x="136" y="230"/>
                    </a:cubicBezTo>
                    <a:cubicBezTo>
                      <a:pt x="136" y="86"/>
                      <a:pt x="136" y="86"/>
                      <a:pt x="136" y="86"/>
                    </a:cubicBezTo>
                    <a:cubicBezTo>
                      <a:pt x="136" y="80"/>
                      <a:pt x="130" y="74"/>
                      <a:pt x="124" y="74"/>
                    </a:cubicBezTo>
                    <a:cubicBezTo>
                      <a:pt x="117" y="74"/>
                      <a:pt x="111" y="80"/>
                      <a:pt x="111" y="86"/>
                    </a:cubicBezTo>
                    <a:cubicBezTo>
                      <a:pt x="111" y="420"/>
                      <a:pt x="111" y="420"/>
                      <a:pt x="111" y="420"/>
                    </a:cubicBezTo>
                    <a:cubicBezTo>
                      <a:pt x="111" y="427"/>
                      <a:pt x="106" y="433"/>
                      <a:pt x="99" y="433"/>
                    </a:cubicBezTo>
                    <a:cubicBezTo>
                      <a:pt x="87" y="433"/>
                      <a:pt x="87" y="433"/>
                      <a:pt x="87" y="433"/>
                    </a:cubicBezTo>
                    <a:cubicBezTo>
                      <a:pt x="80" y="433"/>
                      <a:pt x="74" y="427"/>
                      <a:pt x="74" y="420"/>
                    </a:cubicBezTo>
                    <a:cubicBezTo>
                      <a:pt x="74" y="260"/>
                      <a:pt x="74" y="260"/>
                      <a:pt x="74" y="260"/>
                    </a:cubicBezTo>
                    <a:cubicBezTo>
                      <a:pt x="74" y="253"/>
                      <a:pt x="69" y="247"/>
                      <a:pt x="62" y="247"/>
                    </a:cubicBezTo>
                    <a:cubicBezTo>
                      <a:pt x="55" y="247"/>
                      <a:pt x="49" y="253"/>
                      <a:pt x="49" y="260"/>
                    </a:cubicBezTo>
                    <a:cubicBezTo>
                      <a:pt x="49" y="420"/>
                      <a:pt x="49" y="420"/>
                      <a:pt x="49" y="420"/>
                    </a:cubicBezTo>
                    <a:cubicBezTo>
                      <a:pt x="49" y="427"/>
                      <a:pt x="44" y="433"/>
                      <a:pt x="37" y="433"/>
                    </a:cubicBezTo>
                    <a:cubicBezTo>
                      <a:pt x="12" y="433"/>
                      <a:pt x="12" y="433"/>
                      <a:pt x="12" y="433"/>
                    </a:cubicBezTo>
                    <a:cubicBezTo>
                      <a:pt x="6" y="433"/>
                      <a:pt x="0" y="438"/>
                      <a:pt x="0" y="445"/>
                    </a:cubicBezTo>
                    <a:cubicBezTo>
                      <a:pt x="0" y="452"/>
                      <a:pt x="6" y="457"/>
                      <a:pt x="12" y="457"/>
                    </a:cubicBezTo>
                    <a:cubicBezTo>
                      <a:pt x="37" y="457"/>
                      <a:pt x="37" y="457"/>
                      <a:pt x="37" y="457"/>
                    </a:cubicBezTo>
                    <a:cubicBezTo>
                      <a:pt x="47" y="457"/>
                      <a:pt x="55" y="454"/>
                      <a:pt x="62" y="448"/>
                    </a:cubicBezTo>
                    <a:cubicBezTo>
                      <a:pt x="68" y="454"/>
                      <a:pt x="77" y="457"/>
                      <a:pt x="87" y="457"/>
                    </a:cubicBezTo>
                    <a:cubicBezTo>
                      <a:pt x="99" y="457"/>
                      <a:pt x="99" y="457"/>
                      <a:pt x="99" y="457"/>
                    </a:cubicBezTo>
                    <a:cubicBezTo>
                      <a:pt x="119" y="457"/>
                      <a:pt x="136" y="441"/>
                      <a:pt x="136" y="420"/>
                    </a:cubicBezTo>
                    <a:cubicBezTo>
                      <a:pt x="136" y="258"/>
                      <a:pt x="136" y="258"/>
                      <a:pt x="136" y="258"/>
                    </a:cubicBezTo>
                    <a:cubicBezTo>
                      <a:pt x="163" y="249"/>
                      <a:pt x="185" y="214"/>
                      <a:pt x="185" y="185"/>
                    </a:cubicBezTo>
                    <a:cubicBezTo>
                      <a:pt x="185" y="62"/>
                      <a:pt x="185" y="62"/>
                      <a:pt x="185" y="62"/>
                    </a:cubicBezTo>
                    <a:cubicBezTo>
                      <a:pt x="185" y="28"/>
                      <a:pt x="158" y="0"/>
                      <a:pt x="1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8">
                <a:extLst>
                  <a:ext uri="{FF2B5EF4-FFF2-40B4-BE49-F238E27FC236}">
                    <a16:creationId xmlns:a16="http://schemas.microsoft.com/office/drawing/2014/main" id="{6711ED81-CB7F-45F1-82EB-7EFFB0B0ED3A}"/>
                  </a:ext>
                </a:extLst>
              </p:cNvPr>
              <p:cNvSpPr>
                <a:spLocks noEditPoints="1"/>
              </p:cNvSpPr>
              <p:nvPr/>
            </p:nvSpPr>
            <p:spPr bwMode="auto">
              <a:xfrm>
                <a:off x="2411413" y="1839913"/>
                <a:ext cx="55563" cy="57150"/>
              </a:xfrm>
              <a:custGeom>
                <a:avLst/>
                <a:gdLst>
                  <a:gd name="T0" fmla="*/ 62 w 124"/>
                  <a:gd name="T1" fmla="*/ 25 h 124"/>
                  <a:gd name="T2" fmla="*/ 99 w 124"/>
                  <a:gd name="T3" fmla="*/ 62 h 124"/>
                  <a:gd name="T4" fmla="*/ 62 w 124"/>
                  <a:gd name="T5" fmla="*/ 99 h 124"/>
                  <a:gd name="T6" fmla="*/ 25 w 124"/>
                  <a:gd name="T7" fmla="*/ 62 h 124"/>
                  <a:gd name="T8" fmla="*/ 62 w 124"/>
                  <a:gd name="T9" fmla="*/ 25 h 124"/>
                  <a:gd name="T10" fmla="*/ 62 w 124"/>
                  <a:gd name="T11" fmla="*/ 124 h 124"/>
                  <a:gd name="T12" fmla="*/ 124 w 124"/>
                  <a:gd name="T13" fmla="*/ 62 h 124"/>
                  <a:gd name="T14" fmla="*/ 62 w 124"/>
                  <a:gd name="T15" fmla="*/ 0 h 124"/>
                  <a:gd name="T16" fmla="*/ 0 w 124"/>
                  <a:gd name="T17" fmla="*/ 62 h 124"/>
                  <a:gd name="T18" fmla="*/ 62 w 124"/>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62" y="25"/>
                    </a:moveTo>
                    <a:cubicBezTo>
                      <a:pt x="83" y="25"/>
                      <a:pt x="99" y="42"/>
                      <a:pt x="99" y="62"/>
                    </a:cubicBezTo>
                    <a:cubicBezTo>
                      <a:pt x="99" y="83"/>
                      <a:pt x="83" y="99"/>
                      <a:pt x="62" y="99"/>
                    </a:cubicBezTo>
                    <a:cubicBezTo>
                      <a:pt x="42" y="99"/>
                      <a:pt x="25" y="83"/>
                      <a:pt x="25" y="62"/>
                    </a:cubicBezTo>
                    <a:cubicBezTo>
                      <a:pt x="25" y="42"/>
                      <a:pt x="42" y="25"/>
                      <a:pt x="62" y="25"/>
                    </a:cubicBezTo>
                    <a:moveTo>
                      <a:pt x="62" y="124"/>
                    </a:moveTo>
                    <a:cubicBezTo>
                      <a:pt x="96" y="124"/>
                      <a:pt x="124" y="96"/>
                      <a:pt x="124" y="62"/>
                    </a:cubicBezTo>
                    <a:cubicBezTo>
                      <a:pt x="124" y="28"/>
                      <a:pt x="96" y="0"/>
                      <a:pt x="62" y="0"/>
                    </a:cubicBezTo>
                    <a:cubicBezTo>
                      <a:pt x="28" y="0"/>
                      <a:pt x="0" y="28"/>
                      <a:pt x="0" y="62"/>
                    </a:cubicBezTo>
                    <a:cubicBezTo>
                      <a:pt x="0" y="96"/>
                      <a:pt x="28" y="124"/>
                      <a:pt x="62" y="1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9">
                <a:extLst>
                  <a:ext uri="{FF2B5EF4-FFF2-40B4-BE49-F238E27FC236}">
                    <a16:creationId xmlns:a16="http://schemas.microsoft.com/office/drawing/2014/main" id="{D0842156-7030-4495-8F3B-EEDC89902320}"/>
                  </a:ext>
                </a:extLst>
              </p:cNvPr>
              <p:cNvSpPr>
                <a:spLocks noEditPoints="1"/>
              </p:cNvSpPr>
              <p:nvPr/>
            </p:nvSpPr>
            <p:spPr bwMode="auto">
              <a:xfrm>
                <a:off x="2382838" y="1908176"/>
                <a:ext cx="112713" cy="230188"/>
              </a:xfrm>
              <a:custGeom>
                <a:avLst/>
                <a:gdLst>
                  <a:gd name="T0" fmla="*/ 163 w 248"/>
                  <a:gd name="T1" fmla="*/ 468 h 506"/>
                  <a:gd name="T2" fmla="*/ 149 w 248"/>
                  <a:gd name="T3" fmla="*/ 482 h 506"/>
                  <a:gd name="T4" fmla="*/ 149 w 248"/>
                  <a:gd name="T5" fmla="*/ 482 h 506"/>
                  <a:gd name="T6" fmla="*/ 140 w 248"/>
                  <a:gd name="T7" fmla="*/ 478 h 506"/>
                  <a:gd name="T8" fmla="*/ 136 w 248"/>
                  <a:gd name="T9" fmla="*/ 469 h 506"/>
                  <a:gd name="T10" fmla="*/ 136 w 248"/>
                  <a:gd name="T11" fmla="*/ 358 h 506"/>
                  <a:gd name="T12" fmla="*/ 172 w 248"/>
                  <a:gd name="T13" fmla="*/ 358 h 506"/>
                  <a:gd name="T14" fmla="*/ 163 w 248"/>
                  <a:gd name="T15" fmla="*/ 468 h 506"/>
                  <a:gd name="T16" fmla="*/ 108 w 248"/>
                  <a:gd name="T17" fmla="*/ 478 h 506"/>
                  <a:gd name="T18" fmla="*/ 99 w 248"/>
                  <a:gd name="T19" fmla="*/ 482 h 506"/>
                  <a:gd name="T20" fmla="*/ 85 w 248"/>
                  <a:gd name="T21" fmla="*/ 468 h 506"/>
                  <a:gd name="T22" fmla="*/ 76 w 248"/>
                  <a:gd name="T23" fmla="*/ 358 h 506"/>
                  <a:gd name="T24" fmla="*/ 112 w 248"/>
                  <a:gd name="T25" fmla="*/ 358 h 506"/>
                  <a:gd name="T26" fmla="*/ 112 w 248"/>
                  <a:gd name="T27" fmla="*/ 469 h 506"/>
                  <a:gd name="T28" fmla="*/ 108 w 248"/>
                  <a:gd name="T29" fmla="*/ 478 h 506"/>
                  <a:gd name="T30" fmla="*/ 74 w 248"/>
                  <a:gd name="T31" fmla="*/ 88 h 506"/>
                  <a:gd name="T32" fmla="*/ 65 w 248"/>
                  <a:gd name="T33" fmla="*/ 74 h 506"/>
                  <a:gd name="T34" fmla="*/ 50 w 248"/>
                  <a:gd name="T35" fmla="*/ 84 h 506"/>
                  <a:gd name="T36" fmla="*/ 27 w 248"/>
                  <a:gd name="T37" fmla="*/ 207 h 506"/>
                  <a:gd name="T38" fmla="*/ 25 w 248"/>
                  <a:gd name="T39" fmla="*/ 197 h 506"/>
                  <a:gd name="T40" fmla="*/ 25 w 248"/>
                  <a:gd name="T41" fmla="*/ 61 h 506"/>
                  <a:gd name="T42" fmla="*/ 62 w 248"/>
                  <a:gd name="T43" fmla="*/ 24 h 506"/>
                  <a:gd name="T44" fmla="*/ 186 w 248"/>
                  <a:gd name="T45" fmla="*/ 24 h 506"/>
                  <a:gd name="T46" fmla="*/ 223 w 248"/>
                  <a:gd name="T47" fmla="*/ 61 h 506"/>
                  <a:gd name="T48" fmla="*/ 223 w 248"/>
                  <a:gd name="T49" fmla="*/ 197 h 506"/>
                  <a:gd name="T50" fmla="*/ 222 w 248"/>
                  <a:gd name="T51" fmla="*/ 207 h 506"/>
                  <a:gd name="T52" fmla="*/ 198 w 248"/>
                  <a:gd name="T53" fmla="*/ 84 h 506"/>
                  <a:gd name="T54" fmla="*/ 184 w 248"/>
                  <a:gd name="T55" fmla="*/ 74 h 506"/>
                  <a:gd name="T56" fmla="*/ 174 w 248"/>
                  <a:gd name="T57" fmla="*/ 88 h 506"/>
                  <a:gd name="T58" fmla="*/ 220 w 248"/>
                  <a:gd name="T59" fmla="*/ 333 h 506"/>
                  <a:gd name="T60" fmla="*/ 124 w 248"/>
                  <a:gd name="T61" fmla="*/ 333 h 506"/>
                  <a:gd name="T62" fmla="*/ 28 w 248"/>
                  <a:gd name="T63" fmla="*/ 333 h 506"/>
                  <a:gd name="T64" fmla="*/ 74 w 248"/>
                  <a:gd name="T65" fmla="*/ 88 h 506"/>
                  <a:gd name="T66" fmla="*/ 235 w 248"/>
                  <a:gd name="T67" fmla="*/ 358 h 506"/>
                  <a:gd name="T68" fmla="*/ 245 w 248"/>
                  <a:gd name="T69" fmla="*/ 354 h 506"/>
                  <a:gd name="T70" fmla="*/ 247 w 248"/>
                  <a:gd name="T71" fmla="*/ 343 h 506"/>
                  <a:gd name="T72" fmla="*/ 229 w 248"/>
                  <a:gd name="T73" fmla="*/ 247 h 506"/>
                  <a:gd name="T74" fmla="*/ 248 w 248"/>
                  <a:gd name="T75" fmla="*/ 197 h 506"/>
                  <a:gd name="T76" fmla="*/ 248 w 248"/>
                  <a:gd name="T77" fmla="*/ 61 h 506"/>
                  <a:gd name="T78" fmla="*/ 186 w 248"/>
                  <a:gd name="T79" fmla="*/ 0 h 506"/>
                  <a:gd name="T80" fmla="*/ 62 w 248"/>
                  <a:gd name="T81" fmla="*/ 0 h 506"/>
                  <a:gd name="T82" fmla="*/ 0 w 248"/>
                  <a:gd name="T83" fmla="*/ 61 h 506"/>
                  <a:gd name="T84" fmla="*/ 0 w 248"/>
                  <a:gd name="T85" fmla="*/ 197 h 506"/>
                  <a:gd name="T86" fmla="*/ 19 w 248"/>
                  <a:gd name="T87" fmla="*/ 247 h 506"/>
                  <a:gd name="T88" fmla="*/ 1 w 248"/>
                  <a:gd name="T89" fmla="*/ 343 h 506"/>
                  <a:gd name="T90" fmla="*/ 3 w 248"/>
                  <a:gd name="T91" fmla="*/ 354 h 506"/>
                  <a:gd name="T92" fmla="*/ 13 w 248"/>
                  <a:gd name="T93" fmla="*/ 358 h 506"/>
                  <a:gd name="T94" fmla="*/ 51 w 248"/>
                  <a:gd name="T95" fmla="*/ 358 h 506"/>
                  <a:gd name="T96" fmla="*/ 60 w 248"/>
                  <a:gd name="T97" fmla="*/ 470 h 506"/>
                  <a:gd name="T98" fmla="*/ 99 w 248"/>
                  <a:gd name="T99" fmla="*/ 506 h 506"/>
                  <a:gd name="T100" fmla="*/ 124 w 248"/>
                  <a:gd name="T101" fmla="*/ 497 h 506"/>
                  <a:gd name="T102" fmla="*/ 149 w 248"/>
                  <a:gd name="T103" fmla="*/ 506 h 506"/>
                  <a:gd name="T104" fmla="*/ 149 w 248"/>
                  <a:gd name="T105" fmla="*/ 506 h 506"/>
                  <a:gd name="T106" fmla="*/ 188 w 248"/>
                  <a:gd name="T107" fmla="*/ 470 h 506"/>
                  <a:gd name="T108" fmla="*/ 197 w 248"/>
                  <a:gd name="T109" fmla="*/ 358 h 506"/>
                  <a:gd name="T110" fmla="*/ 235 w 248"/>
                  <a:gd name="T111" fmla="*/ 35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506">
                    <a:moveTo>
                      <a:pt x="163" y="468"/>
                    </a:moveTo>
                    <a:cubicBezTo>
                      <a:pt x="163" y="475"/>
                      <a:pt x="156" y="482"/>
                      <a:pt x="149" y="482"/>
                    </a:cubicBezTo>
                    <a:cubicBezTo>
                      <a:pt x="149" y="482"/>
                      <a:pt x="149" y="482"/>
                      <a:pt x="149" y="482"/>
                    </a:cubicBezTo>
                    <a:cubicBezTo>
                      <a:pt x="146" y="482"/>
                      <a:pt x="142" y="480"/>
                      <a:pt x="140" y="478"/>
                    </a:cubicBezTo>
                    <a:cubicBezTo>
                      <a:pt x="138" y="476"/>
                      <a:pt x="136" y="473"/>
                      <a:pt x="136" y="469"/>
                    </a:cubicBezTo>
                    <a:cubicBezTo>
                      <a:pt x="136" y="358"/>
                      <a:pt x="136" y="358"/>
                      <a:pt x="136" y="358"/>
                    </a:cubicBezTo>
                    <a:cubicBezTo>
                      <a:pt x="172" y="358"/>
                      <a:pt x="172" y="358"/>
                      <a:pt x="172" y="358"/>
                    </a:cubicBezTo>
                    <a:lnTo>
                      <a:pt x="163" y="468"/>
                    </a:lnTo>
                    <a:close/>
                    <a:moveTo>
                      <a:pt x="108" y="478"/>
                    </a:moveTo>
                    <a:cubicBezTo>
                      <a:pt x="106" y="480"/>
                      <a:pt x="103" y="482"/>
                      <a:pt x="99" y="482"/>
                    </a:cubicBezTo>
                    <a:cubicBezTo>
                      <a:pt x="92" y="482"/>
                      <a:pt x="86" y="475"/>
                      <a:pt x="85" y="468"/>
                    </a:cubicBezTo>
                    <a:cubicBezTo>
                      <a:pt x="76" y="358"/>
                      <a:pt x="76" y="358"/>
                      <a:pt x="76" y="358"/>
                    </a:cubicBezTo>
                    <a:cubicBezTo>
                      <a:pt x="112" y="358"/>
                      <a:pt x="112" y="358"/>
                      <a:pt x="112" y="358"/>
                    </a:cubicBezTo>
                    <a:cubicBezTo>
                      <a:pt x="112" y="469"/>
                      <a:pt x="112" y="469"/>
                      <a:pt x="112" y="469"/>
                    </a:cubicBezTo>
                    <a:cubicBezTo>
                      <a:pt x="112" y="473"/>
                      <a:pt x="110" y="476"/>
                      <a:pt x="108" y="478"/>
                    </a:cubicBezTo>
                    <a:moveTo>
                      <a:pt x="74" y="88"/>
                    </a:moveTo>
                    <a:cubicBezTo>
                      <a:pt x="76" y="82"/>
                      <a:pt x="71" y="75"/>
                      <a:pt x="65" y="74"/>
                    </a:cubicBezTo>
                    <a:cubicBezTo>
                      <a:pt x="58" y="73"/>
                      <a:pt x="51" y="77"/>
                      <a:pt x="50" y="84"/>
                    </a:cubicBezTo>
                    <a:cubicBezTo>
                      <a:pt x="27" y="207"/>
                      <a:pt x="27" y="207"/>
                      <a:pt x="27" y="207"/>
                    </a:cubicBezTo>
                    <a:cubicBezTo>
                      <a:pt x="26" y="204"/>
                      <a:pt x="25" y="201"/>
                      <a:pt x="25" y="197"/>
                    </a:cubicBezTo>
                    <a:cubicBezTo>
                      <a:pt x="25" y="61"/>
                      <a:pt x="25" y="61"/>
                      <a:pt x="25" y="61"/>
                    </a:cubicBezTo>
                    <a:cubicBezTo>
                      <a:pt x="25" y="41"/>
                      <a:pt x="42" y="24"/>
                      <a:pt x="62" y="24"/>
                    </a:cubicBezTo>
                    <a:cubicBezTo>
                      <a:pt x="186" y="24"/>
                      <a:pt x="186" y="24"/>
                      <a:pt x="186" y="24"/>
                    </a:cubicBezTo>
                    <a:cubicBezTo>
                      <a:pt x="206" y="24"/>
                      <a:pt x="223" y="41"/>
                      <a:pt x="223" y="61"/>
                    </a:cubicBezTo>
                    <a:cubicBezTo>
                      <a:pt x="223" y="197"/>
                      <a:pt x="223" y="197"/>
                      <a:pt x="223" y="197"/>
                    </a:cubicBezTo>
                    <a:cubicBezTo>
                      <a:pt x="223" y="201"/>
                      <a:pt x="222" y="204"/>
                      <a:pt x="222" y="207"/>
                    </a:cubicBezTo>
                    <a:cubicBezTo>
                      <a:pt x="198" y="84"/>
                      <a:pt x="198" y="84"/>
                      <a:pt x="198" y="84"/>
                    </a:cubicBezTo>
                    <a:cubicBezTo>
                      <a:pt x="197" y="77"/>
                      <a:pt x="190" y="73"/>
                      <a:pt x="184" y="74"/>
                    </a:cubicBezTo>
                    <a:cubicBezTo>
                      <a:pt x="177" y="75"/>
                      <a:pt x="172" y="82"/>
                      <a:pt x="174" y="88"/>
                    </a:cubicBezTo>
                    <a:cubicBezTo>
                      <a:pt x="220" y="333"/>
                      <a:pt x="220" y="333"/>
                      <a:pt x="220" y="333"/>
                    </a:cubicBezTo>
                    <a:cubicBezTo>
                      <a:pt x="124" y="333"/>
                      <a:pt x="124" y="333"/>
                      <a:pt x="124" y="333"/>
                    </a:cubicBezTo>
                    <a:cubicBezTo>
                      <a:pt x="28" y="333"/>
                      <a:pt x="28" y="333"/>
                      <a:pt x="28" y="333"/>
                    </a:cubicBezTo>
                    <a:lnTo>
                      <a:pt x="74" y="88"/>
                    </a:lnTo>
                    <a:close/>
                    <a:moveTo>
                      <a:pt x="235" y="358"/>
                    </a:moveTo>
                    <a:cubicBezTo>
                      <a:pt x="239" y="358"/>
                      <a:pt x="243" y="356"/>
                      <a:pt x="245" y="354"/>
                    </a:cubicBezTo>
                    <a:cubicBezTo>
                      <a:pt x="247" y="351"/>
                      <a:pt x="248" y="347"/>
                      <a:pt x="247" y="343"/>
                    </a:cubicBezTo>
                    <a:cubicBezTo>
                      <a:pt x="229" y="247"/>
                      <a:pt x="229" y="247"/>
                      <a:pt x="229" y="247"/>
                    </a:cubicBezTo>
                    <a:cubicBezTo>
                      <a:pt x="240" y="232"/>
                      <a:pt x="248" y="214"/>
                      <a:pt x="248" y="197"/>
                    </a:cubicBezTo>
                    <a:cubicBezTo>
                      <a:pt x="248" y="61"/>
                      <a:pt x="248" y="61"/>
                      <a:pt x="248" y="61"/>
                    </a:cubicBezTo>
                    <a:cubicBezTo>
                      <a:pt x="248" y="27"/>
                      <a:pt x="220" y="0"/>
                      <a:pt x="186" y="0"/>
                    </a:cubicBezTo>
                    <a:cubicBezTo>
                      <a:pt x="62" y="0"/>
                      <a:pt x="62" y="0"/>
                      <a:pt x="62" y="0"/>
                    </a:cubicBezTo>
                    <a:cubicBezTo>
                      <a:pt x="28" y="0"/>
                      <a:pt x="0" y="27"/>
                      <a:pt x="0" y="61"/>
                    </a:cubicBezTo>
                    <a:cubicBezTo>
                      <a:pt x="0" y="197"/>
                      <a:pt x="0" y="197"/>
                      <a:pt x="0" y="197"/>
                    </a:cubicBezTo>
                    <a:cubicBezTo>
                      <a:pt x="0" y="214"/>
                      <a:pt x="8" y="232"/>
                      <a:pt x="19" y="247"/>
                    </a:cubicBezTo>
                    <a:cubicBezTo>
                      <a:pt x="1" y="343"/>
                      <a:pt x="1" y="343"/>
                      <a:pt x="1" y="343"/>
                    </a:cubicBezTo>
                    <a:cubicBezTo>
                      <a:pt x="0" y="347"/>
                      <a:pt x="1" y="351"/>
                      <a:pt x="3" y="354"/>
                    </a:cubicBezTo>
                    <a:cubicBezTo>
                      <a:pt x="6" y="356"/>
                      <a:pt x="9" y="358"/>
                      <a:pt x="13" y="358"/>
                    </a:cubicBezTo>
                    <a:cubicBezTo>
                      <a:pt x="51" y="358"/>
                      <a:pt x="51" y="358"/>
                      <a:pt x="51" y="358"/>
                    </a:cubicBezTo>
                    <a:cubicBezTo>
                      <a:pt x="60" y="470"/>
                      <a:pt x="60" y="470"/>
                      <a:pt x="60" y="470"/>
                    </a:cubicBezTo>
                    <a:cubicBezTo>
                      <a:pt x="62" y="490"/>
                      <a:pt x="79" y="506"/>
                      <a:pt x="99" y="506"/>
                    </a:cubicBezTo>
                    <a:cubicBezTo>
                      <a:pt x="109" y="506"/>
                      <a:pt x="117" y="503"/>
                      <a:pt x="124" y="497"/>
                    </a:cubicBezTo>
                    <a:cubicBezTo>
                      <a:pt x="131" y="503"/>
                      <a:pt x="140" y="506"/>
                      <a:pt x="149" y="506"/>
                    </a:cubicBezTo>
                    <a:cubicBezTo>
                      <a:pt x="149" y="506"/>
                      <a:pt x="149" y="506"/>
                      <a:pt x="149" y="506"/>
                    </a:cubicBezTo>
                    <a:cubicBezTo>
                      <a:pt x="169" y="506"/>
                      <a:pt x="186" y="490"/>
                      <a:pt x="188" y="470"/>
                    </a:cubicBezTo>
                    <a:cubicBezTo>
                      <a:pt x="197" y="358"/>
                      <a:pt x="197" y="358"/>
                      <a:pt x="197" y="358"/>
                    </a:cubicBezTo>
                    <a:lnTo>
                      <a:pt x="235" y="3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6" name="TextBox 5">
            <a:extLst>
              <a:ext uri="{FF2B5EF4-FFF2-40B4-BE49-F238E27FC236}">
                <a16:creationId xmlns:a16="http://schemas.microsoft.com/office/drawing/2014/main" id="{66AC72B2-1EDB-86D2-CD38-F4A60E795A3A}"/>
              </a:ext>
            </a:extLst>
          </p:cNvPr>
          <p:cNvSpPr txBox="1"/>
          <p:nvPr/>
        </p:nvSpPr>
        <p:spPr>
          <a:xfrm>
            <a:off x="396857" y="2028620"/>
            <a:ext cx="3380832" cy="4455066"/>
          </a:xfrm>
          <a:prstGeom prst="rect">
            <a:avLst/>
          </a:prstGeom>
          <a:noFill/>
        </p:spPr>
        <p:txBody>
          <a:bodyPr wrap="square" rtlCol="0">
            <a:spAutoFit/>
          </a:bodyPr>
          <a:lstStyle/>
          <a:p>
            <a:pPr marL="285750" indent="-285750">
              <a:buFont typeface="Arial" panose="020B0604020202020204" pitchFamily="34" charset="0"/>
              <a:buChar char="•"/>
            </a:pPr>
            <a:r>
              <a:rPr lang="en-US" sz="1650" dirty="0"/>
              <a:t>Unconditional acceptance of Autism</a:t>
            </a:r>
          </a:p>
          <a:p>
            <a:pPr marL="285750" indent="-285750">
              <a:buFont typeface="Arial" panose="020B0604020202020204" pitchFamily="34" charset="0"/>
              <a:buChar char="•"/>
            </a:pPr>
            <a:r>
              <a:rPr lang="en-US" sz="1650" dirty="0"/>
              <a:t>Learn about Neurodiversity and educate yourself </a:t>
            </a:r>
          </a:p>
          <a:p>
            <a:pPr marL="285750" indent="-285750">
              <a:buFont typeface="Arial" panose="020B0604020202020204" pitchFamily="34" charset="0"/>
              <a:buChar char="•"/>
            </a:pPr>
            <a:r>
              <a:rPr lang="en-US" sz="1650" dirty="0"/>
              <a:t>Connect with Autistic Individuals</a:t>
            </a:r>
          </a:p>
          <a:p>
            <a:pPr marL="285750" indent="-285750">
              <a:buFont typeface="Arial" panose="020B0604020202020204" pitchFamily="34" charset="0"/>
              <a:buChar char="•"/>
            </a:pPr>
            <a:r>
              <a:rPr lang="en-US" sz="1650" dirty="0"/>
              <a:t>Identify yourself as an Autism Ally</a:t>
            </a:r>
          </a:p>
          <a:p>
            <a:pPr marL="285750" indent="-285750">
              <a:buFont typeface="Arial" panose="020B0604020202020204" pitchFamily="34" charset="0"/>
              <a:buChar char="•"/>
            </a:pPr>
            <a:r>
              <a:rPr lang="en-US" sz="1650" dirty="0"/>
              <a:t>Do not use ableist language</a:t>
            </a:r>
          </a:p>
          <a:p>
            <a:pPr marL="285750" indent="-285750">
              <a:buFont typeface="Arial" panose="020B0604020202020204" pitchFamily="34" charset="0"/>
              <a:buChar char="•"/>
            </a:pPr>
            <a:r>
              <a:rPr lang="en-US" sz="1650" dirty="0"/>
              <a:t>Support organizations that are run by Autistic individuals or partnered with Autistic Individuals </a:t>
            </a:r>
          </a:p>
          <a:p>
            <a:pPr marL="285750" indent="-285750">
              <a:buFont typeface="Arial" panose="020B0604020202020204" pitchFamily="34" charset="0"/>
              <a:buChar char="•"/>
            </a:pPr>
            <a:r>
              <a:rPr lang="en-US" sz="1650" dirty="0"/>
              <a:t>Light it up “Red”, “Gold”, or with “Color”</a:t>
            </a:r>
          </a:p>
          <a:p>
            <a:pPr marL="285750" indent="-285750">
              <a:buFont typeface="Arial" panose="020B0604020202020204" pitchFamily="34" charset="0"/>
              <a:buChar char="•"/>
            </a:pPr>
            <a:r>
              <a:rPr lang="en-US" sz="1650" dirty="0"/>
              <a:t>Acceptance cannot occur without Autistics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5940610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AE5499-6057-6B2E-DA53-9BBD8DDA2D5F}"/>
              </a:ext>
            </a:extLst>
          </p:cNvPr>
          <p:cNvSpPr>
            <a:spLocks noGrp="1"/>
          </p:cNvSpPr>
          <p:nvPr>
            <p:ph type="sldNum" sz="quarter" idx="12"/>
          </p:nvPr>
        </p:nvSpPr>
        <p:spPr/>
        <p:txBody>
          <a:bodyPr/>
          <a:lstStyle/>
          <a:p>
            <a:fld id="{BC8AEE7E-FAD4-4EE3-9D98-D5CFF485C706}" type="slidenum">
              <a:rPr lang="en-US" smtClean="0"/>
              <a:t>21</a:t>
            </a:fld>
            <a:endParaRPr lang="en-US"/>
          </a:p>
        </p:txBody>
      </p:sp>
      <p:pic>
        <p:nvPicPr>
          <p:cNvPr id="3074" name="Picture 2" descr="we are far more (image of multicolored people)">
            <a:extLst>
              <a:ext uri="{FF2B5EF4-FFF2-40B4-BE49-F238E27FC236}">
                <a16:creationId xmlns:a16="http://schemas.microsoft.com/office/drawing/2014/main" id="{7BD7E43C-A529-0F65-7FAF-803689297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684" y="3221429"/>
            <a:ext cx="5997023" cy="33903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spectrum doesn't look like this (image of five people, each increased in amount of red color)">
            <a:extLst>
              <a:ext uri="{FF2B5EF4-FFF2-40B4-BE49-F238E27FC236}">
                <a16:creationId xmlns:a16="http://schemas.microsoft.com/office/drawing/2014/main" id="{537C56BE-F2E1-BF79-E049-7CF64807D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684" y="0"/>
            <a:ext cx="6096000" cy="3684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0C5CAC-ED1C-397D-4301-F2547F358FE2}"/>
              </a:ext>
            </a:extLst>
          </p:cNvPr>
          <p:cNvSpPr txBox="1"/>
          <p:nvPr/>
        </p:nvSpPr>
        <p:spPr>
          <a:xfrm>
            <a:off x="5102087" y="6519364"/>
            <a:ext cx="5605670" cy="276999"/>
          </a:xfrm>
          <a:prstGeom prst="rect">
            <a:avLst/>
          </a:prstGeom>
          <a:noFill/>
        </p:spPr>
        <p:txBody>
          <a:bodyPr wrap="square" rtlCol="0">
            <a:spAutoFit/>
          </a:bodyPr>
          <a:lstStyle/>
          <a:p>
            <a:pPr algn="r"/>
            <a:r>
              <a:rPr lang="en-US" sz="1200" dirty="0">
                <a:hlinkClick r:id="rId5"/>
              </a:rPr>
              <a:t>This Graphic Shows What the Autism Spectrum Really Looks Like (themighty.com)</a:t>
            </a:r>
            <a:endParaRPr lang="en-US" sz="1200" dirty="0"/>
          </a:p>
        </p:txBody>
      </p:sp>
    </p:spTree>
    <p:extLst>
      <p:ext uri="{BB962C8B-B14F-4D97-AF65-F5344CB8AC3E}">
        <p14:creationId xmlns:p14="http://schemas.microsoft.com/office/powerpoint/2010/main" val="215663261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0312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Confidentiality statement</a:t>
            </a:r>
          </a:p>
        </p:txBody>
      </p:sp>
      <p:sp>
        <p:nvSpPr>
          <p:cNvPr id="6" name="Content Placeholder 5"/>
          <p:cNvSpPr>
            <a:spLocks noGrp="1"/>
          </p:cNvSpPr>
          <p:nvPr>
            <p:ph idx="1"/>
          </p:nvPr>
        </p:nvSpPr>
        <p:spPr>
          <a:xfrm>
            <a:off x="352554" y="1916970"/>
            <a:ext cx="11052048" cy="4351338"/>
          </a:xfrm>
        </p:spPr>
        <p:txBody>
          <a:bodyPr anchor="b"/>
          <a:lstStyle/>
          <a:p>
            <a:pPr marL="0" indent="0">
              <a:buNone/>
            </a:pPr>
            <a:r>
              <a:rPr lang="en-US" sz="1300" i="1" dirty="0">
                <a:ea typeface="ＭＳ 明朝"/>
                <a:cs typeface="Calibri"/>
              </a:rPr>
              <a:t>The information presented in this presentation is confidential and expected to be used solely in support of the delivery of services to Magellan members. 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 a subsidiary of Centene Corporation.</a:t>
            </a:r>
            <a:endParaRPr lang="en-US" sz="1300" dirty="0">
              <a:ea typeface="ＭＳ 明朝"/>
              <a:cs typeface="Times New Roman"/>
            </a:endParaRPr>
          </a:p>
          <a:p>
            <a:pPr marL="0" indent="0">
              <a:buNone/>
            </a:pPr>
            <a:r>
              <a:rPr lang="en-US" sz="1300" i="1" dirty="0">
                <a:ea typeface="ＭＳ 明朝"/>
                <a:cs typeface="Calibri"/>
              </a:rPr>
              <a:t>The information contained in this presentation is intended for educational purposes only and should not be considered legal advice. Recipients are encouraged to obtain legal guidance from their own legal advisors.</a:t>
            </a:r>
            <a:endParaRPr lang="en-US" sz="1300" dirty="0">
              <a:ea typeface="ＭＳ 明朝"/>
              <a:cs typeface="Times New Roman"/>
            </a:endParaRPr>
          </a:p>
        </p:txBody>
      </p:sp>
      <p:sp>
        <p:nvSpPr>
          <p:cNvPr id="4" name="Slide Number Placeholder 3"/>
          <p:cNvSpPr>
            <a:spLocks noGrp="1"/>
          </p:cNvSpPr>
          <p:nvPr>
            <p:ph type="sldNum" sz="quarter" idx="12"/>
          </p:nvPr>
        </p:nvSpPr>
        <p:spPr/>
        <p:txBody>
          <a:bodyPr/>
          <a:lstStyle/>
          <a:p>
            <a:fld id="{BC8AEE7E-FAD4-4EE3-9D98-D5CFF485C706}" type="slidenum">
              <a:rPr lang="en-US" smtClean="0"/>
              <a:t>23</a:t>
            </a:fld>
            <a:endParaRPr lang="en-US"/>
          </a:p>
        </p:txBody>
      </p:sp>
    </p:spTree>
    <p:extLst>
      <p:ext uri="{BB962C8B-B14F-4D97-AF65-F5344CB8AC3E}">
        <p14:creationId xmlns:p14="http://schemas.microsoft.com/office/powerpoint/2010/main" val="11363024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a:t>
            </a:r>
          </a:p>
        </p:txBody>
      </p:sp>
      <p:sp>
        <p:nvSpPr>
          <p:cNvPr id="5" name="Rectangle 4"/>
          <p:cNvSpPr/>
          <p:nvPr/>
        </p:nvSpPr>
        <p:spPr>
          <a:xfrm>
            <a:off x="1692170" y="4616186"/>
            <a:ext cx="5672187"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88CE"/>
                </a:solidFill>
                <a:effectLst/>
                <a:uLnTx/>
                <a:uFillTx/>
                <a:latin typeface="Calibri"/>
                <a:ea typeface="+mn-ea"/>
                <a:cs typeface="+mn-cs"/>
              </a:rPr>
              <a:t>Next Steps to Get Involved &amp; Show Support</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 name="Group 5"/>
          <p:cNvGrpSpPr/>
          <p:nvPr/>
        </p:nvGrpSpPr>
        <p:grpSpPr>
          <a:xfrm>
            <a:off x="866836" y="4644680"/>
            <a:ext cx="587844" cy="744763"/>
            <a:chOff x="2343806" y="5041661"/>
            <a:chExt cx="301657" cy="382181"/>
          </a:xfrm>
          <a:solidFill>
            <a:schemeClr val="bg2"/>
          </a:solidFill>
        </p:grpSpPr>
        <p:sp>
          <p:nvSpPr>
            <p:cNvPr id="18" name="Chevron 17"/>
            <p:cNvSpPr/>
            <p:nvPr/>
          </p:nvSpPr>
          <p:spPr>
            <a:xfrm>
              <a:off x="234380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Chevron 18"/>
            <p:cNvSpPr/>
            <p:nvPr/>
          </p:nvSpPr>
          <p:spPr>
            <a:xfrm>
              <a:off x="248368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Rectangle 6"/>
          <p:cNvSpPr/>
          <p:nvPr/>
        </p:nvSpPr>
        <p:spPr>
          <a:xfrm>
            <a:off x="1692170" y="3064524"/>
            <a:ext cx="5672187"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F7921E"/>
                </a:solidFill>
                <a:latin typeface="Calibri"/>
              </a:rPr>
              <a:t>Challenging Stigma and Stereotypes- Honoring and Accepting Autistic Voices </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8" name="Group 7"/>
          <p:cNvGrpSpPr/>
          <p:nvPr/>
        </p:nvGrpSpPr>
        <p:grpSpPr>
          <a:xfrm>
            <a:off x="866836" y="3083555"/>
            <a:ext cx="587844" cy="744763"/>
            <a:chOff x="2343806" y="5041661"/>
            <a:chExt cx="301657" cy="382181"/>
          </a:xfrm>
          <a:solidFill>
            <a:schemeClr val="accent4"/>
          </a:solidFill>
        </p:grpSpPr>
        <p:sp>
          <p:nvSpPr>
            <p:cNvPr id="16" name="Chevron 15"/>
            <p:cNvSpPr/>
            <p:nvPr/>
          </p:nvSpPr>
          <p:spPr>
            <a:xfrm>
              <a:off x="234380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Chevron 16"/>
            <p:cNvSpPr/>
            <p:nvPr/>
          </p:nvSpPr>
          <p:spPr>
            <a:xfrm>
              <a:off x="248368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Rectangle 8"/>
          <p:cNvSpPr/>
          <p:nvPr/>
        </p:nvSpPr>
        <p:spPr>
          <a:xfrm>
            <a:off x="1692171" y="1487479"/>
            <a:ext cx="5672187" cy="7694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23AE49"/>
                </a:solidFill>
                <a:effectLst/>
                <a:uLnTx/>
                <a:uFillTx/>
                <a:latin typeface="Calibri"/>
                <a:ea typeface="+mn-ea"/>
                <a:cs typeface="+mn-cs"/>
              </a:rPr>
              <a:t>Autism Acceptance Versus Awareness Refresher &amp; Why It </a:t>
            </a:r>
            <a:r>
              <a:rPr lang="en-US" sz="2200" b="1" dirty="0">
                <a:solidFill>
                  <a:srgbClr val="23AE49"/>
                </a:solidFill>
                <a:latin typeface="Calibri"/>
              </a:rPr>
              <a:t>M</a:t>
            </a:r>
            <a:r>
              <a:rPr kumimoji="0" lang="en-US" sz="2200" b="1" i="0" u="none" strike="noStrike" kern="1200" cap="none" spc="0" normalizeH="0" baseline="0" noProof="0" dirty="0" err="1">
                <a:ln>
                  <a:noFill/>
                </a:ln>
                <a:solidFill>
                  <a:srgbClr val="23AE49"/>
                </a:solidFill>
                <a:effectLst/>
                <a:uLnTx/>
                <a:uFillTx/>
                <a:latin typeface="Calibri"/>
                <a:ea typeface="+mn-ea"/>
                <a:cs typeface="+mn-cs"/>
              </a:rPr>
              <a:t>atters</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Group 9"/>
          <p:cNvGrpSpPr/>
          <p:nvPr/>
        </p:nvGrpSpPr>
        <p:grpSpPr>
          <a:xfrm>
            <a:off x="866836" y="1523677"/>
            <a:ext cx="587844" cy="744763"/>
            <a:chOff x="2343806" y="5041661"/>
            <a:chExt cx="301657" cy="382181"/>
          </a:xfrm>
          <a:solidFill>
            <a:schemeClr val="accent5"/>
          </a:solidFill>
        </p:grpSpPr>
        <p:sp>
          <p:nvSpPr>
            <p:cNvPr id="14" name="Chevron 13"/>
            <p:cNvSpPr/>
            <p:nvPr/>
          </p:nvSpPr>
          <p:spPr>
            <a:xfrm>
              <a:off x="234380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hevron 14"/>
            <p:cNvSpPr/>
            <p:nvPr/>
          </p:nvSpPr>
          <p:spPr>
            <a:xfrm>
              <a:off x="2483686" y="5041661"/>
              <a:ext cx="161777" cy="38218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1" name="Straight Connector 10"/>
          <p:cNvCxnSpPr/>
          <p:nvPr/>
        </p:nvCxnSpPr>
        <p:spPr>
          <a:xfrm>
            <a:off x="805119" y="2676176"/>
            <a:ext cx="7005133"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119" y="4242729"/>
            <a:ext cx="7005133"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5119" y="5867229"/>
            <a:ext cx="7005133"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C2D8A9FE-A162-D7EC-2692-914AE6EBFEA4}"/>
              </a:ext>
            </a:extLst>
          </p:cNvPr>
          <p:cNvSpPr>
            <a:spLocks noGrp="1"/>
          </p:cNvSpPr>
          <p:nvPr>
            <p:ph type="sldNum" sz="quarter" idx="12"/>
          </p:nvPr>
        </p:nvSpPr>
        <p:spPr>
          <a:xfrm>
            <a:off x="267884" y="6429184"/>
            <a:ext cx="537235" cy="365125"/>
          </a:xfrm>
        </p:spPr>
        <p:txBody>
          <a:bodyPr/>
          <a:lstStyle/>
          <a:p>
            <a:fld id="{BC8AEE7E-FAD4-4EE3-9D98-D5CFF485C706}" type="slidenum">
              <a:rPr lang="en-US" smtClean="0"/>
              <a:t>3</a:t>
            </a:fld>
            <a:endParaRPr lang="en-US"/>
          </a:p>
        </p:txBody>
      </p:sp>
    </p:spTree>
    <p:extLst>
      <p:ext uri="{BB962C8B-B14F-4D97-AF65-F5344CB8AC3E}">
        <p14:creationId xmlns:p14="http://schemas.microsoft.com/office/powerpoint/2010/main" val="25717020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C29D-3EF2-3E80-D233-BC6EA659D38D}"/>
              </a:ext>
            </a:extLst>
          </p:cNvPr>
          <p:cNvSpPr>
            <a:spLocks noGrp="1"/>
          </p:cNvSpPr>
          <p:nvPr>
            <p:ph type="ctrTitle"/>
          </p:nvPr>
        </p:nvSpPr>
        <p:spPr/>
        <p:txBody>
          <a:bodyPr/>
          <a:lstStyle/>
          <a:p>
            <a:r>
              <a:rPr lang="en-US" dirty="0"/>
              <a:t>Acceptance Versus Awareness &amp; Why It Matters</a:t>
            </a:r>
          </a:p>
        </p:txBody>
      </p:sp>
      <p:cxnSp>
        <p:nvCxnSpPr>
          <p:cNvPr id="4" name="Straight Connector 3">
            <a:extLst>
              <a:ext uri="{FF2B5EF4-FFF2-40B4-BE49-F238E27FC236}">
                <a16:creationId xmlns:a16="http://schemas.microsoft.com/office/drawing/2014/main" id="{DF5B6D11-8BC0-C675-37C3-F2761176BE78}"/>
              </a:ext>
            </a:extLst>
          </p:cNvPr>
          <p:cNvCxnSpPr>
            <a:cxnSpLocks/>
          </p:cNvCxnSpPr>
          <p:nvPr/>
        </p:nvCxnSpPr>
        <p:spPr>
          <a:xfrm>
            <a:off x="819117" y="2669121"/>
            <a:ext cx="33607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5452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versus Awareness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Content Placeholder 4"/>
          <p:cNvSpPr txBox="1">
            <a:spLocks/>
          </p:cNvSpPr>
          <p:nvPr/>
        </p:nvSpPr>
        <p:spPr>
          <a:xfrm>
            <a:off x="361007" y="1866860"/>
            <a:ext cx="4556714" cy="1143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latin typeface="Calibri"/>
              </a:rPr>
              <a:t>“the quality or state of being aware: knowledge and understanding that something is happening or exists”- MW dictionary </a:t>
            </a:r>
            <a:endParaRPr kumimoji="0" lang="en-US" sz="1800" b="0" i="0" u="none" strike="noStrike" kern="1200" cap="none" spc="0" normalizeH="0" baseline="0" noProof="0" dirty="0">
              <a:ln>
                <a:noFill/>
              </a:ln>
              <a:solidFill>
                <a:schemeClr val="accent1"/>
              </a:solidFill>
              <a:effectLst/>
              <a:uLnTx/>
              <a:uFillTx/>
              <a:latin typeface="Calibri"/>
              <a:ea typeface="+mn-ea"/>
              <a:cs typeface="+mn-cs"/>
            </a:endParaRPr>
          </a:p>
        </p:txBody>
      </p:sp>
      <p:sp>
        <p:nvSpPr>
          <p:cNvPr id="6" name="Content Placeholder 4"/>
          <p:cNvSpPr txBox="1">
            <a:spLocks/>
          </p:cNvSpPr>
          <p:nvPr/>
        </p:nvSpPr>
        <p:spPr bwMode="auto">
          <a:xfrm>
            <a:off x="361007" y="4757321"/>
            <a:ext cx="4170848" cy="110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
                <a:srgbClr val="5C2F92"/>
              </a:buClr>
              <a:buSzTx/>
              <a:buFontTx/>
              <a:buNone/>
              <a:tabLst/>
              <a:defRPr/>
            </a:pPr>
            <a:r>
              <a:rPr kumimoji="0" lang="en-US" altLang="en-US" sz="1800" b="0" i="0" u="none" strike="noStrike" kern="1200" cap="none" spc="0" normalizeH="0" baseline="0" noProof="0" dirty="0">
                <a:ln>
                  <a:noFill/>
                </a:ln>
                <a:solidFill>
                  <a:schemeClr val="accent1"/>
                </a:solidFill>
                <a:effectLst/>
                <a:uLnTx/>
                <a:uFillTx/>
                <a:latin typeface="Calibri"/>
                <a:ea typeface="+mn-ea"/>
                <a:cs typeface="+mn-cs"/>
              </a:rPr>
              <a:t>Allows for stereotyping,</a:t>
            </a:r>
            <a:r>
              <a:rPr kumimoji="0" lang="en-US" altLang="en-US" sz="1800" b="0" i="0" u="none" strike="noStrike" kern="1200" cap="none" spc="0" normalizeH="0" noProof="0" dirty="0">
                <a:ln>
                  <a:noFill/>
                </a:ln>
                <a:solidFill>
                  <a:schemeClr val="accent1"/>
                </a:solidFill>
                <a:effectLst/>
                <a:uLnTx/>
                <a:uFillTx/>
                <a:latin typeface="Calibri"/>
                <a:ea typeface="+mn-ea"/>
                <a:cs typeface="+mn-cs"/>
              </a:rPr>
              <a:t> fear, and </a:t>
            </a:r>
            <a:r>
              <a:rPr kumimoji="0" lang="en-US" altLang="en-US" sz="1800" b="0" i="0" u="none" strike="noStrike" kern="1200" cap="none" spc="0" normalizeH="0" baseline="0" noProof="0" dirty="0">
                <a:ln>
                  <a:noFill/>
                </a:ln>
                <a:solidFill>
                  <a:schemeClr val="accent1"/>
                </a:solidFill>
                <a:effectLst/>
                <a:uLnTx/>
                <a:uFillTx/>
                <a:latin typeface="Calibri"/>
                <a:ea typeface="+mn-ea"/>
                <a:cs typeface="+mn-cs"/>
              </a:rPr>
              <a:t>pointing out </a:t>
            </a:r>
            <a:r>
              <a:rPr lang="en-US" altLang="en-US" dirty="0">
                <a:solidFill>
                  <a:schemeClr val="accent1"/>
                </a:solidFill>
                <a:latin typeface="Calibri"/>
              </a:rPr>
              <a:t>differences in a negative light</a:t>
            </a:r>
            <a:endParaRPr kumimoji="0" lang="en-US" altLang="en-US" sz="1800" b="0" i="0" u="none" strike="noStrike" kern="1200" cap="none" spc="0" normalizeH="0" baseline="0" noProof="0" dirty="0">
              <a:ln>
                <a:noFill/>
              </a:ln>
              <a:solidFill>
                <a:schemeClr val="accent1"/>
              </a:solidFill>
              <a:effectLst/>
              <a:uLnTx/>
              <a:uFillTx/>
              <a:latin typeface="Calibri"/>
              <a:ea typeface="+mn-ea"/>
              <a:cs typeface="+mn-cs"/>
            </a:endParaRPr>
          </a:p>
        </p:txBody>
      </p:sp>
      <p:sp>
        <p:nvSpPr>
          <p:cNvPr id="7" name="Content Placeholder 4"/>
          <p:cNvSpPr txBox="1">
            <a:spLocks/>
          </p:cNvSpPr>
          <p:nvPr/>
        </p:nvSpPr>
        <p:spPr>
          <a:xfrm>
            <a:off x="6302611" y="1797862"/>
            <a:ext cx="4556714" cy="15970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A0A81"/>
                </a:solidFill>
                <a:effectLst/>
                <a:uLnTx/>
                <a:uFillTx/>
                <a:latin typeface="Calibri"/>
                <a:ea typeface="+mn-ea"/>
                <a:cs typeface="+mn-cs"/>
              </a:rPr>
              <a:t>“the quality or state of being accepted or acceptable, </a:t>
            </a:r>
            <a:r>
              <a:rPr lang="en-US" dirty="0">
                <a:solidFill>
                  <a:srgbClr val="BA0A81"/>
                </a:solidFill>
                <a:latin typeface="Calibri"/>
              </a:rPr>
              <a:t>the act of accepting something or someone: the fact of being accepted: approval” –MW dictionary </a:t>
            </a:r>
            <a:endParaRPr kumimoji="0" lang="en-US" sz="1800" b="0" i="0" u="none" strike="noStrike" kern="1200" cap="none" spc="0" normalizeH="0" baseline="0" noProof="0" dirty="0">
              <a:ln>
                <a:noFill/>
              </a:ln>
              <a:solidFill>
                <a:srgbClr val="BA0A81"/>
              </a:solidFill>
              <a:effectLst/>
              <a:uLnTx/>
              <a:uFillTx/>
              <a:latin typeface="Calibri"/>
              <a:ea typeface="+mn-ea"/>
              <a:cs typeface="+mn-cs"/>
            </a:endParaRPr>
          </a:p>
        </p:txBody>
      </p:sp>
      <p:sp>
        <p:nvSpPr>
          <p:cNvPr id="8" name="Content Placeholder 4"/>
          <p:cNvSpPr txBox="1">
            <a:spLocks/>
          </p:cNvSpPr>
          <p:nvPr/>
        </p:nvSpPr>
        <p:spPr>
          <a:xfrm>
            <a:off x="6298577" y="3391170"/>
            <a:ext cx="3796710" cy="15970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A0A81"/>
                </a:solidFill>
                <a:effectLst/>
                <a:uLnTx/>
                <a:uFillTx/>
                <a:latin typeface="Calibri"/>
                <a:ea typeface="+mn-ea"/>
                <a:cs typeface="+mn-cs"/>
              </a:rPr>
              <a:t>Understanding and welcoming based language to create an inclusive </a:t>
            </a:r>
            <a:r>
              <a:rPr lang="en-US" dirty="0">
                <a:solidFill>
                  <a:srgbClr val="BA0A81"/>
                </a:solidFill>
                <a:latin typeface="Calibri"/>
              </a:rPr>
              <a:t>environment</a:t>
            </a:r>
            <a:endParaRPr kumimoji="0" lang="en-US" sz="1800" b="0" i="0" u="none" strike="noStrike" kern="1200" cap="none" spc="0" normalizeH="0" baseline="0" noProof="0" dirty="0">
              <a:ln>
                <a:noFill/>
              </a:ln>
              <a:solidFill>
                <a:srgbClr val="BA0A81"/>
              </a:solidFill>
              <a:effectLst/>
              <a:uLnTx/>
              <a:uFillTx/>
              <a:latin typeface="Calibri"/>
              <a:ea typeface="+mn-ea"/>
              <a:cs typeface="+mn-cs"/>
            </a:endParaRPr>
          </a:p>
        </p:txBody>
      </p:sp>
      <p:sp>
        <p:nvSpPr>
          <p:cNvPr id="9" name="Content Placeholder 4"/>
          <p:cNvSpPr txBox="1">
            <a:spLocks/>
          </p:cNvSpPr>
          <p:nvPr/>
        </p:nvSpPr>
        <p:spPr>
          <a:xfrm>
            <a:off x="6302610" y="4754146"/>
            <a:ext cx="3796711" cy="15970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A0A81"/>
                </a:solidFill>
                <a:effectLst/>
                <a:uLnTx/>
                <a:uFillTx/>
                <a:latin typeface="Calibri"/>
                <a:ea typeface="+mn-ea"/>
                <a:cs typeface="+mn-cs"/>
              </a:rPr>
              <a:t>Autistic driven approach to creating opportunities for advocacy and action to destigmatize and break down societal barriers </a:t>
            </a:r>
          </a:p>
        </p:txBody>
      </p:sp>
      <p:sp>
        <p:nvSpPr>
          <p:cNvPr id="10" name="Rectangle 9"/>
          <p:cNvSpPr>
            <a:spLocks noChangeArrowheads="1"/>
          </p:cNvSpPr>
          <p:nvPr/>
        </p:nvSpPr>
        <p:spPr bwMode="auto">
          <a:xfrm>
            <a:off x="307032" y="1320799"/>
            <a:ext cx="20293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000" b="1" i="0" u="none" strike="noStrike" kern="1200" cap="none" spc="0" normalizeH="0" baseline="0" noProof="0" dirty="0">
                <a:ln>
                  <a:noFill/>
                </a:ln>
                <a:solidFill>
                  <a:srgbClr val="0088CE"/>
                </a:solidFill>
                <a:effectLst/>
                <a:uLnTx/>
                <a:uFillTx/>
                <a:latin typeface="Calibri"/>
                <a:ea typeface="+mn-ea"/>
                <a:cs typeface="+mn-cs"/>
              </a:rPr>
              <a:t>Awareness:</a:t>
            </a:r>
            <a:endParaRPr kumimoji="0" lang="en-US" altLang="en-US" sz="3000" b="0" i="0" u="none" strike="noStrike" kern="1200" cap="none" spc="0" normalizeH="0" baseline="0" noProof="0" dirty="0">
              <a:ln>
                <a:noFill/>
              </a:ln>
              <a:solidFill>
                <a:srgbClr val="0088CE"/>
              </a:solidFill>
              <a:effectLst/>
              <a:uLnTx/>
              <a:uFillTx/>
              <a:latin typeface="Calibri"/>
              <a:ea typeface="+mn-ea"/>
              <a:cs typeface="+mn-cs"/>
            </a:endParaRPr>
          </a:p>
        </p:txBody>
      </p:sp>
      <p:sp>
        <p:nvSpPr>
          <p:cNvPr id="11" name="Rectangle 10"/>
          <p:cNvSpPr/>
          <p:nvPr/>
        </p:nvSpPr>
        <p:spPr>
          <a:xfrm>
            <a:off x="6302611" y="1320799"/>
            <a:ext cx="2122248" cy="5539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BA0A81"/>
                </a:solidFill>
                <a:effectLst/>
                <a:uLnTx/>
                <a:uFillTx/>
                <a:latin typeface="Calibri"/>
                <a:ea typeface="+mn-ea"/>
                <a:cs typeface="+mn-cs"/>
              </a:rPr>
              <a:t>Acceptance:</a:t>
            </a:r>
            <a:endParaRPr kumimoji="0" lang="en-US" sz="3000" b="0" i="0" u="none" strike="noStrike" kern="1200" cap="none" spc="0" normalizeH="0" baseline="0" noProof="0" dirty="0">
              <a:ln>
                <a:noFill/>
              </a:ln>
              <a:solidFill>
                <a:srgbClr val="BA0A81"/>
              </a:solidFill>
              <a:effectLst/>
              <a:uLnTx/>
              <a:uFillTx/>
              <a:latin typeface="Calibri"/>
              <a:ea typeface="+mn-ea"/>
              <a:cs typeface="+mn-cs"/>
            </a:endParaRPr>
          </a:p>
        </p:txBody>
      </p:sp>
      <p:grpSp>
        <p:nvGrpSpPr>
          <p:cNvPr id="21" name="Group 20"/>
          <p:cNvGrpSpPr/>
          <p:nvPr/>
        </p:nvGrpSpPr>
        <p:grpSpPr>
          <a:xfrm>
            <a:off x="443557" y="3157399"/>
            <a:ext cx="9537580" cy="1338400"/>
            <a:chOff x="443557" y="3157399"/>
            <a:chExt cx="8313737" cy="1338400"/>
          </a:xfrm>
        </p:grpSpPr>
        <p:cxnSp>
          <p:nvCxnSpPr>
            <p:cNvPr id="12" name="Straight Connector 11"/>
            <p:cNvCxnSpPr/>
            <p:nvPr/>
          </p:nvCxnSpPr>
          <p:spPr bwMode="auto">
            <a:xfrm flipV="1">
              <a:off x="443557" y="3157399"/>
              <a:ext cx="8313737" cy="0"/>
            </a:xfrm>
            <a:prstGeom prst="line">
              <a:avLst/>
            </a:prstGeom>
            <a:ln w="19050" cap="rnd" cmpd="sng">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bwMode="auto">
            <a:xfrm flipV="1">
              <a:off x="443557" y="4495799"/>
              <a:ext cx="8313737" cy="0"/>
            </a:xfrm>
            <a:prstGeom prst="line">
              <a:avLst/>
            </a:prstGeom>
            <a:ln w="19050" cap="rnd" cmpd="sng">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4" name="Chevron 13"/>
          <p:cNvSpPr/>
          <p:nvPr/>
        </p:nvSpPr>
        <p:spPr>
          <a:xfrm>
            <a:off x="5326687" y="2057399"/>
            <a:ext cx="304800" cy="728662"/>
          </a:xfrm>
          <a:prstGeom prst="chevron">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hevron 14"/>
          <p:cNvSpPr/>
          <p:nvPr/>
        </p:nvSpPr>
        <p:spPr>
          <a:xfrm>
            <a:off x="5588625" y="2057399"/>
            <a:ext cx="304800" cy="728662"/>
          </a:xfrm>
          <a:prstGeom prst="chevron">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Chevron 15"/>
          <p:cNvSpPr/>
          <p:nvPr/>
        </p:nvSpPr>
        <p:spPr>
          <a:xfrm>
            <a:off x="5326687" y="3508374"/>
            <a:ext cx="304800" cy="728662"/>
          </a:xfrm>
          <a:prstGeom prst="chevron">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Chevron 16"/>
          <p:cNvSpPr/>
          <p:nvPr/>
        </p:nvSpPr>
        <p:spPr>
          <a:xfrm>
            <a:off x="5588625" y="3508374"/>
            <a:ext cx="304800" cy="728662"/>
          </a:xfrm>
          <a:prstGeom prst="chevron">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Chevron 17"/>
          <p:cNvSpPr/>
          <p:nvPr/>
        </p:nvSpPr>
        <p:spPr>
          <a:xfrm>
            <a:off x="5326687" y="4884321"/>
            <a:ext cx="304800" cy="728663"/>
          </a:xfrm>
          <a:prstGeom prst="chevron">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Chevron 18"/>
          <p:cNvSpPr/>
          <p:nvPr/>
        </p:nvSpPr>
        <p:spPr>
          <a:xfrm>
            <a:off x="5588625" y="4884321"/>
            <a:ext cx="304800" cy="728663"/>
          </a:xfrm>
          <a:prstGeom prst="chevron">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Content Placeholder 4"/>
          <p:cNvSpPr txBox="1">
            <a:spLocks/>
          </p:cNvSpPr>
          <p:nvPr/>
        </p:nvSpPr>
        <p:spPr>
          <a:xfrm>
            <a:off x="361007" y="3391170"/>
            <a:ext cx="4413727" cy="1143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latin typeface="Calibri"/>
              </a:rPr>
              <a:t>Disease based language implying a cure needs to be found to resolve the condition and/or symptomology is seen as a weakness </a:t>
            </a:r>
            <a:endParaRPr kumimoji="0" lang="en-US" sz="1800" b="0" i="0" u="none" strike="noStrike" kern="1200" cap="none" spc="0" normalizeH="0" baseline="0" noProof="0" dirty="0">
              <a:ln>
                <a:noFill/>
              </a:ln>
              <a:solidFill>
                <a:schemeClr val="accent1"/>
              </a:solidFill>
              <a:effectLst/>
              <a:uLnTx/>
              <a:uFillTx/>
              <a:latin typeface="Calibri"/>
              <a:ea typeface="+mn-ea"/>
              <a:cs typeface="+mn-cs"/>
            </a:endParaRPr>
          </a:p>
        </p:txBody>
      </p:sp>
    </p:spTree>
    <p:extLst>
      <p:ext uri="{BB962C8B-B14F-4D97-AF65-F5344CB8AC3E}">
        <p14:creationId xmlns:p14="http://schemas.microsoft.com/office/powerpoint/2010/main" val="60368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A181-EAD6-9B75-66F5-4264AB385C74}"/>
              </a:ext>
            </a:extLst>
          </p:cNvPr>
          <p:cNvSpPr>
            <a:spLocks noGrp="1"/>
          </p:cNvSpPr>
          <p:nvPr>
            <p:ph type="title"/>
          </p:nvPr>
        </p:nvSpPr>
        <p:spPr/>
        <p:txBody>
          <a:bodyPr/>
          <a:lstStyle/>
          <a:p>
            <a:r>
              <a:rPr lang="en-US" dirty="0"/>
              <a:t>Acceptance versus Awareness</a:t>
            </a:r>
          </a:p>
        </p:txBody>
      </p:sp>
      <p:sp>
        <p:nvSpPr>
          <p:cNvPr id="3" name="Content Placeholder 2">
            <a:extLst>
              <a:ext uri="{FF2B5EF4-FFF2-40B4-BE49-F238E27FC236}">
                <a16:creationId xmlns:a16="http://schemas.microsoft.com/office/drawing/2014/main" id="{C10A8DAD-7B00-F957-49E0-6483B8269169}"/>
              </a:ext>
            </a:extLst>
          </p:cNvPr>
          <p:cNvSpPr>
            <a:spLocks noGrp="1"/>
          </p:cNvSpPr>
          <p:nvPr>
            <p:ph idx="1"/>
          </p:nvPr>
        </p:nvSpPr>
        <p:spPr>
          <a:xfrm>
            <a:off x="352555" y="1146950"/>
            <a:ext cx="5635650" cy="4351338"/>
          </a:xfrm>
        </p:spPr>
        <p:txBody>
          <a:bodyPr/>
          <a:lstStyle/>
          <a:p>
            <a:pPr marL="0" indent="0">
              <a:buNone/>
            </a:pPr>
            <a:r>
              <a:rPr lang="en-US" sz="1600" dirty="0"/>
              <a:t>“</a:t>
            </a:r>
            <a:r>
              <a:rPr lang="en-US" sz="1600" b="0" i="0" dirty="0">
                <a:solidFill>
                  <a:srgbClr val="000000"/>
                </a:solidFill>
                <a:effectLst/>
              </a:rPr>
              <a:t>I wish to live in a world where acceptance is not just the goal, but the reality. I want to live in a world where someone talking in the deficit model of awareness is regarded as uncomfortably out of touch with how things should be. This is my world too, and I want it to be filled with people who know that I am autistic and fantastic, not that I “have autism” and that is tragic. In my ideal world, flapping will be just as acceptable as smiling, earplugs will be a normal sight, AAC devices will be common and everyone will know how to converse with AAC users. In that world, neurodiversity will be just another way that people are unique, and everyone will agree that diversity is part of what makes the world so beautiful.”- </a:t>
            </a:r>
            <a:r>
              <a:rPr lang="en-US" sz="1600" b="0" i="0" dirty="0" err="1">
                <a:solidFill>
                  <a:srgbClr val="000000"/>
                </a:solidFill>
                <a:effectLst/>
              </a:rPr>
              <a:t>Kassiane</a:t>
            </a:r>
            <a:r>
              <a:rPr lang="en-US" sz="1600" b="0" i="0" dirty="0">
                <a:solidFill>
                  <a:srgbClr val="000000"/>
                </a:solidFill>
                <a:effectLst/>
              </a:rPr>
              <a:t> S. (ASAN)</a:t>
            </a:r>
          </a:p>
          <a:p>
            <a:pPr marL="0" indent="0">
              <a:buNone/>
            </a:pPr>
            <a:endParaRPr lang="en-US" sz="1800" dirty="0">
              <a:solidFill>
                <a:srgbClr val="000000"/>
              </a:solidFill>
            </a:endParaRPr>
          </a:p>
          <a:p>
            <a:pPr marL="0" indent="0">
              <a:buNone/>
            </a:pPr>
            <a:r>
              <a:rPr lang="en-US" sz="1800" dirty="0">
                <a:solidFill>
                  <a:srgbClr val="000000"/>
                </a:solidFill>
              </a:rPr>
              <a:t>Read More Below:</a:t>
            </a:r>
          </a:p>
          <a:p>
            <a:pPr marL="0" indent="0">
              <a:buNone/>
            </a:pPr>
            <a:r>
              <a:rPr lang="en-US" sz="1400" dirty="0">
                <a:hlinkClick r:id="rId3"/>
              </a:rPr>
              <a:t>Acceptance vs. Awareness - Autistic Self Advocacy Network (autisticadvocacy.org)</a:t>
            </a:r>
            <a:r>
              <a:rPr lang="en-US" sz="1800" dirty="0">
                <a:solidFill>
                  <a:srgbClr val="000000"/>
                </a:solidFill>
              </a:rPr>
              <a:t> </a:t>
            </a:r>
          </a:p>
          <a:p>
            <a:pPr marL="0" indent="0">
              <a:buNone/>
            </a:pPr>
            <a:r>
              <a:rPr lang="en-US" sz="1400" dirty="0">
                <a:hlinkClick r:id="rId4"/>
              </a:rPr>
              <a:t>Acceptance is an Action: ASAN Statement on 10th Anniversary of AAM - Autistic Self Advocacy Network (autisticadvocacy.org)</a:t>
            </a:r>
            <a:endParaRPr lang="en-US" sz="1800" dirty="0"/>
          </a:p>
        </p:txBody>
      </p:sp>
      <p:sp>
        <p:nvSpPr>
          <p:cNvPr id="4" name="Slide Number Placeholder 3">
            <a:extLst>
              <a:ext uri="{FF2B5EF4-FFF2-40B4-BE49-F238E27FC236}">
                <a16:creationId xmlns:a16="http://schemas.microsoft.com/office/drawing/2014/main" id="{A07198F3-4B30-A188-B568-ACD3680B3964}"/>
              </a:ext>
            </a:extLst>
          </p:cNvPr>
          <p:cNvSpPr>
            <a:spLocks noGrp="1"/>
          </p:cNvSpPr>
          <p:nvPr>
            <p:ph type="sldNum" sz="quarter" idx="12"/>
          </p:nvPr>
        </p:nvSpPr>
        <p:spPr/>
        <p:txBody>
          <a:bodyPr/>
          <a:lstStyle/>
          <a:p>
            <a:fld id="{BC8AEE7E-FAD4-4EE3-9D98-D5CFF485C706}" type="slidenum">
              <a:rPr lang="en-US" smtClean="0"/>
              <a:t>6</a:t>
            </a:fld>
            <a:endParaRPr lang="en-US"/>
          </a:p>
        </p:txBody>
      </p:sp>
      <p:pic>
        <p:nvPicPr>
          <p:cNvPr id="2050" name="Picture 2" descr="Picture">
            <a:extLst>
              <a:ext uri="{FF2B5EF4-FFF2-40B4-BE49-F238E27FC236}">
                <a16:creationId xmlns:a16="http://schemas.microsoft.com/office/drawing/2014/main" id="{6A8D487D-70B4-AA42-3249-713263D779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5336" y="1320799"/>
            <a:ext cx="4597710" cy="458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055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water, nature&#10;&#10;Description automatically generated">
            <a:extLst>
              <a:ext uri="{FF2B5EF4-FFF2-40B4-BE49-F238E27FC236}">
                <a16:creationId xmlns:a16="http://schemas.microsoft.com/office/drawing/2014/main" id="{A0A85252-6C53-BD1D-DC48-544B6053CD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224597" cy="6857999"/>
          </a:xfrm>
          <a:prstGeom prst="rect">
            <a:avLst/>
          </a:prstGeom>
        </p:spPr>
      </p:pic>
      <p:sp>
        <p:nvSpPr>
          <p:cNvPr id="7" name="Rectangle 6">
            <a:extLst>
              <a:ext uri="{FF2B5EF4-FFF2-40B4-BE49-F238E27FC236}">
                <a16:creationId xmlns:a16="http://schemas.microsoft.com/office/drawing/2014/main" id="{087C09C0-C1C6-6182-B714-0905C3C41B10}"/>
              </a:ext>
            </a:extLst>
          </p:cNvPr>
          <p:cNvSpPr/>
          <p:nvPr/>
        </p:nvSpPr>
        <p:spPr>
          <a:xfrm>
            <a:off x="1" y="3028991"/>
            <a:ext cx="12192000" cy="3716193"/>
          </a:xfrm>
          <a:prstGeom prst="rect">
            <a:avLst/>
          </a:prstGeom>
          <a:gradFill>
            <a:gsLst>
              <a:gs pos="58000">
                <a:schemeClr val="accent6">
                  <a:lumMod val="75000"/>
                  <a:alpha val="47541"/>
                </a:schemeClr>
              </a:gs>
              <a:gs pos="0">
                <a:schemeClr val="accent6">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6" name="Rectangle 5">
            <a:extLst>
              <a:ext uri="{FF2B5EF4-FFF2-40B4-BE49-F238E27FC236}">
                <a16:creationId xmlns:a16="http://schemas.microsoft.com/office/drawing/2014/main" id="{26DD5951-BB25-285A-9F58-4420BA1F9A83}"/>
              </a:ext>
            </a:extLst>
          </p:cNvPr>
          <p:cNvSpPr/>
          <p:nvPr/>
        </p:nvSpPr>
        <p:spPr>
          <a:xfrm>
            <a:off x="2310864" y="884961"/>
            <a:ext cx="7570273" cy="4517346"/>
          </a:xfrm>
          <a:prstGeom prst="rect">
            <a:avLst/>
          </a:prstGeom>
          <a:solidFill>
            <a:schemeClr val="bg2">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10" name="Freeform 9">
            <a:extLst>
              <a:ext uri="{FF2B5EF4-FFF2-40B4-BE49-F238E27FC236}">
                <a16:creationId xmlns:a16="http://schemas.microsoft.com/office/drawing/2014/main" id="{9FEAC1E7-A495-3547-AF0B-6A1FE6DB3338}"/>
              </a:ext>
            </a:extLst>
          </p:cNvPr>
          <p:cNvSpPr>
            <a:spLocks/>
          </p:cNvSpPr>
          <p:nvPr/>
        </p:nvSpPr>
        <p:spPr bwMode="auto">
          <a:xfrm rot="17302830">
            <a:off x="1371483" y="2520919"/>
            <a:ext cx="639475" cy="714251"/>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5"/>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
        <p:nvSpPr>
          <p:cNvPr id="12" name="Freeform 11">
            <a:extLst>
              <a:ext uri="{FF2B5EF4-FFF2-40B4-BE49-F238E27FC236}">
                <a16:creationId xmlns:a16="http://schemas.microsoft.com/office/drawing/2014/main" id="{075F1FF3-2C89-EC4E-BA2C-ECD7A1A42294}"/>
              </a:ext>
            </a:extLst>
          </p:cNvPr>
          <p:cNvSpPr>
            <a:spLocks/>
          </p:cNvSpPr>
          <p:nvPr/>
        </p:nvSpPr>
        <p:spPr bwMode="auto">
          <a:xfrm rot="9377767">
            <a:off x="11444781" y="1626088"/>
            <a:ext cx="250318" cy="327339"/>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
        <p:nvSpPr>
          <p:cNvPr id="13" name="Freeform 12">
            <a:extLst>
              <a:ext uri="{FF2B5EF4-FFF2-40B4-BE49-F238E27FC236}">
                <a16:creationId xmlns:a16="http://schemas.microsoft.com/office/drawing/2014/main" id="{32FF5223-47ED-B549-96FB-670E32C6446C}"/>
              </a:ext>
            </a:extLst>
          </p:cNvPr>
          <p:cNvSpPr>
            <a:spLocks/>
          </p:cNvSpPr>
          <p:nvPr/>
        </p:nvSpPr>
        <p:spPr bwMode="auto">
          <a:xfrm rot="8839656">
            <a:off x="10436248" y="1038221"/>
            <a:ext cx="536999" cy="702231"/>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
        <p:nvSpPr>
          <p:cNvPr id="14" name="Freeform 13">
            <a:extLst>
              <a:ext uri="{FF2B5EF4-FFF2-40B4-BE49-F238E27FC236}">
                <a16:creationId xmlns:a16="http://schemas.microsoft.com/office/drawing/2014/main" id="{ED51273B-DB85-9B44-8ADB-71300E80D78C}"/>
              </a:ext>
            </a:extLst>
          </p:cNvPr>
          <p:cNvSpPr>
            <a:spLocks/>
          </p:cNvSpPr>
          <p:nvPr/>
        </p:nvSpPr>
        <p:spPr bwMode="auto">
          <a:xfrm rot="12413298">
            <a:off x="1166558" y="3869313"/>
            <a:ext cx="225498" cy="294881"/>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grpSp>
        <p:nvGrpSpPr>
          <p:cNvPr id="15" name="Group 14">
            <a:extLst>
              <a:ext uri="{FF2B5EF4-FFF2-40B4-BE49-F238E27FC236}">
                <a16:creationId xmlns:a16="http://schemas.microsoft.com/office/drawing/2014/main" id="{BD97B0C7-718F-D14A-9F0F-A58206B0BDD2}"/>
              </a:ext>
            </a:extLst>
          </p:cNvPr>
          <p:cNvGrpSpPr/>
          <p:nvPr/>
        </p:nvGrpSpPr>
        <p:grpSpPr>
          <a:xfrm>
            <a:off x="3041649" y="1370430"/>
            <a:ext cx="6108702" cy="3478566"/>
            <a:chOff x="2313925" y="1216613"/>
            <a:chExt cx="8255900" cy="4804029"/>
          </a:xfrm>
          <a:solidFill>
            <a:schemeClr val="bg1">
              <a:alpha val="80000"/>
            </a:schemeClr>
          </a:solidFill>
        </p:grpSpPr>
        <p:sp>
          <p:nvSpPr>
            <p:cNvPr id="16" name="Freeform 15">
              <a:extLst>
                <a:ext uri="{FF2B5EF4-FFF2-40B4-BE49-F238E27FC236}">
                  <a16:creationId xmlns:a16="http://schemas.microsoft.com/office/drawing/2014/main" id="{E20CEDAC-24C9-9945-8838-BED0EA18ED3E}"/>
                </a:ext>
              </a:extLst>
            </p:cNvPr>
            <p:cNvSpPr>
              <a:spLocks/>
            </p:cNvSpPr>
            <p:nvPr/>
          </p:nvSpPr>
          <p:spPr bwMode="auto">
            <a:xfrm flipH="1">
              <a:off x="10172537" y="1216613"/>
              <a:ext cx="397288" cy="4804029"/>
            </a:xfrm>
            <a:custGeom>
              <a:avLst/>
              <a:gdLst>
                <a:gd name="T0" fmla="*/ 0 w 249"/>
                <a:gd name="T1" fmla="*/ 0 h 1626"/>
                <a:gd name="T2" fmla="*/ 0 w 249"/>
                <a:gd name="T3" fmla="*/ 1626 h 1626"/>
                <a:gd name="T4" fmla="*/ 249 w 249"/>
                <a:gd name="T5" fmla="*/ 1626 h 1626"/>
                <a:gd name="T6" fmla="*/ 249 w 249"/>
                <a:gd name="T7" fmla="*/ 1547 h 1626"/>
                <a:gd name="T8" fmla="*/ 104 w 249"/>
                <a:gd name="T9" fmla="*/ 1547 h 1626"/>
                <a:gd name="T10" fmla="*/ 104 w 249"/>
                <a:gd name="T11" fmla="*/ 76 h 1626"/>
                <a:gd name="T12" fmla="*/ 249 w 249"/>
                <a:gd name="T13" fmla="*/ 76 h 1626"/>
                <a:gd name="T14" fmla="*/ 249 w 249"/>
                <a:gd name="T15" fmla="*/ 0 h 1626"/>
                <a:gd name="T16" fmla="*/ 0 w 249"/>
                <a:gd name="T17" fmla="*/ 0 h 1626"/>
                <a:gd name="connsiteX0" fmla="*/ 0 w 10000"/>
                <a:gd name="connsiteY0" fmla="*/ 0 h 10000"/>
                <a:gd name="connsiteX1" fmla="*/ 0 w 10000"/>
                <a:gd name="connsiteY1" fmla="*/ 9785 h 10000"/>
                <a:gd name="connsiteX2" fmla="*/ 10000 w 10000"/>
                <a:gd name="connsiteY2" fmla="*/ 10000 h 10000"/>
                <a:gd name="connsiteX3" fmla="*/ 10000 w 10000"/>
                <a:gd name="connsiteY3" fmla="*/ 9514 h 10000"/>
                <a:gd name="connsiteX4" fmla="*/ 4177 w 10000"/>
                <a:gd name="connsiteY4" fmla="*/ 9514 h 10000"/>
                <a:gd name="connsiteX5" fmla="*/ 4177 w 10000"/>
                <a:gd name="connsiteY5" fmla="*/ 467 h 10000"/>
                <a:gd name="connsiteX6" fmla="*/ 10000 w 10000"/>
                <a:gd name="connsiteY6" fmla="*/ 467 h 10000"/>
                <a:gd name="connsiteX7" fmla="*/ 10000 w 10000"/>
                <a:gd name="connsiteY7" fmla="*/ 0 h 10000"/>
                <a:gd name="connsiteX8" fmla="*/ 0 w 10000"/>
                <a:gd name="connsiteY8" fmla="*/ 0 h 10000"/>
                <a:gd name="connsiteX0" fmla="*/ 0 w 10000"/>
                <a:gd name="connsiteY0" fmla="*/ 0 h 9817"/>
                <a:gd name="connsiteX1" fmla="*/ 0 w 10000"/>
                <a:gd name="connsiteY1" fmla="*/ 9785 h 9817"/>
                <a:gd name="connsiteX2" fmla="*/ 10000 w 10000"/>
                <a:gd name="connsiteY2" fmla="*/ 9817 h 9817"/>
                <a:gd name="connsiteX3" fmla="*/ 10000 w 10000"/>
                <a:gd name="connsiteY3" fmla="*/ 9514 h 9817"/>
                <a:gd name="connsiteX4" fmla="*/ 4177 w 10000"/>
                <a:gd name="connsiteY4" fmla="*/ 9514 h 9817"/>
                <a:gd name="connsiteX5" fmla="*/ 4177 w 10000"/>
                <a:gd name="connsiteY5" fmla="*/ 467 h 9817"/>
                <a:gd name="connsiteX6" fmla="*/ 10000 w 10000"/>
                <a:gd name="connsiteY6" fmla="*/ 467 h 9817"/>
                <a:gd name="connsiteX7" fmla="*/ 10000 w 10000"/>
                <a:gd name="connsiteY7" fmla="*/ 0 h 9817"/>
                <a:gd name="connsiteX8" fmla="*/ 0 w 10000"/>
                <a:gd name="connsiteY8" fmla="*/ 0 h 9817"/>
                <a:gd name="connsiteX0" fmla="*/ 0 w 10093"/>
                <a:gd name="connsiteY0" fmla="*/ 0 h 9967"/>
                <a:gd name="connsiteX1" fmla="*/ 0 w 10093"/>
                <a:gd name="connsiteY1" fmla="*/ 9967 h 9967"/>
                <a:gd name="connsiteX2" fmla="*/ 10093 w 10093"/>
                <a:gd name="connsiteY2" fmla="*/ 9964 h 9967"/>
                <a:gd name="connsiteX3" fmla="*/ 10000 w 10093"/>
                <a:gd name="connsiteY3" fmla="*/ 9691 h 9967"/>
                <a:gd name="connsiteX4" fmla="*/ 4177 w 10093"/>
                <a:gd name="connsiteY4" fmla="*/ 9691 h 9967"/>
                <a:gd name="connsiteX5" fmla="*/ 4177 w 10093"/>
                <a:gd name="connsiteY5" fmla="*/ 476 h 9967"/>
                <a:gd name="connsiteX6" fmla="*/ 10000 w 10093"/>
                <a:gd name="connsiteY6" fmla="*/ 476 h 9967"/>
                <a:gd name="connsiteX7" fmla="*/ 10000 w 10093"/>
                <a:gd name="connsiteY7" fmla="*/ 0 h 9967"/>
                <a:gd name="connsiteX8" fmla="*/ 0 w 10093"/>
                <a:gd name="connsiteY8" fmla="*/ 0 h 9967"/>
                <a:gd name="connsiteX0" fmla="*/ 0 w 10000"/>
                <a:gd name="connsiteY0" fmla="*/ 163 h 10000"/>
                <a:gd name="connsiteX1" fmla="*/ 0 w 10000"/>
                <a:gd name="connsiteY1" fmla="*/ 10000 h 10000"/>
                <a:gd name="connsiteX2" fmla="*/ 10000 w 10000"/>
                <a:gd name="connsiteY2" fmla="*/ 9997 h 10000"/>
                <a:gd name="connsiteX3" fmla="*/ 9908 w 10000"/>
                <a:gd name="connsiteY3" fmla="*/ 9723 h 10000"/>
                <a:gd name="connsiteX4" fmla="*/ 4139 w 10000"/>
                <a:gd name="connsiteY4" fmla="*/ 9723 h 10000"/>
                <a:gd name="connsiteX5" fmla="*/ 4139 w 10000"/>
                <a:gd name="connsiteY5" fmla="*/ 478 h 10000"/>
                <a:gd name="connsiteX6" fmla="*/ 9908 w 10000"/>
                <a:gd name="connsiteY6" fmla="*/ 478 h 10000"/>
                <a:gd name="connsiteX7" fmla="*/ 9908 w 10000"/>
                <a:gd name="connsiteY7" fmla="*/ 0 h 10000"/>
                <a:gd name="connsiteX8" fmla="*/ 0 w 10000"/>
                <a:gd name="connsiteY8" fmla="*/ 163 h 10000"/>
                <a:gd name="connsiteX0" fmla="*/ 0 w 10000"/>
                <a:gd name="connsiteY0" fmla="*/ 18 h 9855"/>
                <a:gd name="connsiteX1" fmla="*/ 0 w 10000"/>
                <a:gd name="connsiteY1" fmla="*/ 9855 h 9855"/>
                <a:gd name="connsiteX2" fmla="*/ 10000 w 10000"/>
                <a:gd name="connsiteY2" fmla="*/ 9852 h 9855"/>
                <a:gd name="connsiteX3" fmla="*/ 9908 w 10000"/>
                <a:gd name="connsiteY3" fmla="*/ 9578 h 9855"/>
                <a:gd name="connsiteX4" fmla="*/ 4139 w 10000"/>
                <a:gd name="connsiteY4" fmla="*/ 9578 h 9855"/>
                <a:gd name="connsiteX5" fmla="*/ 4139 w 10000"/>
                <a:gd name="connsiteY5" fmla="*/ 333 h 9855"/>
                <a:gd name="connsiteX6" fmla="*/ 9908 w 10000"/>
                <a:gd name="connsiteY6" fmla="*/ 333 h 9855"/>
                <a:gd name="connsiteX7" fmla="*/ 9816 w 10000"/>
                <a:gd name="connsiteY7" fmla="*/ 0 h 9855"/>
                <a:gd name="connsiteX8" fmla="*/ 0 w 10000"/>
                <a:gd name="connsiteY8" fmla="*/ 18 h 9855"/>
                <a:gd name="connsiteX0" fmla="*/ 0 w 10000"/>
                <a:gd name="connsiteY0" fmla="*/ 9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9 h 9991"/>
                <a:gd name="connsiteX6" fmla="*/ 9908 w 10000"/>
                <a:gd name="connsiteY6" fmla="*/ 329 h 9991"/>
                <a:gd name="connsiteX7" fmla="*/ 9908 w 10000"/>
                <a:gd name="connsiteY7" fmla="*/ 0 h 9991"/>
                <a:gd name="connsiteX8" fmla="*/ 0 w 10000"/>
                <a:gd name="connsiteY8" fmla="*/ 9 h 9991"/>
                <a:gd name="connsiteX0" fmla="*/ 0 w 10095"/>
                <a:gd name="connsiteY0" fmla="*/ 9 h 10000"/>
                <a:gd name="connsiteX1" fmla="*/ 0 w 10095"/>
                <a:gd name="connsiteY1" fmla="*/ 10000 h 10000"/>
                <a:gd name="connsiteX2" fmla="*/ 10000 w 10095"/>
                <a:gd name="connsiteY2" fmla="*/ 9997 h 10000"/>
                <a:gd name="connsiteX3" fmla="*/ 9908 w 10095"/>
                <a:gd name="connsiteY3" fmla="*/ 9719 h 10000"/>
                <a:gd name="connsiteX4" fmla="*/ 4139 w 10095"/>
                <a:gd name="connsiteY4" fmla="*/ 9719 h 10000"/>
                <a:gd name="connsiteX5" fmla="*/ 4139 w 10095"/>
                <a:gd name="connsiteY5" fmla="*/ 329 h 10000"/>
                <a:gd name="connsiteX6" fmla="*/ 9908 w 10095"/>
                <a:gd name="connsiteY6" fmla="*/ 329 h 10000"/>
                <a:gd name="connsiteX7" fmla="*/ 10093 w 10095"/>
                <a:gd name="connsiteY7" fmla="*/ 0 h 10000"/>
                <a:gd name="connsiteX8" fmla="*/ 0 w 10095"/>
                <a:gd name="connsiteY8" fmla="*/ 9 h 10000"/>
                <a:gd name="connsiteX0" fmla="*/ 0 w 10000"/>
                <a:gd name="connsiteY0" fmla="*/ 0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0 h 9991"/>
                <a:gd name="connsiteX6" fmla="*/ 9908 w 10000"/>
                <a:gd name="connsiteY6" fmla="*/ 320 h 9991"/>
                <a:gd name="connsiteX7" fmla="*/ 9816 w 10000"/>
                <a:gd name="connsiteY7" fmla="*/ 0 h 9991"/>
                <a:gd name="connsiteX8" fmla="*/ 0 w 10000"/>
                <a:gd name="connsiteY8" fmla="*/ 0 h 9991"/>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0 h 10000"/>
                <a:gd name="connsiteX1" fmla="*/ 0 w 10005"/>
                <a:gd name="connsiteY1" fmla="*/ 10000 h 10000"/>
                <a:gd name="connsiteX2" fmla="*/ 10000 w 10005"/>
                <a:gd name="connsiteY2" fmla="*/ 9997 h 10000"/>
                <a:gd name="connsiteX3" fmla="*/ 9908 w 10005"/>
                <a:gd name="connsiteY3" fmla="*/ 9719 h 10000"/>
                <a:gd name="connsiteX4" fmla="*/ 4139 w 10005"/>
                <a:gd name="connsiteY4" fmla="*/ 9719 h 10000"/>
                <a:gd name="connsiteX5" fmla="*/ 4139 w 10005"/>
                <a:gd name="connsiteY5" fmla="*/ 320 h 10000"/>
                <a:gd name="connsiteX6" fmla="*/ 9908 w 10005"/>
                <a:gd name="connsiteY6" fmla="*/ 320 h 10000"/>
                <a:gd name="connsiteX7" fmla="*/ 10001 w 10005"/>
                <a:gd name="connsiteY7" fmla="*/ 0 h 10000"/>
                <a:gd name="connsiteX8" fmla="*/ 0 w 10005"/>
                <a:gd name="connsiteY8" fmla="*/ 0 h 10000"/>
                <a:gd name="connsiteX0" fmla="*/ 0 w 10000"/>
                <a:gd name="connsiteY0" fmla="*/ 0 h 10000"/>
                <a:gd name="connsiteX1" fmla="*/ 0 w 10000"/>
                <a:gd name="connsiteY1" fmla="*/ 10000 h 10000"/>
                <a:gd name="connsiteX2" fmla="*/ 10000 w 10000"/>
                <a:gd name="connsiteY2" fmla="*/ 9997 h 10000"/>
                <a:gd name="connsiteX3" fmla="*/ 9908 w 10000"/>
                <a:gd name="connsiteY3" fmla="*/ 9719 h 10000"/>
                <a:gd name="connsiteX4" fmla="*/ 4139 w 10000"/>
                <a:gd name="connsiteY4" fmla="*/ 9719 h 10000"/>
                <a:gd name="connsiteX5" fmla="*/ 4139 w 10000"/>
                <a:gd name="connsiteY5" fmla="*/ 320 h 10000"/>
                <a:gd name="connsiteX6" fmla="*/ 9908 w 10000"/>
                <a:gd name="connsiteY6" fmla="*/ 320 h 10000"/>
                <a:gd name="connsiteX7" fmla="*/ 9724 w 10000"/>
                <a:gd name="connsiteY7" fmla="*/ 0 h 10000"/>
                <a:gd name="connsiteX8" fmla="*/ 0 w 10000"/>
                <a:gd name="connsiteY8" fmla="*/ 0 h 10000"/>
                <a:gd name="connsiteX0" fmla="*/ 0 w 10000"/>
                <a:gd name="connsiteY0" fmla="*/ 9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9 h 10009"/>
                <a:gd name="connsiteX0" fmla="*/ 0 w 10000"/>
                <a:gd name="connsiteY0" fmla="*/ 87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87 h 10009"/>
                <a:gd name="connsiteX0" fmla="*/ 0 w 10000"/>
                <a:gd name="connsiteY0" fmla="*/ 39 h 9961"/>
                <a:gd name="connsiteX1" fmla="*/ 0 w 10000"/>
                <a:gd name="connsiteY1" fmla="*/ 9961 h 9961"/>
                <a:gd name="connsiteX2" fmla="*/ 10000 w 10000"/>
                <a:gd name="connsiteY2" fmla="*/ 9958 h 9961"/>
                <a:gd name="connsiteX3" fmla="*/ 9908 w 10000"/>
                <a:gd name="connsiteY3" fmla="*/ 9680 h 9961"/>
                <a:gd name="connsiteX4" fmla="*/ 4139 w 10000"/>
                <a:gd name="connsiteY4" fmla="*/ 9680 h 9961"/>
                <a:gd name="connsiteX5" fmla="*/ 4139 w 10000"/>
                <a:gd name="connsiteY5" fmla="*/ 281 h 9961"/>
                <a:gd name="connsiteX6" fmla="*/ 9908 w 10000"/>
                <a:gd name="connsiteY6" fmla="*/ 281 h 9961"/>
                <a:gd name="connsiteX7" fmla="*/ 9909 w 10000"/>
                <a:gd name="connsiteY7" fmla="*/ 0 h 9961"/>
                <a:gd name="connsiteX8" fmla="*/ 0 w 10000"/>
                <a:gd name="connsiteY8" fmla="*/ 39 h 9961"/>
                <a:gd name="connsiteX0" fmla="*/ 0 w 10000"/>
                <a:gd name="connsiteY0" fmla="*/ 0 h 10003"/>
                <a:gd name="connsiteX1" fmla="*/ 0 w 10000"/>
                <a:gd name="connsiteY1" fmla="*/ 10003 h 10003"/>
                <a:gd name="connsiteX2" fmla="*/ 10000 w 10000"/>
                <a:gd name="connsiteY2" fmla="*/ 10000 h 10003"/>
                <a:gd name="connsiteX3" fmla="*/ 9908 w 10000"/>
                <a:gd name="connsiteY3" fmla="*/ 9721 h 10003"/>
                <a:gd name="connsiteX4" fmla="*/ 4139 w 10000"/>
                <a:gd name="connsiteY4" fmla="*/ 9721 h 10003"/>
                <a:gd name="connsiteX5" fmla="*/ 4139 w 10000"/>
                <a:gd name="connsiteY5" fmla="*/ 285 h 10003"/>
                <a:gd name="connsiteX6" fmla="*/ 9908 w 10000"/>
                <a:gd name="connsiteY6" fmla="*/ 285 h 10003"/>
                <a:gd name="connsiteX7" fmla="*/ 9909 w 10000"/>
                <a:gd name="connsiteY7" fmla="*/ 3 h 10003"/>
                <a:gd name="connsiteX8" fmla="*/ 0 w 10000"/>
                <a:gd name="connsiteY8" fmla="*/ 0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3">
                  <a:moveTo>
                    <a:pt x="0" y="0"/>
                  </a:moveTo>
                  <a:lnTo>
                    <a:pt x="0" y="10003"/>
                  </a:lnTo>
                  <a:lnTo>
                    <a:pt x="10000" y="10000"/>
                  </a:lnTo>
                  <a:cubicBezTo>
                    <a:pt x="9969" y="9908"/>
                    <a:pt x="9939" y="9813"/>
                    <a:pt x="9908" y="9721"/>
                  </a:cubicBezTo>
                  <a:lnTo>
                    <a:pt x="4139" y="9721"/>
                  </a:lnTo>
                  <a:lnTo>
                    <a:pt x="4139" y="285"/>
                  </a:lnTo>
                  <a:lnTo>
                    <a:pt x="9908" y="285"/>
                  </a:lnTo>
                  <a:cubicBezTo>
                    <a:pt x="9877" y="172"/>
                    <a:pt x="9940" y="116"/>
                    <a:pt x="9909"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37" tIns="36568" rIns="73137" bIns="36568" numCol="1" anchor="t" anchorCtr="0" compatLnSpc="1">
              <a:prstTxWarp prst="textNoShape">
                <a:avLst/>
              </a:prstTxWarp>
            </a:bodyPr>
            <a:lstStyle/>
            <a:p>
              <a:endParaRPr lang="en-US" sz="1440">
                <a:latin typeface="+mj-lt"/>
              </a:endParaRPr>
            </a:p>
          </p:txBody>
        </p:sp>
        <p:sp>
          <p:nvSpPr>
            <p:cNvPr id="17" name="Freeform 16">
              <a:extLst>
                <a:ext uri="{FF2B5EF4-FFF2-40B4-BE49-F238E27FC236}">
                  <a16:creationId xmlns:a16="http://schemas.microsoft.com/office/drawing/2014/main" id="{5C9F0F8B-D060-A24B-80E5-3B1A33576C2B}"/>
                </a:ext>
              </a:extLst>
            </p:cNvPr>
            <p:cNvSpPr>
              <a:spLocks/>
            </p:cNvSpPr>
            <p:nvPr/>
          </p:nvSpPr>
          <p:spPr bwMode="auto">
            <a:xfrm>
              <a:off x="2313925" y="1216613"/>
              <a:ext cx="397288" cy="4804029"/>
            </a:xfrm>
            <a:custGeom>
              <a:avLst/>
              <a:gdLst>
                <a:gd name="T0" fmla="*/ 0 w 249"/>
                <a:gd name="T1" fmla="*/ 0 h 1626"/>
                <a:gd name="T2" fmla="*/ 0 w 249"/>
                <a:gd name="T3" fmla="*/ 1626 h 1626"/>
                <a:gd name="T4" fmla="*/ 249 w 249"/>
                <a:gd name="T5" fmla="*/ 1626 h 1626"/>
                <a:gd name="T6" fmla="*/ 249 w 249"/>
                <a:gd name="T7" fmla="*/ 1547 h 1626"/>
                <a:gd name="T8" fmla="*/ 104 w 249"/>
                <a:gd name="T9" fmla="*/ 1547 h 1626"/>
                <a:gd name="T10" fmla="*/ 104 w 249"/>
                <a:gd name="T11" fmla="*/ 76 h 1626"/>
                <a:gd name="T12" fmla="*/ 249 w 249"/>
                <a:gd name="T13" fmla="*/ 76 h 1626"/>
                <a:gd name="T14" fmla="*/ 249 w 249"/>
                <a:gd name="T15" fmla="*/ 0 h 1626"/>
                <a:gd name="T16" fmla="*/ 0 w 249"/>
                <a:gd name="T17" fmla="*/ 0 h 1626"/>
                <a:gd name="connsiteX0" fmla="*/ 0 w 10000"/>
                <a:gd name="connsiteY0" fmla="*/ 0 h 10000"/>
                <a:gd name="connsiteX1" fmla="*/ 0 w 10000"/>
                <a:gd name="connsiteY1" fmla="*/ 9785 h 10000"/>
                <a:gd name="connsiteX2" fmla="*/ 10000 w 10000"/>
                <a:gd name="connsiteY2" fmla="*/ 10000 h 10000"/>
                <a:gd name="connsiteX3" fmla="*/ 10000 w 10000"/>
                <a:gd name="connsiteY3" fmla="*/ 9514 h 10000"/>
                <a:gd name="connsiteX4" fmla="*/ 4177 w 10000"/>
                <a:gd name="connsiteY4" fmla="*/ 9514 h 10000"/>
                <a:gd name="connsiteX5" fmla="*/ 4177 w 10000"/>
                <a:gd name="connsiteY5" fmla="*/ 467 h 10000"/>
                <a:gd name="connsiteX6" fmla="*/ 10000 w 10000"/>
                <a:gd name="connsiteY6" fmla="*/ 467 h 10000"/>
                <a:gd name="connsiteX7" fmla="*/ 10000 w 10000"/>
                <a:gd name="connsiteY7" fmla="*/ 0 h 10000"/>
                <a:gd name="connsiteX8" fmla="*/ 0 w 10000"/>
                <a:gd name="connsiteY8" fmla="*/ 0 h 10000"/>
                <a:gd name="connsiteX0" fmla="*/ 0 w 10000"/>
                <a:gd name="connsiteY0" fmla="*/ 0 h 9817"/>
                <a:gd name="connsiteX1" fmla="*/ 0 w 10000"/>
                <a:gd name="connsiteY1" fmla="*/ 9785 h 9817"/>
                <a:gd name="connsiteX2" fmla="*/ 10000 w 10000"/>
                <a:gd name="connsiteY2" fmla="*/ 9817 h 9817"/>
                <a:gd name="connsiteX3" fmla="*/ 10000 w 10000"/>
                <a:gd name="connsiteY3" fmla="*/ 9514 h 9817"/>
                <a:gd name="connsiteX4" fmla="*/ 4177 w 10000"/>
                <a:gd name="connsiteY4" fmla="*/ 9514 h 9817"/>
                <a:gd name="connsiteX5" fmla="*/ 4177 w 10000"/>
                <a:gd name="connsiteY5" fmla="*/ 467 h 9817"/>
                <a:gd name="connsiteX6" fmla="*/ 10000 w 10000"/>
                <a:gd name="connsiteY6" fmla="*/ 467 h 9817"/>
                <a:gd name="connsiteX7" fmla="*/ 10000 w 10000"/>
                <a:gd name="connsiteY7" fmla="*/ 0 h 9817"/>
                <a:gd name="connsiteX8" fmla="*/ 0 w 10000"/>
                <a:gd name="connsiteY8" fmla="*/ 0 h 9817"/>
                <a:gd name="connsiteX0" fmla="*/ 0 w 10093"/>
                <a:gd name="connsiteY0" fmla="*/ 0 h 9967"/>
                <a:gd name="connsiteX1" fmla="*/ 0 w 10093"/>
                <a:gd name="connsiteY1" fmla="*/ 9967 h 9967"/>
                <a:gd name="connsiteX2" fmla="*/ 10093 w 10093"/>
                <a:gd name="connsiteY2" fmla="*/ 9964 h 9967"/>
                <a:gd name="connsiteX3" fmla="*/ 10000 w 10093"/>
                <a:gd name="connsiteY3" fmla="*/ 9691 h 9967"/>
                <a:gd name="connsiteX4" fmla="*/ 4177 w 10093"/>
                <a:gd name="connsiteY4" fmla="*/ 9691 h 9967"/>
                <a:gd name="connsiteX5" fmla="*/ 4177 w 10093"/>
                <a:gd name="connsiteY5" fmla="*/ 476 h 9967"/>
                <a:gd name="connsiteX6" fmla="*/ 10000 w 10093"/>
                <a:gd name="connsiteY6" fmla="*/ 476 h 9967"/>
                <a:gd name="connsiteX7" fmla="*/ 10000 w 10093"/>
                <a:gd name="connsiteY7" fmla="*/ 0 h 9967"/>
                <a:gd name="connsiteX8" fmla="*/ 0 w 10093"/>
                <a:gd name="connsiteY8" fmla="*/ 0 h 9967"/>
                <a:gd name="connsiteX0" fmla="*/ 0 w 10000"/>
                <a:gd name="connsiteY0" fmla="*/ 163 h 10000"/>
                <a:gd name="connsiteX1" fmla="*/ 0 w 10000"/>
                <a:gd name="connsiteY1" fmla="*/ 10000 h 10000"/>
                <a:gd name="connsiteX2" fmla="*/ 10000 w 10000"/>
                <a:gd name="connsiteY2" fmla="*/ 9997 h 10000"/>
                <a:gd name="connsiteX3" fmla="*/ 9908 w 10000"/>
                <a:gd name="connsiteY3" fmla="*/ 9723 h 10000"/>
                <a:gd name="connsiteX4" fmla="*/ 4139 w 10000"/>
                <a:gd name="connsiteY4" fmla="*/ 9723 h 10000"/>
                <a:gd name="connsiteX5" fmla="*/ 4139 w 10000"/>
                <a:gd name="connsiteY5" fmla="*/ 478 h 10000"/>
                <a:gd name="connsiteX6" fmla="*/ 9908 w 10000"/>
                <a:gd name="connsiteY6" fmla="*/ 478 h 10000"/>
                <a:gd name="connsiteX7" fmla="*/ 9908 w 10000"/>
                <a:gd name="connsiteY7" fmla="*/ 0 h 10000"/>
                <a:gd name="connsiteX8" fmla="*/ 0 w 10000"/>
                <a:gd name="connsiteY8" fmla="*/ 163 h 10000"/>
                <a:gd name="connsiteX0" fmla="*/ 0 w 10000"/>
                <a:gd name="connsiteY0" fmla="*/ 18 h 9855"/>
                <a:gd name="connsiteX1" fmla="*/ 0 w 10000"/>
                <a:gd name="connsiteY1" fmla="*/ 9855 h 9855"/>
                <a:gd name="connsiteX2" fmla="*/ 10000 w 10000"/>
                <a:gd name="connsiteY2" fmla="*/ 9852 h 9855"/>
                <a:gd name="connsiteX3" fmla="*/ 9908 w 10000"/>
                <a:gd name="connsiteY3" fmla="*/ 9578 h 9855"/>
                <a:gd name="connsiteX4" fmla="*/ 4139 w 10000"/>
                <a:gd name="connsiteY4" fmla="*/ 9578 h 9855"/>
                <a:gd name="connsiteX5" fmla="*/ 4139 w 10000"/>
                <a:gd name="connsiteY5" fmla="*/ 333 h 9855"/>
                <a:gd name="connsiteX6" fmla="*/ 9908 w 10000"/>
                <a:gd name="connsiteY6" fmla="*/ 333 h 9855"/>
                <a:gd name="connsiteX7" fmla="*/ 9816 w 10000"/>
                <a:gd name="connsiteY7" fmla="*/ 0 h 9855"/>
                <a:gd name="connsiteX8" fmla="*/ 0 w 10000"/>
                <a:gd name="connsiteY8" fmla="*/ 18 h 9855"/>
                <a:gd name="connsiteX0" fmla="*/ 0 w 10000"/>
                <a:gd name="connsiteY0" fmla="*/ 9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9 h 9991"/>
                <a:gd name="connsiteX6" fmla="*/ 9908 w 10000"/>
                <a:gd name="connsiteY6" fmla="*/ 329 h 9991"/>
                <a:gd name="connsiteX7" fmla="*/ 9908 w 10000"/>
                <a:gd name="connsiteY7" fmla="*/ 0 h 9991"/>
                <a:gd name="connsiteX8" fmla="*/ 0 w 10000"/>
                <a:gd name="connsiteY8" fmla="*/ 9 h 9991"/>
                <a:gd name="connsiteX0" fmla="*/ 0 w 10095"/>
                <a:gd name="connsiteY0" fmla="*/ 9 h 10000"/>
                <a:gd name="connsiteX1" fmla="*/ 0 w 10095"/>
                <a:gd name="connsiteY1" fmla="*/ 10000 h 10000"/>
                <a:gd name="connsiteX2" fmla="*/ 10000 w 10095"/>
                <a:gd name="connsiteY2" fmla="*/ 9997 h 10000"/>
                <a:gd name="connsiteX3" fmla="*/ 9908 w 10095"/>
                <a:gd name="connsiteY3" fmla="*/ 9719 h 10000"/>
                <a:gd name="connsiteX4" fmla="*/ 4139 w 10095"/>
                <a:gd name="connsiteY4" fmla="*/ 9719 h 10000"/>
                <a:gd name="connsiteX5" fmla="*/ 4139 w 10095"/>
                <a:gd name="connsiteY5" fmla="*/ 329 h 10000"/>
                <a:gd name="connsiteX6" fmla="*/ 9908 w 10095"/>
                <a:gd name="connsiteY6" fmla="*/ 329 h 10000"/>
                <a:gd name="connsiteX7" fmla="*/ 10093 w 10095"/>
                <a:gd name="connsiteY7" fmla="*/ 0 h 10000"/>
                <a:gd name="connsiteX8" fmla="*/ 0 w 10095"/>
                <a:gd name="connsiteY8" fmla="*/ 9 h 10000"/>
                <a:gd name="connsiteX0" fmla="*/ 0 w 10000"/>
                <a:gd name="connsiteY0" fmla="*/ 0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0 h 9991"/>
                <a:gd name="connsiteX6" fmla="*/ 9908 w 10000"/>
                <a:gd name="connsiteY6" fmla="*/ 320 h 9991"/>
                <a:gd name="connsiteX7" fmla="*/ 9816 w 10000"/>
                <a:gd name="connsiteY7" fmla="*/ 0 h 9991"/>
                <a:gd name="connsiteX8" fmla="*/ 0 w 10000"/>
                <a:gd name="connsiteY8" fmla="*/ 0 h 9991"/>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0 h 10000"/>
                <a:gd name="connsiteX1" fmla="*/ 0 w 10005"/>
                <a:gd name="connsiteY1" fmla="*/ 10000 h 10000"/>
                <a:gd name="connsiteX2" fmla="*/ 10000 w 10005"/>
                <a:gd name="connsiteY2" fmla="*/ 9997 h 10000"/>
                <a:gd name="connsiteX3" fmla="*/ 9908 w 10005"/>
                <a:gd name="connsiteY3" fmla="*/ 9719 h 10000"/>
                <a:gd name="connsiteX4" fmla="*/ 4139 w 10005"/>
                <a:gd name="connsiteY4" fmla="*/ 9719 h 10000"/>
                <a:gd name="connsiteX5" fmla="*/ 4139 w 10005"/>
                <a:gd name="connsiteY5" fmla="*/ 320 h 10000"/>
                <a:gd name="connsiteX6" fmla="*/ 9908 w 10005"/>
                <a:gd name="connsiteY6" fmla="*/ 320 h 10000"/>
                <a:gd name="connsiteX7" fmla="*/ 10001 w 10005"/>
                <a:gd name="connsiteY7" fmla="*/ 0 h 10000"/>
                <a:gd name="connsiteX8" fmla="*/ 0 w 10005"/>
                <a:gd name="connsiteY8" fmla="*/ 0 h 10000"/>
                <a:gd name="connsiteX0" fmla="*/ 0 w 10000"/>
                <a:gd name="connsiteY0" fmla="*/ 0 h 10000"/>
                <a:gd name="connsiteX1" fmla="*/ 0 w 10000"/>
                <a:gd name="connsiteY1" fmla="*/ 10000 h 10000"/>
                <a:gd name="connsiteX2" fmla="*/ 10000 w 10000"/>
                <a:gd name="connsiteY2" fmla="*/ 9997 h 10000"/>
                <a:gd name="connsiteX3" fmla="*/ 9908 w 10000"/>
                <a:gd name="connsiteY3" fmla="*/ 9719 h 10000"/>
                <a:gd name="connsiteX4" fmla="*/ 4139 w 10000"/>
                <a:gd name="connsiteY4" fmla="*/ 9719 h 10000"/>
                <a:gd name="connsiteX5" fmla="*/ 4139 w 10000"/>
                <a:gd name="connsiteY5" fmla="*/ 320 h 10000"/>
                <a:gd name="connsiteX6" fmla="*/ 9908 w 10000"/>
                <a:gd name="connsiteY6" fmla="*/ 320 h 10000"/>
                <a:gd name="connsiteX7" fmla="*/ 9724 w 10000"/>
                <a:gd name="connsiteY7" fmla="*/ 0 h 10000"/>
                <a:gd name="connsiteX8" fmla="*/ 0 w 10000"/>
                <a:gd name="connsiteY8" fmla="*/ 0 h 10000"/>
                <a:gd name="connsiteX0" fmla="*/ 0 w 10000"/>
                <a:gd name="connsiteY0" fmla="*/ 9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9 h 10009"/>
                <a:gd name="connsiteX0" fmla="*/ 0 w 10000"/>
                <a:gd name="connsiteY0" fmla="*/ 87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87 h 10009"/>
                <a:gd name="connsiteX0" fmla="*/ 0 w 10000"/>
                <a:gd name="connsiteY0" fmla="*/ 39 h 9961"/>
                <a:gd name="connsiteX1" fmla="*/ 0 w 10000"/>
                <a:gd name="connsiteY1" fmla="*/ 9961 h 9961"/>
                <a:gd name="connsiteX2" fmla="*/ 10000 w 10000"/>
                <a:gd name="connsiteY2" fmla="*/ 9958 h 9961"/>
                <a:gd name="connsiteX3" fmla="*/ 9908 w 10000"/>
                <a:gd name="connsiteY3" fmla="*/ 9680 h 9961"/>
                <a:gd name="connsiteX4" fmla="*/ 4139 w 10000"/>
                <a:gd name="connsiteY4" fmla="*/ 9680 h 9961"/>
                <a:gd name="connsiteX5" fmla="*/ 4139 w 10000"/>
                <a:gd name="connsiteY5" fmla="*/ 281 h 9961"/>
                <a:gd name="connsiteX6" fmla="*/ 9908 w 10000"/>
                <a:gd name="connsiteY6" fmla="*/ 281 h 9961"/>
                <a:gd name="connsiteX7" fmla="*/ 9909 w 10000"/>
                <a:gd name="connsiteY7" fmla="*/ 0 h 9961"/>
                <a:gd name="connsiteX8" fmla="*/ 0 w 10000"/>
                <a:gd name="connsiteY8" fmla="*/ 39 h 9961"/>
                <a:gd name="connsiteX0" fmla="*/ 0 w 10000"/>
                <a:gd name="connsiteY0" fmla="*/ 0 h 10003"/>
                <a:gd name="connsiteX1" fmla="*/ 0 w 10000"/>
                <a:gd name="connsiteY1" fmla="*/ 10003 h 10003"/>
                <a:gd name="connsiteX2" fmla="*/ 10000 w 10000"/>
                <a:gd name="connsiteY2" fmla="*/ 10000 h 10003"/>
                <a:gd name="connsiteX3" fmla="*/ 9908 w 10000"/>
                <a:gd name="connsiteY3" fmla="*/ 9721 h 10003"/>
                <a:gd name="connsiteX4" fmla="*/ 4139 w 10000"/>
                <a:gd name="connsiteY4" fmla="*/ 9721 h 10003"/>
                <a:gd name="connsiteX5" fmla="*/ 4139 w 10000"/>
                <a:gd name="connsiteY5" fmla="*/ 285 h 10003"/>
                <a:gd name="connsiteX6" fmla="*/ 9908 w 10000"/>
                <a:gd name="connsiteY6" fmla="*/ 285 h 10003"/>
                <a:gd name="connsiteX7" fmla="*/ 9909 w 10000"/>
                <a:gd name="connsiteY7" fmla="*/ 3 h 10003"/>
                <a:gd name="connsiteX8" fmla="*/ 0 w 10000"/>
                <a:gd name="connsiteY8" fmla="*/ 0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3">
                  <a:moveTo>
                    <a:pt x="0" y="0"/>
                  </a:moveTo>
                  <a:lnTo>
                    <a:pt x="0" y="10003"/>
                  </a:lnTo>
                  <a:lnTo>
                    <a:pt x="10000" y="10000"/>
                  </a:lnTo>
                  <a:cubicBezTo>
                    <a:pt x="9969" y="9908"/>
                    <a:pt x="9939" y="9813"/>
                    <a:pt x="9908" y="9721"/>
                  </a:cubicBezTo>
                  <a:lnTo>
                    <a:pt x="4139" y="9721"/>
                  </a:lnTo>
                  <a:lnTo>
                    <a:pt x="4139" y="285"/>
                  </a:lnTo>
                  <a:lnTo>
                    <a:pt x="9908" y="285"/>
                  </a:lnTo>
                  <a:cubicBezTo>
                    <a:pt x="9877" y="172"/>
                    <a:pt x="9940" y="116"/>
                    <a:pt x="9909"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37" tIns="36568" rIns="73137" bIns="36568" numCol="1" anchor="t" anchorCtr="0" compatLnSpc="1">
              <a:prstTxWarp prst="textNoShape">
                <a:avLst/>
              </a:prstTxWarp>
            </a:bodyPr>
            <a:lstStyle/>
            <a:p>
              <a:endParaRPr lang="en-US" sz="1440" dirty="0">
                <a:latin typeface="+mj-lt"/>
              </a:endParaRPr>
            </a:p>
          </p:txBody>
        </p:sp>
      </p:grpSp>
      <p:sp>
        <p:nvSpPr>
          <p:cNvPr id="20" name="TextBox 19">
            <a:extLst>
              <a:ext uri="{FF2B5EF4-FFF2-40B4-BE49-F238E27FC236}">
                <a16:creationId xmlns:a16="http://schemas.microsoft.com/office/drawing/2014/main" id="{5804251C-756C-7B46-B182-FFBB2CCB1B0C}"/>
              </a:ext>
            </a:extLst>
          </p:cNvPr>
          <p:cNvSpPr txBox="1"/>
          <p:nvPr/>
        </p:nvSpPr>
        <p:spPr>
          <a:xfrm>
            <a:off x="3426240" y="2004849"/>
            <a:ext cx="5084418" cy="2246769"/>
          </a:xfrm>
          <a:prstGeom prst="rect">
            <a:avLst/>
          </a:prstGeom>
          <a:noFill/>
        </p:spPr>
        <p:txBody>
          <a:bodyPr wrap="square" anchor="ctr">
            <a:spAutoFit/>
          </a:bodyPr>
          <a:lstStyle/>
          <a:p>
            <a:pPr algn="ctr"/>
            <a:r>
              <a:rPr lang="en-US" sz="2000" b="0" i="0" dirty="0">
                <a:solidFill>
                  <a:schemeClr val="tx2"/>
                </a:solidFill>
                <a:effectLst/>
              </a:rPr>
              <a:t>“Autism Awareness – knowing autistic people exist. Autistic Acceptance – accepting autistic people as they are, strengths and weaknesses. Autistic Pride – Autistic people feeling safe &amp; confident enough to have pride in their authentic neurodivergent selves #WorldAutismDay”</a:t>
            </a:r>
            <a:endParaRPr lang="en-US" sz="2000" b="1" dirty="0">
              <a:solidFill>
                <a:schemeClr val="tx2"/>
              </a:solidFill>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49CB1F9-A9E7-6044-B203-904DC033526E}"/>
              </a:ext>
            </a:extLst>
          </p:cNvPr>
          <p:cNvSpPr txBox="1"/>
          <p:nvPr/>
        </p:nvSpPr>
        <p:spPr>
          <a:xfrm>
            <a:off x="5056073" y="4403225"/>
            <a:ext cx="3460751" cy="732252"/>
          </a:xfrm>
          <a:prstGeom prst="rect">
            <a:avLst/>
          </a:prstGeom>
          <a:noFill/>
        </p:spPr>
        <p:txBody>
          <a:bodyPr wrap="square" anchor="ctr">
            <a:spAutoFit/>
          </a:bodyPr>
          <a:lstStyle/>
          <a:p>
            <a:pPr algn="r"/>
            <a:r>
              <a:rPr lang="en-US" sz="2079" b="1" i="1" cap="all"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-Lyric </a:t>
            </a:r>
            <a:r>
              <a:rPr lang="en-US" sz="2079" b="1" i="1" cap="all" dirty="0" err="1">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Holmans</a:t>
            </a:r>
            <a:r>
              <a:rPr lang="en-US" sz="2079" b="1" i="1" cap="all"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 of the  </a:t>
            </a:r>
            <a:r>
              <a:rPr lang="en-US" sz="2079" b="1" i="1" cap="all" dirty="0" err="1">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NeuroDivergent</a:t>
            </a:r>
            <a:r>
              <a:rPr lang="en-US" sz="2079" b="1" i="1" cap="all"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 Rebel</a:t>
            </a:r>
          </a:p>
        </p:txBody>
      </p:sp>
      <p:sp>
        <p:nvSpPr>
          <p:cNvPr id="11" name="Freeform 10">
            <a:extLst>
              <a:ext uri="{FF2B5EF4-FFF2-40B4-BE49-F238E27FC236}">
                <a16:creationId xmlns:a16="http://schemas.microsoft.com/office/drawing/2014/main" id="{DC787B21-50D8-7646-98EB-2BA77003B5F3}"/>
              </a:ext>
            </a:extLst>
          </p:cNvPr>
          <p:cNvSpPr>
            <a:spLocks/>
          </p:cNvSpPr>
          <p:nvPr/>
        </p:nvSpPr>
        <p:spPr bwMode="auto">
          <a:xfrm rot="15146607">
            <a:off x="10167639" y="2271947"/>
            <a:ext cx="175213" cy="22912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6"/>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Tree>
    <p:extLst>
      <p:ext uri="{BB962C8B-B14F-4D97-AF65-F5344CB8AC3E}">
        <p14:creationId xmlns:p14="http://schemas.microsoft.com/office/powerpoint/2010/main" val="31972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water, nature&#10;&#10;Description automatically generated">
            <a:extLst>
              <a:ext uri="{FF2B5EF4-FFF2-40B4-BE49-F238E27FC236}">
                <a16:creationId xmlns:a16="http://schemas.microsoft.com/office/drawing/2014/main" id="{A0A85252-6C53-BD1D-DC48-544B6053CD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224597" cy="6857999"/>
          </a:xfrm>
          <a:prstGeom prst="rect">
            <a:avLst/>
          </a:prstGeom>
        </p:spPr>
      </p:pic>
      <p:sp>
        <p:nvSpPr>
          <p:cNvPr id="7" name="Rectangle 6">
            <a:extLst>
              <a:ext uri="{FF2B5EF4-FFF2-40B4-BE49-F238E27FC236}">
                <a16:creationId xmlns:a16="http://schemas.microsoft.com/office/drawing/2014/main" id="{087C09C0-C1C6-6182-B714-0905C3C41B10}"/>
              </a:ext>
            </a:extLst>
          </p:cNvPr>
          <p:cNvSpPr/>
          <p:nvPr/>
        </p:nvSpPr>
        <p:spPr>
          <a:xfrm>
            <a:off x="1" y="3028991"/>
            <a:ext cx="12192000" cy="3716193"/>
          </a:xfrm>
          <a:prstGeom prst="rect">
            <a:avLst/>
          </a:prstGeom>
          <a:gradFill>
            <a:gsLst>
              <a:gs pos="58000">
                <a:schemeClr val="accent6">
                  <a:lumMod val="75000"/>
                  <a:alpha val="47541"/>
                </a:schemeClr>
              </a:gs>
              <a:gs pos="0">
                <a:schemeClr val="accent6">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6" name="Rectangle 5">
            <a:extLst>
              <a:ext uri="{FF2B5EF4-FFF2-40B4-BE49-F238E27FC236}">
                <a16:creationId xmlns:a16="http://schemas.microsoft.com/office/drawing/2014/main" id="{26DD5951-BB25-285A-9F58-4420BA1F9A83}"/>
              </a:ext>
            </a:extLst>
          </p:cNvPr>
          <p:cNvSpPr/>
          <p:nvPr/>
        </p:nvSpPr>
        <p:spPr>
          <a:xfrm>
            <a:off x="2310864" y="884961"/>
            <a:ext cx="7570273" cy="4517346"/>
          </a:xfrm>
          <a:prstGeom prst="rect">
            <a:avLst/>
          </a:prstGeom>
          <a:solidFill>
            <a:schemeClr val="bg2">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10" name="Freeform 9">
            <a:extLst>
              <a:ext uri="{FF2B5EF4-FFF2-40B4-BE49-F238E27FC236}">
                <a16:creationId xmlns:a16="http://schemas.microsoft.com/office/drawing/2014/main" id="{9FEAC1E7-A495-3547-AF0B-6A1FE6DB3338}"/>
              </a:ext>
            </a:extLst>
          </p:cNvPr>
          <p:cNvSpPr>
            <a:spLocks/>
          </p:cNvSpPr>
          <p:nvPr/>
        </p:nvSpPr>
        <p:spPr bwMode="auto">
          <a:xfrm rot="17302830">
            <a:off x="1371483" y="2520919"/>
            <a:ext cx="639475" cy="714251"/>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5"/>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
        <p:nvSpPr>
          <p:cNvPr id="12" name="Freeform 11">
            <a:extLst>
              <a:ext uri="{FF2B5EF4-FFF2-40B4-BE49-F238E27FC236}">
                <a16:creationId xmlns:a16="http://schemas.microsoft.com/office/drawing/2014/main" id="{075F1FF3-2C89-EC4E-BA2C-ECD7A1A42294}"/>
              </a:ext>
            </a:extLst>
          </p:cNvPr>
          <p:cNvSpPr>
            <a:spLocks/>
          </p:cNvSpPr>
          <p:nvPr/>
        </p:nvSpPr>
        <p:spPr bwMode="auto">
          <a:xfrm rot="9377767">
            <a:off x="11444781" y="1626088"/>
            <a:ext cx="250318" cy="327339"/>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
        <p:nvSpPr>
          <p:cNvPr id="13" name="Freeform 12">
            <a:extLst>
              <a:ext uri="{FF2B5EF4-FFF2-40B4-BE49-F238E27FC236}">
                <a16:creationId xmlns:a16="http://schemas.microsoft.com/office/drawing/2014/main" id="{32FF5223-47ED-B549-96FB-670E32C6446C}"/>
              </a:ext>
            </a:extLst>
          </p:cNvPr>
          <p:cNvSpPr>
            <a:spLocks/>
          </p:cNvSpPr>
          <p:nvPr/>
        </p:nvSpPr>
        <p:spPr bwMode="auto">
          <a:xfrm rot="8839656">
            <a:off x="10436248" y="1038221"/>
            <a:ext cx="536999" cy="702231"/>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
        <p:nvSpPr>
          <p:cNvPr id="14" name="Freeform 13">
            <a:extLst>
              <a:ext uri="{FF2B5EF4-FFF2-40B4-BE49-F238E27FC236}">
                <a16:creationId xmlns:a16="http://schemas.microsoft.com/office/drawing/2014/main" id="{ED51273B-DB85-9B44-8ADB-71300E80D78C}"/>
              </a:ext>
            </a:extLst>
          </p:cNvPr>
          <p:cNvSpPr>
            <a:spLocks/>
          </p:cNvSpPr>
          <p:nvPr/>
        </p:nvSpPr>
        <p:spPr bwMode="auto">
          <a:xfrm rot="12413298">
            <a:off x="1166558" y="3869313"/>
            <a:ext cx="225498" cy="294881"/>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grpSp>
        <p:nvGrpSpPr>
          <p:cNvPr id="15" name="Group 14">
            <a:extLst>
              <a:ext uri="{FF2B5EF4-FFF2-40B4-BE49-F238E27FC236}">
                <a16:creationId xmlns:a16="http://schemas.microsoft.com/office/drawing/2014/main" id="{BD97B0C7-718F-D14A-9F0F-A58206B0BDD2}"/>
              </a:ext>
            </a:extLst>
          </p:cNvPr>
          <p:cNvGrpSpPr/>
          <p:nvPr/>
        </p:nvGrpSpPr>
        <p:grpSpPr>
          <a:xfrm>
            <a:off x="3041649" y="1370430"/>
            <a:ext cx="6108702" cy="3478566"/>
            <a:chOff x="2313925" y="1216613"/>
            <a:chExt cx="8255900" cy="4804029"/>
          </a:xfrm>
          <a:solidFill>
            <a:schemeClr val="bg1">
              <a:alpha val="80000"/>
            </a:schemeClr>
          </a:solidFill>
        </p:grpSpPr>
        <p:sp>
          <p:nvSpPr>
            <p:cNvPr id="16" name="Freeform 15">
              <a:extLst>
                <a:ext uri="{FF2B5EF4-FFF2-40B4-BE49-F238E27FC236}">
                  <a16:creationId xmlns:a16="http://schemas.microsoft.com/office/drawing/2014/main" id="{E20CEDAC-24C9-9945-8838-BED0EA18ED3E}"/>
                </a:ext>
              </a:extLst>
            </p:cNvPr>
            <p:cNvSpPr>
              <a:spLocks/>
            </p:cNvSpPr>
            <p:nvPr/>
          </p:nvSpPr>
          <p:spPr bwMode="auto">
            <a:xfrm flipH="1">
              <a:off x="10172537" y="1216613"/>
              <a:ext cx="397288" cy="4804029"/>
            </a:xfrm>
            <a:custGeom>
              <a:avLst/>
              <a:gdLst>
                <a:gd name="T0" fmla="*/ 0 w 249"/>
                <a:gd name="T1" fmla="*/ 0 h 1626"/>
                <a:gd name="T2" fmla="*/ 0 w 249"/>
                <a:gd name="T3" fmla="*/ 1626 h 1626"/>
                <a:gd name="T4" fmla="*/ 249 w 249"/>
                <a:gd name="T5" fmla="*/ 1626 h 1626"/>
                <a:gd name="T6" fmla="*/ 249 w 249"/>
                <a:gd name="T7" fmla="*/ 1547 h 1626"/>
                <a:gd name="T8" fmla="*/ 104 w 249"/>
                <a:gd name="T9" fmla="*/ 1547 h 1626"/>
                <a:gd name="T10" fmla="*/ 104 w 249"/>
                <a:gd name="T11" fmla="*/ 76 h 1626"/>
                <a:gd name="T12" fmla="*/ 249 w 249"/>
                <a:gd name="T13" fmla="*/ 76 h 1626"/>
                <a:gd name="T14" fmla="*/ 249 w 249"/>
                <a:gd name="T15" fmla="*/ 0 h 1626"/>
                <a:gd name="T16" fmla="*/ 0 w 249"/>
                <a:gd name="T17" fmla="*/ 0 h 1626"/>
                <a:gd name="connsiteX0" fmla="*/ 0 w 10000"/>
                <a:gd name="connsiteY0" fmla="*/ 0 h 10000"/>
                <a:gd name="connsiteX1" fmla="*/ 0 w 10000"/>
                <a:gd name="connsiteY1" fmla="*/ 9785 h 10000"/>
                <a:gd name="connsiteX2" fmla="*/ 10000 w 10000"/>
                <a:gd name="connsiteY2" fmla="*/ 10000 h 10000"/>
                <a:gd name="connsiteX3" fmla="*/ 10000 w 10000"/>
                <a:gd name="connsiteY3" fmla="*/ 9514 h 10000"/>
                <a:gd name="connsiteX4" fmla="*/ 4177 w 10000"/>
                <a:gd name="connsiteY4" fmla="*/ 9514 h 10000"/>
                <a:gd name="connsiteX5" fmla="*/ 4177 w 10000"/>
                <a:gd name="connsiteY5" fmla="*/ 467 h 10000"/>
                <a:gd name="connsiteX6" fmla="*/ 10000 w 10000"/>
                <a:gd name="connsiteY6" fmla="*/ 467 h 10000"/>
                <a:gd name="connsiteX7" fmla="*/ 10000 w 10000"/>
                <a:gd name="connsiteY7" fmla="*/ 0 h 10000"/>
                <a:gd name="connsiteX8" fmla="*/ 0 w 10000"/>
                <a:gd name="connsiteY8" fmla="*/ 0 h 10000"/>
                <a:gd name="connsiteX0" fmla="*/ 0 w 10000"/>
                <a:gd name="connsiteY0" fmla="*/ 0 h 9817"/>
                <a:gd name="connsiteX1" fmla="*/ 0 w 10000"/>
                <a:gd name="connsiteY1" fmla="*/ 9785 h 9817"/>
                <a:gd name="connsiteX2" fmla="*/ 10000 w 10000"/>
                <a:gd name="connsiteY2" fmla="*/ 9817 h 9817"/>
                <a:gd name="connsiteX3" fmla="*/ 10000 w 10000"/>
                <a:gd name="connsiteY3" fmla="*/ 9514 h 9817"/>
                <a:gd name="connsiteX4" fmla="*/ 4177 w 10000"/>
                <a:gd name="connsiteY4" fmla="*/ 9514 h 9817"/>
                <a:gd name="connsiteX5" fmla="*/ 4177 w 10000"/>
                <a:gd name="connsiteY5" fmla="*/ 467 h 9817"/>
                <a:gd name="connsiteX6" fmla="*/ 10000 w 10000"/>
                <a:gd name="connsiteY6" fmla="*/ 467 h 9817"/>
                <a:gd name="connsiteX7" fmla="*/ 10000 w 10000"/>
                <a:gd name="connsiteY7" fmla="*/ 0 h 9817"/>
                <a:gd name="connsiteX8" fmla="*/ 0 w 10000"/>
                <a:gd name="connsiteY8" fmla="*/ 0 h 9817"/>
                <a:gd name="connsiteX0" fmla="*/ 0 w 10093"/>
                <a:gd name="connsiteY0" fmla="*/ 0 h 9967"/>
                <a:gd name="connsiteX1" fmla="*/ 0 w 10093"/>
                <a:gd name="connsiteY1" fmla="*/ 9967 h 9967"/>
                <a:gd name="connsiteX2" fmla="*/ 10093 w 10093"/>
                <a:gd name="connsiteY2" fmla="*/ 9964 h 9967"/>
                <a:gd name="connsiteX3" fmla="*/ 10000 w 10093"/>
                <a:gd name="connsiteY3" fmla="*/ 9691 h 9967"/>
                <a:gd name="connsiteX4" fmla="*/ 4177 w 10093"/>
                <a:gd name="connsiteY4" fmla="*/ 9691 h 9967"/>
                <a:gd name="connsiteX5" fmla="*/ 4177 w 10093"/>
                <a:gd name="connsiteY5" fmla="*/ 476 h 9967"/>
                <a:gd name="connsiteX6" fmla="*/ 10000 w 10093"/>
                <a:gd name="connsiteY6" fmla="*/ 476 h 9967"/>
                <a:gd name="connsiteX7" fmla="*/ 10000 w 10093"/>
                <a:gd name="connsiteY7" fmla="*/ 0 h 9967"/>
                <a:gd name="connsiteX8" fmla="*/ 0 w 10093"/>
                <a:gd name="connsiteY8" fmla="*/ 0 h 9967"/>
                <a:gd name="connsiteX0" fmla="*/ 0 w 10000"/>
                <a:gd name="connsiteY0" fmla="*/ 163 h 10000"/>
                <a:gd name="connsiteX1" fmla="*/ 0 w 10000"/>
                <a:gd name="connsiteY1" fmla="*/ 10000 h 10000"/>
                <a:gd name="connsiteX2" fmla="*/ 10000 w 10000"/>
                <a:gd name="connsiteY2" fmla="*/ 9997 h 10000"/>
                <a:gd name="connsiteX3" fmla="*/ 9908 w 10000"/>
                <a:gd name="connsiteY3" fmla="*/ 9723 h 10000"/>
                <a:gd name="connsiteX4" fmla="*/ 4139 w 10000"/>
                <a:gd name="connsiteY4" fmla="*/ 9723 h 10000"/>
                <a:gd name="connsiteX5" fmla="*/ 4139 w 10000"/>
                <a:gd name="connsiteY5" fmla="*/ 478 h 10000"/>
                <a:gd name="connsiteX6" fmla="*/ 9908 w 10000"/>
                <a:gd name="connsiteY6" fmla="*/ 478 h 10000"/>
                <a:gd name="connsiteX7" fmla="*/ 9908 w 10000"/>
                <a:gd name="connsiteY7" fmla="*/ 0 h 10000"/>
                <a:gd name="connsiteX8" fmla="*/ 0 w 10000"/>
                <a:gd name="connsiteY8" fmla="*/ 163 h 10000"/>
                <a:gd name="connsiteX0" fmla="*/ 0 w 10000"/>
                <a:gd name="connsiteY0" fmla="*/ 18 h 9855"/>
                <a:gd name="connsiteX1" fmla="*/ 0 w 10000"/>
                <a:gd name="connsiteY1" fmla="*/ 9855 h 9855"/>
                <a:gd name="connsiteX2" fmla="*/ 10000 w 10000"/>
                <a:gd name="connsiteY2" fmla="*/ 9852 h 9855"/>
                <a:gd name="connsiteX3" fmla="*/ 9908 w 10000"/>
                <a:gd name="connsiteY3" fmla="*/ 9578 h 9855"/>
                <a:gd name="connsiteX4" fmla="*/ 4139 w 10000"/>
                <a:gd name="connsiteY4" fmla="*/ 9578 h 9855"/>
                <a:gd name="connsiteX5" fmla="*/ 4139 w 10000"/>
                <a:gd name="connsiteY5" fmla="*/ 333 h 9855"/>
                <a:gd name="connsiteX6" fmla="*/ 9908 w 10000"/>
                <a:gd name="connsiteY6" fmla="*/ 333 h 9855"/>
                <a:gd name="connsiteX7" fmla="*/ 9816 w 10000"/>
                <a:gd name="connsiteY7" fmla="*/ 0 h 9855"/>
                <a:gd name="connsiteX8" fmla="*/ 0 w 10000"/>
                <a:gd name="connsiteY8" fmla="*/ 18 h 9855"/>
                <a:gd name="connsiteX0" fmla="*/ 0 w 10000"/>
                <a:gd name="connsiteY0" fmla="*/ 9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9 h 9991"/>
                <a:gd name="connsiteX6" fmla="*/ 9908 w 10000"/>
                <a:gd name="connsiteY6" fmla="*/ 329 h 9991"/>
                <a:gd name="connsiteX7" fmla="*/ 9908 w 10000"/>
                <a:gd name="connsiteY7" fmla="*/ 0 h 9991"/>
                <a:gd name="connsiteX8" fmla="*/ 0 w 10000"/>
                <a:gd name="connsiteY8" fmla="*/ 9 h 9991"/>
                <a:gd name="connsiteX0" fmla="*/ 0 w 10095"/>
                <a:gd name="connsiteY0" fmla="*/ 9 h 10000"/>
                <a:gd name="connsiteX1" fmla="*/ 0 w 10095"/>
                <a:gd name="connsiteY1" fmla="*/ 10000 h 10000"/>
                <a:gd name="connsiteX2" fmla="*/ 10000 w 10095"/>
                <a:gd name="connsiteY2" fmla="*/ 9997 h 10000"/>
                <a:gd name="connsiteX3" fmla="*/ 9908 w 10095"/>
                <a:gd name="connsiteY3" fmla="*/ 9719 h 10000"/>
                <a:gd name="connsiteX4" fmla="*/ 4139 w 10095"/>
                <a:gd name="connsiteY4" fmla="*/ 9719 h 10000"/>
                <a:gd name="connsiteX5" fmla="*/ 4139 w 10095"/>
                <a:gd name="connsiteY5" fmla="*/ 329 h 10000"/>
                <a:gd name="connsiteX6" fmla="*/ 9908 w 10095"/>
                <a:gd name="connsiteY6" fmla="*/ 329 h 10000"/>
                <a:gd name="connsiteX7" fmla="*/ 10093 w 10095"/>
                <a:gd name="connsiteY7" fmla="*/ 0 h 10000"/>
                <a:gd name="connsiteX8" fmla="*/ 0 w 10095"/>
                <a:gd name="connsiteY8" fmla="*/ 9 h 10000"/>
                <a:gd name="connsiteX0" fmla="*/ 0 w 10000"/>
                <a:gd name="connsiteY0" fmla="*/ 0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0 h 9991"/>
                <a:gd name="connsiteX6" fmla="*/ 9908 w 10000"/>
                <a:gd name="connsiteY6" fmla="*/ 320 h 9991"/>
                <a:gd name="connsiteX7" fmla="*/ 9816 w 10000"/>
                <a:gd name="connsiteY7" fmla="*/ 0 h 9991"/>
                <a:gd name="connsiteX8" fmla="*/ 0 w 10000"/>
                <a:gd name="connsiteY8" fmla="*/ 0 h 9991"/>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0 h 10000"/>
                <a:gd name="connsiteX1" fmla="*/ 0 w 10005"/>
                <a:gd name="connsiteY1" fmla="*/ 10000 h 10000"/>
                <a:gd name="connsiteX2" fmla="*/ 10000 w 10005"/>
                <a:gd name="connsiteY2" fmla="*/ 9997 h 10000"/>
                <a:gd name="connsiteX3" fmla="*/ 9908 w 10005"/>
                <a:gd name="connsiteY3" fmla="*/ 9719 h 10000"/>
                <a:gd name="connsiteX4" fmla="*/ 4139 w 10005"/>
                <a:gd name="connsiteY4" fmla="*/ 9719 h 10000"/>
                <a:gd name="connsiteX5" fmla="*/ 4139 w 10005"/>
                <a:gd name="connsiteY5" fmla="*/ 320 h 10000"/>
                <a:gd name="connsiteX6" fmla="*/ 9908 w 10005"/>
                <a:gd name="connsiteY6" fmla="*/ 320 h 10000"/>
                <a:gd name="connsiteX7" fmla="*/ 10001 w 10005"/>
                <a:gd name="connsiteY7" fmla="*/ 0 h 10000"/>
                <a:gd name="connsiteX8" fmla="*/ 0 w 10005"/>
                <a:gd name="connsiteY8" fmla="*/ 0 h 10000"/>
                <a:gd name="connsiteX0" fmla="*/ 0 w 10000"/>
                <a:gd name="connsiteY0" fmla="*/ 0 h 10000"/>
                <a:gd name="connsiteX1" fmla="*/ 0 w 10000"/>
                <a:gd name="connsiteY1" fmla="*/ 10000 h 10000"/>
                <a:gd name="connsiteX2" fmla="*/ 10000 w 10000"/>
                <a:gd name="connsiteY2" fmla="*/ 9997 h 10000"/>
                <a:gd name="connsiteX3" fmla="*/ 9908 w 10000"/>
                <a:gd name="connsiteY3" fmla="*/ 9719 h 10000"/>
                <a:gd name="connsiteX4" fmla="*/ 4139 w 10000"/>
                <a:gd name="connsiteY4" fmla="*/ 9719 h 10000"/>
                <a:gd name="connsiteX5" fmla="*/ 4139 w 10000"/>
                <a:gd name="connsiteY5" fmla="*/ 320 h 10000"/>
                <a:gd name="connsiteX6" fmla="*/ 9908 w 10000"/>
                <a:gd name="connsiteY6" fmla="*/ 320 h 10000"/>
                <a:gd name="connsiteX7" fmla="*/ 9724 w 10000"/>
                <a:gd name="connsiteY7" fmla="*/ 0 h 10000"/>
                <a:gd name="connsiteX8" fmla="*/ 0 w 10000"/>
                <a:gd name="connsiteY8" fmla="*/ 0 h 10000"/>
                <a:gd name="connsiteX0" fmla="*/ 0 w 10000"/>
                <a:gd name="connsiteY0" fmla="*/ 9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9 h 10009"/>
                <a:gd name="connsiteX0" fmla="*/ 0 w 10000"/>
                <a:gd name="connsiteY0" fmla="*/ 87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87 h 10009"/>
                <a:gd name="connsiteX0" fmla="*/ 0 w 10000"/>
                <a:gd name="connsiteY0" fmla="*/ 39 h 9961"/>
                <a:gd name="connsiteX1" fmla="*/ 0 w 10000"/>
                <a:gd name="connsiteY1" fmla="*/ 9961 h 9961"/>
                <a:gd name="connsiteX2" fmla="*/ 10000 w 10000"/>
                <a:gd name="connsiteY2" fmla="*/ 9958 h 9961"/>
                <a:gd name="connsiteX3" fmla="*/ 9908 w 10000"/>
                <a:gd name="connsiteY3" fmla="*/ 9680 h 9961"/>
                <a:gd name="connsiteX4" fmla="*/ 4139 w 10000"/>
                <a:gd name="connsiteY4" fmla="*/ 9680 h 9961"/>
                <a:gd name="connsiteX5" fmla="*/ 4139 w 10000"/>
                <a:gd name="connsiteY5" fmla="*/ 281 h 9961"/>
                <a:gd name="connsiteX6" fmla="*/ 9908 w 10000"/>
                <a:gd name="connsiteY6" fmla="*/ 281 h 9961"/>
                <a:gd name="connsiteX7" fmla="*/ 9909 w 10000"/>
                <a:gd name="connsiteY7" fmla="*/ 0 h 9961"/>
                <a:gd name="connsiteX8" fmla="*/ 0 w 10000"/>
                <a:gd name="connsiteY8" fmla="*/ 39 h 9961"/>
                <a:gd name="connsiteX0" fmla="*/ 0 w 10000"/>
                <a:gd name="connsiteY0" fmla="*/ 0 h 10003"/>
                <a:gd name="connsiteX1" fmla="*/ 0 w 10000"/>
                <a:gd name="connsiteY1" fmla="*/ 10003 h 10003"/>
                <a:gd name="connsiteX2" fmla="*/ 10000 w 10000"/>
                <a:gd name="connsiteY2" fmla="*/ 10000 h 10003"/>
                <a:gd name="connsiteX3" fmla="*/ 9908 w 10000"/>
                <a:gd name="connsiteY3" fmla="*/ 9721 h 10003"/>
                <a:gd name="connsiteX4" fmla="*/ 4139 w 10000"/>
                <a:gd name="connsiteY4" fmla="*/ 9721 h 10003"/>
                <a:gd name="connsiteX5" fmla="*/ 4139 w 10000"/>
                <a:gd name="connsiteY5" fmla="*/ 285 h 10003"/>
                <a:gd name="connsiteX6" fmla="*/ 9908 w 10000"/>
                <a:gd name="connsiteY6" fmla="*/ 285 h 10003"/>
                <a:gd name="connsiteX7" fmla="*/ 9909 w 10000"/>
                <a:gd name="connsiteY7" fmla="*/ 3 h 10003"/>
                <a:gd name="connsiteX8" fmla="*/ 0 w 10000"/>
                <a:gd name="connsiteY8" fmla="*/ 0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3">
                  <a:moveTo>
                    <a:pt x="0" y="0"/>
                  </a:moveTo>
                  <a:lnTo>
                    <a:pt x="0" y="10003"/>
                  </a:lnTo>
                  <a:lnTo>
                    <a:pt x="10000" y="10000"/>
                  </a:lnTo>
                  <a:cubicBezTo>
                    <a:pt x="9969" y="9908"/>
                    <a:pt x="9939" y="9813"/>
                    <a:pt x="9908" y="9721"/>
                  </a:cubicBezTo>
                  <a:lnTo>
                    <a:pt x="4139" y="9721"/>
                  </a:lnTo>
                  <a:lnTo>
                    <a:pt x="4139" y="285"/>
                  </a:lnTo>
                  <a:lnTo>
                    <a:pt x="9908" y="285"/>
                  </a:lnTo>
                  <a:cubicBezTo>
                    <a:pt x="9877" y="172"/>
                    <a:pt x="9940" y="116"/>
                    <a:pt x="9909"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37" tIns="36568" rIns="73137" bIns="36568" numCol="1" anchor="t" anchorCtr="0" compatLnSpc="1">
              <a:prstTxWarp prst="textNoShape">
                <a:avLst/>
              </a:prstTxWarp>
            </a:bodyPr>
            <a:lstStyle/>
            <a:p>
              <a:endParaRPr lang="en-US" sz="1440">
                <a:latin typeface="+mj-lt"/>
              </a:endParaRPr>
            </a:p>
          </p:txBody>
        </p:sp>
        <p:sp>
          <p:nvSpPr>
            <p:cNvPr id="17" name="Freeform 16">
              <a:extLst>
                <a:ext uri="{FF2B5EF4-FFF2-40B4-BE49-F238E27FC236}">
                  <a16:creationId xmlns:a16="http://schemas.microsoft.com/office/drawing/2014/main" id="{5C9F0F8B-D060-A24B-80E5-3B1A33576C2B}"/>
                </a:ext>
              </a:extLst>
            </p:cNvPr>
            <p:cNvSpPr>
              <a:spLocks/>
            </p:cNvSpPr>
            <p:nvPr/>
          </p:nvSpPr>
          <p:spPr bwMode="auto">
            <a:xfrm>
              <a:off x="2313925" y="1216613"/>
              <a:ext cx="397288" cy="4804029"/>
            </a:xfrm>
            <a:custGeom>
              <a:avLst/>
              <a:gdLst>
                <a:gd name="T0" fmla="*/ 0 w 249"/>
                <a:gd name="T1" fmla="*/ 0 h 1626"/>
                <a:gd name="T2" fmla="*/ 0 w 249"/>
                <a:gd name="T3" fmla="*/ 1626 h 1626"/>
                <a:gd name="T4" fmla="*/ 249 w 249"/>
                <a:gd name="T5" fmla="*/ 1626 h 1626"/>
                <a:gd name="T6" fmla="*/ 249 w 249"/>
                <a:gd name="T7" fmla="*/ 1547 h 1626"/>
                <a:gd name="T8" fmla="*/ 104 w 249"/>
                <a:gd name="T9" fmla="*/ 1547 h 1626"/>
                <a:gd name="T10" fmla="*/ 104 w 249"/>
                <a:gd name="T11" fmla="*/ 76 h 1626"/>
                <a:gd name="T12" fmla="*/ 249 w 249"/>
                <a:gd name="T13" fmla="*/ 76 h 1626"/>
                <a:gd name="T14" fmla="*/ 249 w 249"/>
                <a:gd name="T15" fmla="*/ 0 h 1626"/>
                <a:gd name="T16" fmla="*/ 0 w 249"/>
                <a:gd name="T17" fmla="*/ 0 h 1626"/>
                <a:gd name="connsiteX0" fmla="*/ 0 w 10000"/>
                <a:gd name="connsiteY0" fmla="*/ 0 h 10000"/>
                <a:gd name="connsiteX1" fmla="*/ 0 w 10000"/>
                <a:gd name="connsiteY1" fmla="*/ 9785 h 10000"/>
                <a:gd name="connsiteX2" fmla="*/ 10000 w 10000"/>
                <a:gd name="connsiteY2" fmla="*/ 10000 h 10000"/>
                <a:gd name="connsiteX3" fmla="*/ 10000 w 10000"/>
                <a:gd name="connsiteY3" fmla="*/ 9514 h 10000"/>
                <a:gd name="connsiteX4" fmla="*/ 4177 w 10000"/>
                <a:gd name="connsiteY4" fmla="*/ 9514 h 10000"/>
                <a:gd name="connsiteX5" fmla="*/ 4177 w 10000"/>
                <a:gd name="connsiteY5" fmla="*/ 467 h 10000"/>
                <a:gd name="connsiteX6" fmla="*/ 10000 w 10000"/>
                <a:gd name="connsiteY6" fmla="*/ 467 h 10000"/>
                <a:gd name="connsiteX7" fmla="*/ 10000 w 10000"/>
                <a:gd name="connsiteY7" fmla="*/ 0 h 10000"/>
                <a:gd name="connsiteX8" fmla="*/ 0 w 10000"/>
                <a:gd name="connsiteY8" fmla="*/ 0 h 10000"/>
                <a:gd name="connsiteX0" fmla="*/ 0 w 10000"/>
                <a:gd name="connsiteY0" fmla="*/ 0 h 9817"/>
                <a:gd name="connsiteX1" fmla="*/ 0 w 10000"/>
                <a:gd name="connsiteY1" fmla="*/ 9785 h 9817"/>
                <a:gd name="connsiteX2" fmla="*/ 10000 w 10000"/>
                <a:gd name="connsiteY2" fmla="*/ 9817 h 9817"/>
                <a:gd name="connsiteX3" fmla="*/ 10000 w 10000"/>
                <a:gd name="connsiteY3" fmla="*/ 9514 h 9817"/>
                <a:gd name="connsiteX4" fmla="*/ 4177 w 10000"/>
                <a:gd name="connsiteY4" fmla="*/ 9514 h 9817"/>
                <a:gd name="connsiteX5" fmla="*/ 4177 w 10000"/>
                <a:gd name="connsiteY5" fmla="*/ 467 h 9817"/>
                <a:gd name="connsiteX6" fmla="*/ 10000 w 10000"/>
                <a:gd name="connsiteY6" fmla="*/ 467 h 9817"/>
                <a:gd name="connsiteX7" fmla="*/ 10000 w 10000"/>
                <a:gd name="connsiteY7" fmla="*/ 0 h 9817"/>
                <a:gd name="connsiteX8" fmla="*/ 0 w 10000"/>
                <a:gd name="connsiteY8" fmla="*/ 0 h 9817"/>
                <a:gd name="connsiteX0" fmla="*/ 0 w 10093"/>
                <a:gd name="connsiteY0" fmla="*/ 0 h 9967"/>
                <a:gd name="connsiteX1" fmla="*/ 0 w 10093"/>
                <a:gd name="connsiteY1" fmla="*/ 9967 h 9967"/>
                <a:gd name="connsiteX2" fmla="*/ 10093 w 10093"/>
                <a:gd name="connsiteY2" fmla="*/ 9964 h 9967"/>
                <a:gd name="connsiteX3" fmla="*/ 10000 w 10093"/>
                <a:gd name="connsiteY3" fmla="*/ 9691 h 9967"/>
                <a:gd name="connsiteX4" fmla="*/ 4177 w 10093"/>
                <a:gd name="connsiteY4" fmla="*/ 9691 h 9967"/>
                <a:gd name="connsiteX5" fmla="*/ 4177 w 10093"/>
                <a:gd name="connsiteY5" fmla="*/ 476 h 9967"/>
                <a:gd name="connsiteX6" fmla="*/ 10000 w 10093"/>
                <a:gd name="connsiteY6" fmla="*/ 476 h 9967"/>
                <a:gd name="connsiteX7" fmla="*/ 10000 w 10093"/>
                <a:gd name="connsiteY7" fmla="*/ 0 h 9967"/>
                <a:gd name="connsiteX8" fmla="*/ 0 w 10093"/>
                <a:gd name="connsiteY8" fmla="*/ 0 h 9967"/>
                <a:gd name="connsiteX0" fmla="*/ 0 w 10000"/>
                <a:gd name="connsiteY0" fmla="*/ 163 h 10000"/>
                <a:gd name="connsiteX1" fmla="*/ 0 w 10000"/>
                <a:gd name="connsiteY1" fmla="*/ 10000 h 10000"/>
                <a:gd name="connsiteX2" fmla="*/ 10000 w 10000"/>
                <a:gd name="connsiteY2" fmla="*/ 9997 h 10000"/>
                <a:gd name="connsiteX3" fmla="*/ 9908 w 10000"/>
                <a:gd name="connsiteY3" fmla="*/ 9723 h 10000"/>
                <a:gd name="connsiteX4" fmla="*/ 4139 w 10000"/>
                <a:gd name="connsiteY4" fmla="*/ 9723 h 10000"/>
                <a:gd name="connsiteX5" fmla="*/ 4139 w 10000"/>
                <a:gd name="connsiteY5" fmla="*/ 478 h 10000"/>
                <a:gd name="connsiteX6" fmla="*/ 9908 w 10000"/>
                <a:gd name="connsiteY6" fmla="*/ 478 h 10000"/>
                <a:gd name="connsiteX7" fmla="*/ 9908 w 10000"/>
                <a:gd name="connsiteY7" fmla="*/ 0 h 10000"/>
                <a:gd name="connsiteX8" fmla="*/ 0 w 10000"/>
                <a:gd name="connsiteY8" fmla="*/ 163 h 10000"/>
                <a:gd name="connsiteX0" fmla="*/ 0 w 10000"/>
                <a:gd name="connsiteY0" fmla="*/ 18 h 9855"/>
                <a:gd name="connsiteX1" fmla="*/ 0 w 10000"/>
                <a:gd name="connsiteY1" fmla="*/ 9855 h 9855"/>
                <a:gd name="connsiteX2" fmla="*/ 10000 w 10000"/>
                <a:gd name="connsiteY2" fmla="*/ 9852 h 9855"/>
                <a:gd name="connsiteX3" fmla="*/ 9908 w 10000"/>
                <a:gd name="connsiteY3" fmla="*/ 9578 h 9855"/>
                <a:gd name="connsiteX4" fmla="*/ 4139 w 10000"/>
                <a:gd name="connsiteY4" fmla="*/ 9578 h 9855"/>
                <a:gd name="connsiteX5" fmla="*/ 4139 w 10000"/>
                <a:gd name="connsiteY5" fmla="*/ 333 h 9855"/>
                <a:gd name="connsiteX6" fmla="*/ 9908 w 10000"/>
                <a:gd name="connsiteY6" fmla="*/ 333 h 9855"/>
                <a:gd name="connsiteX7" fmla="*/ 9816 w 10000"/>
                <a:gd name="connsiteY7" fmla="*/ 0 h 9855"/>
                <a:gd name="connsiteX8" fmla="*/ 0 w 10000"/>
                <a:gd name="connsiteY8" fmla="*/ 18 h 9855"/>
                <a:gd name="connsiteX0" fmla="*/ 0 w 10000"/>
                <a:gd name="connsiteY0" fmla="*/ 9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9 h 9991"/>
                <a:gd name="connsiteX6" fmla="*/ 9908 w 10000"/>
                <a:gd name="connsiteY6" fmla="*/ 329 h 9991"/>
                <a:gd name="connsiteX7" fmla="*/ 9908 w 10000"/>
                <a:gd name="connsiteY7" fmla="*/ 0 h 9991"/>
                <a:gd name="connsiteX8" fmla="*/ 0 w 10000"/>
                <a:gd name="connsiteY8" fmla="*/ 9 h 9991"/>
                <a:gd name="connsiteX0" fmla="*/ 0 w 10095"/>
                <a:gd name="connsiteY0" fmla="*/ 9 h 10000"/>
                <a:gd name="connsiteX1" fmla="*/ 0 w 10095"/>
                <a:gd name="connsiteY1" fmla="*/ 10000 h 10000"/>
                <a:gd name="connsiteX2" fmla="*/ 10000 w 10095"/>
                <a:gd name="connsiteY2" fmla="*/ 9997 h 10000"/>
                <a:gd name="connsiteX3" fmla="*/ 9908 w 10095"/>
                <a:gd name="connsiteY3" fmla="*/ 9719 h 10000"/>
                <a:gd name="connsiteX4" fmla="*/ 4139 w 10095"/>
                <a:gd name="connsiteY4" fmla="*/ 9719 h 10000"/>
                <a:gd name="connsiteX5" fmla="*/ 4139 w 10095"/>
                <a:gd name="connsiteY5" fmla="*/ 329 h 10000"/>
                <a:gd name="connsiteX6" fmla="*/ 9908 w 10095"/>
                <a:gd name="connsiteY6" fmla="*/ 329 h 10000"/>
                <a:gd name="connsiteX7" fmla="*/ 10093 w 10095"/>
                <a:gd name="connsiteY7" fmla="*/ 0 h 10000"/>
                <a:gd name="connsiteX8" fmla="*/ 0 w 10095"/>
                <a:gd name="connsiteY8" fmla="*/ 9 h 10000"/>
                <a:gd name="connsiteX0" fmla="*/ 0 w 10000"/>
                <a:gd name="connsiteY0" fmla="*/ 0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0 h 9991"/>
                <a:gd name="connsiteX6" fmla="*/ 9908 w 10000"/>
                <a:gd name="connsiteY6" fmla="*/ 320 h 9991"/>
                <a:gd name="connsiteX7" fmla="*/ 9816 w 10000"/>
                <a:gd name="connsiteY7" fmla="*/ 0 h 9991"/>
                <a:gd name="connsiteX8" fmla="*/ 0 w 10000"/>
                <a:gd name="connsiteY8" fmla="*/ 0 h 9991"/>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0 h 10000"/>
                <a:gd name="connsiteX1" fmla="*/ 0 w 10005"/>
                <a:gd name="connsiteY1" fmla="*/ 10000 h 10000"/>
                <a:gd name="connsiteX2" fmla="*/ 10000 w 10005"/>
                <a:gd name="connsiteY2" fmla="*/ 9997 h 10000"/>
                <a:gd name="connsiteX3" fmla="*/ 9908 w 10005"/>
                <a:gd name="connsiteY3" fmla="*/ 9719 h 10000"/>
                <a:gd name="connsiteX4" fmla="*/ 4139 w 10005"/>
                <a:gd name="connsiteY4" fmla="*/ 9719 h 10000"/>
                <a:gd name="connsiteX5" fmla="*/ 4139 w 10005"/>
                <a:gd name="connsiteY5" fmla="*/ 320 h 10000"/>
                <a:gd name="connsiteX6" fmla="*/ 9908 w 10005"/>
                <a:gd name="connsiteY6" fmla="*/ 320 h 10000"/>
                <a:gd name="connsiteX7" fmla="*/ 10001 w 10005"/>
                <a:gd name="connsiteY7" fmla="*/ 0 h 10000"/>
                <a:gd name="connsiteX8" fmla="*/ 0 w 10005"/>
                <a:gd name="connsiteY8" fmla="*/ 0 h 10000"/>
                <a:gd name="connsiteX0" fmla="*/ 0 w 10000"/>
                <a:gd name="connsiteY0" fmla="*/ 0 h 10000"/>
                <a:gd name="connsiteX1" fmla="*/ 0 w 10000"/>
                <a:gd name="connsiteY1" fmla="*/ 10000 h 10000"/>
                <a:gd name="connsiteX2" fmla="*/ 10000 w 10000"/>
                <a:gd name="connsiteY2" fmla="*/ 9997 h 10000"/>
                <a:gd name="connsiteX3" fmla="*/ 9908 w 10000"/>
                <a:gd name="connsiteY3" fmla="*/ 9719 h 10000"/>
                <a:gd name="connsiteX4" fmla="*/ 4139 w 10000"/>
                <a:gd name="connsiteY4" fmla="*/ 9719 h 10000"/>
                <a:gd name="connsiteX5" fmla="*/ 4139 w 10000"/>
                <a:gd name="connsiteY5" fmla="*/ 320 h 10000"/>
                <a:gd name="connsiteX6" fmla="*/ 9908 w 10000"/>
                <a:gd name="connsiteY6" fmla="*/ 320 h 10000"/>
                <a:gd name="connsiteX7" fmla="*/ 9724 w 10000"/>
                <a:gd name="connsiteY7" fmla="*/ 0 h 10000"/>
                <a:gd name="connsiteX8" fmla="*/ 0 w 10000"/>
                <a:gd name="connsiteY8" fmla="*/ 0 h 10000"/>
                <a:gd name="connsiteX0" fmla="*/ 0 w 10000"/>
                <a:gd name="connsiteY0" fmla="*/ 9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9 h 10009"/>
                <a:gd name="connsiteX0" fmla="*/ 0 w 10000"/>
                <a:gd name="connsiteY0" fmla="*/ 87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87 h 10009"/>
                <a:gd name="connsiteX0" fmla="*/ 0 w 10000"/>
                <a:gd name="connsiteY0" fmla="*/ 39 h 9961"/>
                <a:gd name="connsiteX1" fmla="*/ 0 w 10000"/>
                <a:gd name="connsiteY1" fmla="*/ 9961 h 9961"/>
                <a:gd name="connsiteX2" fmla="*/ 10000 w 10000"/>
                <a:gd name="connsiteY2" fmla="*/ 9958 h 9961"/>
                <a:gd name="connsiteX3" fmla="*/ 9908 w 10000"/>
                <a:gd name="connsiteY3" fmla="*/ 9680 h 9961"/>
                <a:gd name="connsiteX4" fmla="*/ 4139 w 10000"/>
                <a:gd name="connsiteY4" fmla="*/ 9680 h 9961"/>
                <a:gd name="connsiteX5" fmla="*/ 4139 w 10000"/>
                <a:gd name="connsiteY5" fmla="*/ 281 h 9961"/>
                <a:gd name="connsiteX6" fmla="*/ 9908 w 10000"/>
                <a:gd name="connsiteY6" fmla="*/ 281 h 9961"/>
                <a:gd name="connsiteX7" fmla="*/ 9909 w 10000"/>
                <a:gd name="connsiteY7" fmla="*/ 0 h 9961"/>
                <a:gd name="connsiteX8" fmla="*/ 0 w 10000"/>
                <a:gd name="connsiteY8" fmla="*/ 39 h 9961"/>
                <a:gd name="connsiteX0" fmla="*/ 0 w 10000"/>
                <a:gd name="connsiteY0" fmla="*/ 0 h 10003"/>
                <a:gd name="connsiteX1" fmla="*/ 0 w 10000"/>
                <a:gd name="connsiteY1" fmla="*/ 10003 h 10003"/>
                <a:gd name="connsiteX2" fmla="*/ 10000 w 10000"/>
                <a:gd name="connsiteY2" fmla="*/ 10000 h 10003"/>
                <a:gd name="connsiteX3" fmla="*/ 9908 w 10000"/>
                <a:gd name="connsiteY3" fmla="*/ 9721 h 10003"/>
                <a:gd name="connsiteX4" fmla="*/ 4139 w 10000"/>
                <a:gd name="connsiteY4" fmla="*/ 9721 h 10003"/>
                <a:gd name="connsiteX5" fmla="*/ 4139 w 10000"/>
                <a:gd name="connsiteY5" fmla="*/ 285 h 10003"/>
                <a:gd name="connsiteX6" fmla="*/ 9908 w 10000"/>
                <a:gd name="connsiteY6" fmla="*/ 285 h 10003"/>
                <a:gd name="connsiteX7" fmla="*/ 9909 w 10000"/>
                <a:gd name="connsiteY7" fmla="*/ 3 h 10003"/>
                <a:gd name="connsiteX8" fmla="*/ 0 w 10000"/>
                <a:gd name="connsiteY8" fmla="*/ 0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3">
                  <a:moveTo>
                    <a:pt x="0" y="0"/>
                  </a:moveTo>
                  <a:lnTo>
                    <a:pt x="0" y="10003"/>
                  </a:lnTo>
                  <a:lnTo>
                    <a:pt x="10000" y="10000"/>
                  </a:lnTo>
                  <a:cubicBezTo>
                    <a:pt x="9969" y="9908"/>
                    <a:pt x="9939" y="9813"/>
                    <a:pt x="9908" y="9721"/>
                  </a:cubicBezTo>
                  <a:lnTo>
                    <a:pt x="4139" y="9721"/>
                  </a:lnTo>
                  <a:lnTo>
                    <a:pt x="4139" y="285"/>
                  </a:lnTo>
                  <a:lnTo>
                    <a:pt x="9908" y="285"/>
                  </a:lnTo>
                  <a:cubicBezTo>
                    <a:pt x="9877" y="172"/>
                    <a:pt x="9940" y="116"/>
                    <a:pt x="9909"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37" tIns="36568" rIns="73137" bIns="36568" numCol="1" anchor="t" anchorCtr="0" compatLnSpc="1">
              <a:prstTxWarp prst="textNoShape">
                <a:avLst/>
              </a:prstTxWarp>
            </a:bodyPr>
            <a:lstStyle/>
            <a:p>
              <a:endParaRPr lang="en-US" sz="1440" dirty="0">
                <a:latin typeface="+mj-lt"/>
              </a:endParaRPr>
            </a:p>
          </p:txBody>
        </p:sp>
      </p:grpSp>
      <p:sp>
        <p:nvSpPr>
          <p:cNvPr id="20" name="TextBox 19">
            <a:extLst>
              <a:ext uri="{FF2B5EF4-FFF2-40B4-BE49-F238E27FC236}">
                <a16:creationId xmlns:a16="http://schemas.microsoft.com/office/drawing/2014/main" id="{5804251C-756C-7B46-B182-FFBB2CCB1B0C}"/>
              </a:ext>
            </a:extLst>
          </p:cNvPr>
          <p:cNvSpPr txBox="1"/>
          <p:nvPr/>
        </p:nvSpPr>
        <p:spPr>
          <a:xfrm>
            <a:off x="3426240" y="2158737"/>
            <a:ext cx="5084418" cy="1938992"/>
          </a:xfrm>
          <a:prstGeom prst="rect">
            <a:avLst/>
          </a:prstGeom>
          <a:noFill/>
        </p:spPr>
        <p:txBody>
          <a:bodyPr wrap="square" anchor="ctr">
            <a:spAutoFit/>
          </a:bodyPr>
          <a:lstStyle/>
          <a:p>
            <a:pPr algn="ctr"/>
            <a:r>
              <a:rPr lang="en-US" sz="2000" b="0" i="0" dirty="0">
                <a:solidFill>
                  <a:schemeClr val="tx2"/>
                </a:solidFill>
                <a:effectLst/>
              </a:rPr>
              <a:t>“Moving from ‘awareness,’ which is often used in discourses on disease and illness, towards ‘acceptance,’ which is more positive, will help to destigmatize the condition and enable autistic people to speak about our condition on our terms.”</a:t>
            </a:r>
            <a:endParaRPr lang="en-US" sz="2000" b="1" dirty="0">
              <a:solidFill>
                <a:schemeClr val="tx2"/>
              </a:solidFill>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49CB1F9-A9E7-6044-B203-904DC033526E}"/>
              </a:ext>
            </a:extLst>
          </p:cNvPr>
          <p:cNvSpPr txBox="1"/>
          <p:nvPr/>
        </p:nvSpPr>
        <p:spPr>
          <a:xfrm>
            <a:off x="5056073" y="4563205"/>
            <a:ext cx="3460751" cy="412292"/>
          </a:xfrm>
          <a:prstGeom prst="rect">
            <a:avLst/>
          </a:prstGeom>
          <a:noFill/>
        </p:spPr>
        <p:txBody>
          <a:bodyPr wrap="square" anchor="ctr">
            <a:spAutoFit/>
          </a:bodyPr>
          <a:lstStyle/>
          <a:p>
            <a:pPr algn="r"/>
            <a:r>
              <a:rPr lang="en-US" sz="2079" b="1" i="1" cap="all"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a:t>
            </a:r>
            <a:r>
              <a:rPr lang="en-US" sz="2079" b="1" i="1" cap="all" dirty="0" err="1">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Sarinah</a:t>
            </a:r>
            <a:r>
              <a:rPr lang="en-US" sz="2079" b="1" i="1" cap="all"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 O’Donoghue</a:t>
            </a:r>
          </a:p>
        </p:txBody>
      </p:sp>
      <p:sp>
        <p:nvSpPr>
          <p:cNvPr id="11" name="Freeform 10">
            <a:extLst>
              <a:ext uri="{FF2B5EF4-FFF2-40B4-BE49-F238E27FC236}">
                <a16:creationId xmlns:a16="http://schemas.microsoft.com/office/drawing/2014/main" id="{DC787B21-50D8-7646-98EB-2BA77003B5F3}"/>
              </a:ext>
            </a:extLst>
          </p:cNvPr>
          <p:cNvSpPr>
            <a:spLocks/>
          </p:cNvSpPr>
          <p:nvPr/>
        </p:nvSpPr>
        <p:spPr bwMode="auto">
          <a:xfrm rot="15146607">
            <a:off x="10167639" y="2271947"/>
            <a:ext cx="175213" cy="22912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6"/>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Tree>
    <p:extLst>
      <p:ext uri="{BB962C8B-B14F-4D97-AF65-F5344CB8AC3E}">
        <p14:creationId xmlns:p14="http://schemas.microsoft.com/office/powerpoint/2010/main" val="82584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water, nature&#10;&#10;Description automatically generated">
            <a:extLst>
              <a:ext uri="{FF2B5EF4-FFF2-40B4-BE49-F238E27FC236}">
                <a16:creationId xmlns:a16="http://schemas.microsoft.com/office/drawing/2014/main" id="{A0A85252-6C53-BD1D-DC48-544B6053CD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224597" cy="6857999"/>
          </a:xfrm>
          <a:prstGeom prst="rect">
            <a:avLst/>
          </a:prstGeom>
        </p:spPr>
      </p:pic>
      <p:sp>
        <p:nvSpPr>
          <p:cNvPr id="7" name="Rectangle 6">
            <a:extLst>
              <a:ext uri="{FF2B5EF4-FFF2-40B4-BE49-F238E27FC236}">
                <a16:creationId xmlns:a16="http://schemas.microsoft.com/office/drawing/2014/main" id="{087C09C0-C1C6-6182-B714-0905C3C41B10}"/>
              </a:ext>
            </a:extLst>
          </p:cNvPr>
          <p:cNvSpPr/>
          <p:nvPr/>
        </p:nvSpPr>
        <p:spPr>
          <a:xfrm>
            <a:off x="1" y="3028991"/>
            <a:ext cx="12192000" cy="3716193"/>
          </a:xfrm>
          <a:prstGeom prst="rect">
            <a:avLst/>
          </a:prstGeom>
          <a:gradFill>
            <a:gsLst>
              <a:gs pos="58000">
                <a:schemeClr val="accent6">
                  <a:lumMod val="75000"/>
                  <a:alpha val="47541"/>
                </a:schemeClr>
              </a:gs>
              <a:gs pos="0">
                <a:schemeClr val="accent6">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6" name="Rectangle 5">
            <a:extLst>
              <a:ext uri="{FF2B5EF4-FFF2-40B4-BE49-F238E27FC236}">
                <a16:creationId xmlns:a16="http://schemas.microsoft.com/office/drawing/2014/main" id="{26DD5951-BB25-285A-9F58-4420BA1F9A83}"/>
              </a:ext>
            </a:extLst>
          </p:cNvPr>
          <p:cNvSpPr/>
          <p:nvPr/>
        </p:nvSpPr>
        <p:spPr>
          <a:xfrm>
            <a:off x="2310864" y="884961"/>
            <a:ext cx="7570273" cy="4517346"/>
          </a:xfrm>
          <a:prstGeom prst="rect">
            <a:avLst/>
          </a:prstGeom>
          <a:solidFill>
            <a:schemeClr val="bg2">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10" name="Freeform 9">
            <a:extLst>
              <a:ext uri="{FF2B5EF4-FFF2-40B4-BE49-F238E27FC236}">
                <a16:creationId xmlns:a16="http://schemas.microsoft.com/office/drawing/2014/main" id="{9FEAC1E7-A495-3547-AF0B-6A1FE6DB3338}"/>
              </a:ext>
            </a:extLst>
          </p:cNvPr>
          <p:cNvSpPr>
            <a:spLocks/>
          </p:cNvSpPr>
          <p:nvPr/>
        </p:nvSpPr>
        <p:spPr bwMode="auto">
          <a:xfrm rot="17302830">
            <a:off x="1371483" y="2520919"/>
            <a:ext cx="639475" cy="714251"/>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5"/>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
        <p:nvSpPr>
          <p:cNvPr id="12" name="Freeform 11">
            <a:extLst>
              <a:ext uri="{FF2B5EF4-FFF2-40B4-BE49-F238E27FC236}">
                <a16:creationId xmlns:a16="http://schemas.microsoft.com/office/drawing/2014/main" id="{075F1FF3-2C89-EC4E-BA2C-ECD7A1A42294}"/>
              </a:ext>
            </a:extLst>
          </p:cNvPr>
          <p:cNvSpPr>
            <a:spLocks/>
          </p:cNvSpPr>
          <p:nvPr/>
        </p:nvSpPr>
        <p:spPr bwMode="auto">
          <a:xfrm rot="9377767">
            <a:off x="11444781" y="1626088"/>
            <a:ext cx="250318" cy="327339"/>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
        <p:nvSpPr>
          <p:cNvPr id="13" name="Freeform 12">
            <a:extLst>
              <a:ext uri="{FF2B5EF4-FFF2-40B4-BE49-F238E27FC236}">
                <a16:creationId xmlns:a16="http://schemas.microsoft.com/office/drawing/2014/main" id="{32FF5223-47ED-B549-96FB-670E32C6446C}"/>
              </a:ext>
            </a:extLst>
          </p:cNvPr>
          <p:cNvSpPr>
            <a:spLocks/>
          </p:cNvSpPr>
          <p:nvPr/>
        </p:nvSpPr>
        <p:spPr bwMode="auto">
          <a:xfrm rot="8839656">
            <a:off x="10436248" y="1038221"/>
            <a:ext cx="536999" cy="702231"/>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
        <p:nvSpPr>
          <p:cNvPr id="14" name="Freeform 13">
            <a:extLst>
              <a:ext uri="{FF2B5EF4-FFF2-40B4-BE49-F238E27FC236}">
                <a16:creationId xmlns:a16="http://schemas.microsoft.com/office/drawing/2014/main" id="{ED51273B-DB85-9B44-8ADB-71300E80D78C}"/>
              </a:ext>
            </a:extLst>
          </p:cNvPr>
          <p:cNvSpPr>
            <a:spLocks/>
          </p:cNvSpPr>
          <p:nvPr/>
        </p:nvSpPr>
        <p:spPr bwMode="auto">
          <a:xfrm rot="12413298">
            <a:off x="1166558" y="3869313"/>
            <a:ext cx="225498" cy="294881"/>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grpSp>
        <p:nvGrpSpPr>
          <p:cNvPr id="15" name="Group 14">
            <a:extLst>
              <a:ext uri="{FF2B5EF4-FFF2-40B4-BE49-F238E27FC236}">
                <a16:creationId xmlns:a16="http://schemas.microsoft.com/office/drawing/2014/main" id="{BD97B0C7-718F-D14A-9F0F-A58206B0BDD2}"/>
              </a:ext>
            </a:extLst>
          </p:cNvPr>
          <p:cNvGrpSpPr/>
          <p:nvPr/>
        </p:nvGrpSpPr>
        <p:grpSpPr>
          <a:xfrm>
            <a:off x="3041649" y="1370430"/>
            <a:ext cx="6108702" cy="3478566"/>
            <a:chOff x="2313925" y="1216613"/>
            <a:chExt cx="8255900" cy="4804029"/>
          </a:xfrm>
          <a:solidFill>
            <a:schemeClr val="bg1">
              <a:alpha val="80000"/>
            </a:schemeClr>
          </a:solidFill>
        </p:grpSpPr>
        <p:sp>
          <p:nvSpPr>
            <p:cNvPr id="16" name="Freeform 15">
              <a:extLst>
                <a:ext uri="{FF2B5EF4-FFF2-40B4-BE49-F238E27FC236}">
                  <a16:creationId xmlns:a16="http://schemas.microsoft.com/office/drawing/2014/main" id="{E20CEDAC-24C9-9945-8838-BED0EA18ED3E}"/>
                </a:ext>
              </a:extLst>
            </p:cNvPr>
            <p:cNvSpPr>
              <a:spLocks/>
            </p:cNvSpPr>
            <p:nvPr/>
          </p:nvSpPr>
          <p:spPr bwMode="auto">
            <a:xfrm flipH="1">
              <a:off x="10172537" y="1216613"/>
              <a:ext cx="397288" cy="4804029"/>
            </a:xfrm>
            <a:custGeom>
              <a:avLst/>
              <a:gdLst>
                <a:gd name="T0" fmla="*/ 0 w 249"/>
                <a:gd name="T1" fmla="*/ 0 h 1626"/>
                <a:gd name="T2" fmla="*/ 0 w 249"/>
                <a:gd name="T3" fmla="*/ 1626 h 1626"/>
                <a:gd name="T4" fmla="*/ 249 w 249"/>
                <a:gd name="T5" fmla="*/ 1626 h 1626"/>
                <a:gd name="T6" fmla="*/ 249 w 249"/>
                <a:gd name="T7" fmla="*/ 1547 h 1626"/>
                <a:gd name="T8" fmla="*/ 104 w 249"/>
                <a:gd name="T9" fmla="*/ 1547 h 1626"/>
                <a:gd name="T10" fmla="*/ 104 w 249"/>
                <a:gd name="T11" fmla="*/ 76 h 1626"/>
                <a:gd name="T12" fmla="*/ 249 w 249"/>
                <a:gd name="T13" fmla="*/ 76 h 1626"/>
                <a:gd name="T14" fmla="*/ 249 w 249"/>
                <a:gd name="T15" fmla="*/ 0 h 1626"/>
                <a:gd name="T16" fmla="*/ 0 w 249"/>
                <a:gd name="T17" fmla="*/ 0 h 1626"/>
                <a:gd name="connsiteX0" fmla="*/ 0 w 10000"/>
                <a:gd name="connsiteY0" fmla="*/ 0 h 10000"/>
                <a:gd name="connsiteX1" fmla="*/ 0 w 10000"/>
                <a:gd name="connsiteY1" fmla="*/ 9785 h 10000"/>
                <a:gd name="connsiteX2" fmla="*/ 10000 w 10000"/>
                <a:gd name="connsiteY2" fmla="*/ 10000 h 10000"/>
                <a:gd name="connsiteX3" fmla="*/ 10000 w 10000"/>
                <a:gd name="connsiteY3" fmla="*/ 9514 h 10000"/>
                <a:gd name="connsiteX4" fmla="*/ 4177 w 10000"/>
                <a:gd name="connsiteY4" fmla="*/ 9514 h 10000"/>
                <a:gd name="connsiteX5" fmla="*/ 4177 w 10000"/>
                <a:gd name="connsiteY5" fmla="*/ 467 h 10000"/>
                <a:gd name="connsiteX6" fmla="*/ 10000 w 10000"/>
                <a:gd name="connsiteY6" fmla="*/ 467 h 10000"/>
                <a:gd name="connsiteX7" fmla="*/ 10000 w 10000"/>
                <a:gd name="connsiteY7" fmla="*/ 0 h 10000"/>
                <a:gd name="connsiteX8" fmla="*/ 0 w 10000"/>
                <a:gd name="connsiteY8" fmla="*/ 0 h 10000"/>
                <a:gd name="connsiteX0" fmla="*/ 0 w 10000"/>
                <a:gd name="connsiteY0" fmla="*/ 0 h 9817"/>
                <a:gd name="connsiteX1" fmla="*/ 0 w 10000"/>
                <a:gd name="connsiteY1" fmla="*/ 9785 h 9817"/>
                <a:gd name="connsiteX2" fmla="*/ 10000 w 10000"/>
                <a:gd name="connsiteY2" fmla="*/ 9817 h 9817"/>
                <a:gd name="connsiteX3" fmla="*/ 10000 w 10000"/>
                <a:gd name="connsiteY3" fmla="*/ 9514 h 9817"/>
                <a:gd name="connsiteX4" fmla="*/ 4177 w 10000"/>
                <a:gd name="connsiteY4" fmla="*/ 9514 h 9817"/>
                <a:gd name="connsiteX5" fmla="*/ 4177 w 10000"/>
                <a:gd name="connsiteY5" fmla="*/ 467 h 9817"/>
                <a:gd name="connsiteX6" fmla="*/ 10000 w 10000"/>
                <a:gd name="connsiteY6" fmla="*/ 467 h 9817"/>
                <a:gd name="connsiteX7" fmla="*/ 10000 w 10000"/>
                <a:gd name="connsiteY7" fmla="*/ 0 h 9817"/>
                <a:gd name="connsiteX8" fmla="*/ 0 w 10000"/>
                <a:gd name="connsiteY8" fmla="*/ 0 h 9817"/>
                <a:gd name="connsiteX0" fmla="*/ 0 w 10093"/>
                <a:gd name="connsiteY0" fmla="*/ 0 h 9967"/>
                <a:gd name="connsiteX1" fmla="*/ 0 w 10093"/>
                <a:gd name="connsiteY1" fmla="*/ 9967 h 9967"/>
                <a:gd name="connsiteX2" fmla="*/ 10093 w 10093"/>
                <a:gd name="connsiteY2" fmla="*/ 9964 h 9967"/>
                <a:gd name="connsiteX3" fmla="*/ 10000 w 10093"/>
                <a:gd name="connsiteY3" fmla="*/ 9691 h 9967"/>
                <a:gd name="connsiteX4" fmla="*/ 4177 w 10093"/>
                <a:gd name="connsiteY4" fmla="*/ 9691 h 9967"/>
                <a:gd name="connsiteX5" fmla="*/ 4177 w 10093"/>
                <a:gd name="connsiteY5" fmla="*/ 476 h 9967"/>
                <a:gd name="connsiteX6" fmla="*/ 10000 w 10093"/>
                <a:gd name="connsiteY6" fmla="*/ 476 h 9967"/>
                <a:gd name="connsiteX7" fmla="*/ 10000 w 10093"/>
                <a:gd name="connsiteY7" fmla="*/ 0 h 9967"/>
                <a:gd name="connsiteX8" fmla="*/ 0 w 10093"/>
                <a:gd name="connsiteY8" fmla="*/ 0 h 9967"/>
                <a:gd name="connsiteX0" fmla="*/ 0 w 10000"/>
                <a:gd name="connsiteY0" fmla="*/ 163 h 10000"/>
                <a:gd name="connsiteX1" fmla="*/ 0 w 10000"/>
                <a:gd name="connsiteY1" fmla="*/ 10000 h 10000"/>
                <a:gd name="connsiteX2" fmla="*/ 10000 w 10000"/>
                <a:gd name="connsiteY2" fmla="*/ 9997 h 10000"/>
                <a:gd name="connsiteX3" fmla="*/ 9908 w 10000"/>
                <a:gd name="connsiteY3" fmla="*/ 9723 h 10000"/>
                <a:gd name="connsiteX4" fmla="*/ 4139 w 10000"/>
                <a:gd name="connsiteY4" fmla="*/ 9723 h 10000"/>
                <a:gd name="connsiteX5" fmla="*/ 4139 w 10000"/>
                <a:gd name="connsiteY5" fmla="*/ 478 h 10000"/>
                <a:gd name="connsiteX6" fmla="*/ 9908 w 10000"/>
                <a:gd name="connsiteY6" fmla="*/ 478 h 10000"/>
                <a:gd name="connsiteX7" fmla="*/ 9908 w 10000"/>
                <a:gd name="connsiteY7" fmla="*/ 0 h 10000"/>
                <a:gd name="connsiteX8" fmla="*/ 0 w 10000"/>
                <a:gd name="connsiteY8" fmla="*/ 163 h 10000"/>
                <a:gd name="connsiteX0" fmla="*/ 0 w 10000"/>
                <a:gd name="connsiteY0" fmla="*/ 18 h 9855"/>
                <a:gd name="connsiteX1" fmla="*/ 0 w 10000"/>
                <a:gd name="connsiteY1" fmla="*/ 9855 h 9855"/>
                <a:gd name="connsiteX2" fmla="*/ 10000 w 10000"/>
                <a:gd name="connsiteY2" fmla="*/ 9852 h 9855"/>
                <a:gd name="connsiteX3" fmla="*/ 9908 w 10000"/>
                <a:gd name="connsiteY3" fmla="*/ 9578 h 9855"/>
                <a:gd name="connsiteX4" fmla="*/ 4139 w 10000"/>
                <a:gd name="connsiteY4" fmla="*/ 9578 h 9855"/>
                <a:gd name="connsiteX5" fmla="*/ 4139 w 10000"/>
                <a:gd name="connsiteY5" fmla="*/ 333 h 9855"/>
                <a:gd name="connsiteX6" fmla="*/ 9908 w 10000"/>
                <a:gd name="connsiteY6" fmla="*/ 333 h 9855"/>
                <a:gd name="connsiteX7" fmla="*/ 9816 w 10000"/>
                <a:gd name="connsiteY7" fmla="*/ 0 h 9855"/>
                <a:gd name="connsiteX8" fmla="*/ 0 w 10000"/>
                <a:gd name="connsiteY8" fmla="*/ 18 h 9855"/>
                <a:gd name="connsiteX0" fmla="*/ 0 w 10000"/>
                <a:gd name="connsiteY0" fmla="*/ 9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9 h 9991"/>
                <a:gd name="connsiteX6" fmla="*/ 9908 w 10000"/>
                <a:gd name="connsiteY6" fmla="*/ 329 h 9991"/>
                <a:gd name="connsiteX7" fmla="*/ 9908 w 10000"/>
                <a:gd name="connsiteY7" fmla="*/ 0 h 9991"/>
                <a:gd name="connsiteX8" fmla="*/ 0 w 10000"/>
                <a:gd name="connsiteY8" fmla="*/ 9 h 9991"/>
                <a:gd name="connsiteX0" fmla="*/ 0 w 10095"/>
                <a:gd name="connsiteY0" fmla="*/ 9 h 10000"/>
                <a:gd name="connsiteX1" fmla="*/ 0 w 10095"/>
                <a:gd name="connsiteY1" fmla="*/ 10000 h 10000"/>
                <a:gd name="connsiteX2" fmla="*/ 10000 w 10095"/>
                <a:gd name="connsiteY2" fmla="*/ 9997 h 10000"/>
                <a:gd name="connsiteX3" fmla="*/ 9908 w 10095"/>
                <a:gd name="connsiteY3" fmla="*/ 9719 h 10000"/>
                <a:gd name="connsiteX4" fmla="*/ 4139 w 10095"/>
                <a:gd name="connsiteY4" fmla="*/ 9719 h 10000"/>
                <a:gd name="connsiteX5" fmla="*/ 4139 w 10095"/>
                <a:gd name="connsiteY5" fmla="*/ 329 h 10000"/>
                <a:gd name="connsiteX6" fmla="*/ 9908 w 10095"/>
                <a:gd name="connsiteY6" fmla="*/ 329 h 10000"/>
                <a:gd name="connsiteX7" fmla="*/ 10093 w 10095"/>
                <a:gd name="connsiteY7" fmla="*/ 0 h 10000"/>
                <a:gd name="connsiteX8" fmla="*/ 0 w 10095"/>
                <a:gd name="connsiteY8" fmla="*/ 9 h 10000"/>
                <a:gd name="connsiteX0" fmla="*/ 0 w 10000"/>
                <a:gd name="connsiteY0" fmla="*/ 0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0 h 9991"/>
                <a:gd name="connsiteX6" fmla="*/ 9908 w 10000"/>
                <a:gd name="connsiteY6" fmla="*/ 320 h 9991"/>
                <a:gd name="connsiteX7" fmla="*/ 9816 w 10000"/>
                <a:gd name="connsiteY7" fmla="*/ 0 h 9991"/>
                <a:gd name="connsiteX8" fmla="*/ 0 w 10000"/>
                <a:gd name="connsiteY8" fmla="*/ 0 h 9991"/>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0 h 10000"/>
                <a:gd name="connsiteX1" fmla="*/ 0 w 10005"/>
                <a:gd name="connsiteY1" fmla="*/ 10000 h 10000"/>
                <a:gd name="connsiteX2" fmla="*/ 10000 w 10005"/>
                <a:gd name="connsiteY2" fmla="*/ 9997 h 10000"/>
                <a:gd name="connsiteX3" fmla="*/ 9908 w 10005"/>
                <a:gd name="connsiteY3" fmla="*/ 9719 h 10000"/>
                <a:gd name="connsiteX4" fmla="*/ 4139 w 10005"/>
                <a:gd name="connsiteY4" fmla="*/ 9719 h 10000"/>
                <a:gd name="connsiteX5" fmla="*/ 4139 w 10005"/>
                <a:gd name="connsiteY5" fmla="*/ 320 h 10000"/>
                <a:gd name="connsiteX6" fmla="*/ 9908 w 10005"/>
                <a:gd name="connsiteY6" fmla="*/ 320 h 10000"/>
                <a:gd name="connsiteX7" fmla="*/ 10001 w 10005"/>
                <a:gd name="connsiteY7" fmla="*/ 0 h 10000"/>
                <a:gd name="connsiteX8" fmla="*/ 0 w 10005"/>
                <a:gd name="connsiteY8" fmla="*/ 0 h 10000"/>
                <a:gd name="connsiteX0" fmla="*/ 0 w 10000"/>
                <a:gd name="connsiteY0" fmla="*/ 0 h 10000"/>
                <a:gd name="connsiteX1" fmla="*/ 0 w 10000"/>
                <a:gd name="connsiteY1" fmla="*/ 10000 h 10000"/>
                <a:gd name="connsiteX2" fmla="*/ 10000 w 10000"/>
                <a:gd name="connsiteY2" fmla="*/ 9997 h 10000"/>
                <a:gd name="connsiteX3" fmla="*/ 9908 w 10000"/>
                <a:gd name="connsiteY3" fmla="*/ 9719 h 10000"/>
                <a:gd name="connsiteX4" fmla="*/ 4139 w 10000"/>
                <a:gd name="connsiteY4" fmla="*/ 9719 h 10000"/>
                <a:gd name="connsiteX5" fmla="*/ 4139 w 10000"/>
                <a:gd name="connsiteY5" fmla="*/ 320 h 10000"/>
                <a:gd name="connsiteX6" fmla="*/ 9908 w 10000"/>
                <a:gd name="connsiteY6" fmla="*/ 320 h 10000"/>
                <a:gd name="connsiteX7" fmla="*/ 9724 w 10000"/>
                <a:gd name="connsiteY7" fmla="*/ 0 h 10000"/>
                <a:gd name="connsiteX8" fmla="*/ 0 w 10000"/>
                <a:gd name="connsiteY8" fmla="*/ 0 h 10000"/>
                <a:gd name="connsiteX0" fmla="*/ 0 w 10000"/>
                <a:gd name="connsiteY0" fmla="*/ 9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9 h 10009"/>
                <a:gd name="connsiteX0" fmla="*/ 0 w 10000"/>
                <a:gd name="connsiteY0" fmla="*/ 87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87 h 10009"/>
                <a:gd name="connsiteX0" fmla="*/ 0 w 10000"/>
                <a:gd name="connsiteY0" fmla="*/ 39 h 9961"/>
                <a:gd name="connsiteX1" fmla="*/ 0 w 10000"/>
                <a:gd name="connsiteY1" fmla="*/ 9961 h 9961"/>
                <a:gd name="connsiteX2" fmla="*/ 10000 w 10000"/>
                <a:gd name="connsiteY2" fmla="*/ 9958 h 9961"/>
                <a:gd name="connsiteX3" fmla="*/ 9908 w 10000"/>
                <a:gd name="connsiteY3" fmla="*/ 9680 h 9961"/>
                <a:gd name="connsiteX4" fmla="*/ 4139 w 10000"/>
                <a:gd name="connsiteY4" fmla="*/ 9680 h 9961"/>
                <a:gd name="connsiteX5" fmla="*/ 4139 w 10000"/>
                <a:gd name="connsiteY5" fmla="*/ 281 h 9961"/>
                <a:gd name="connsiteX6" fmla="*/ 9908 w 10000"/>
                <a:gd name="connsiteY6" fmla="*/ 281 h 9961"/>
                <a:gd name="connsiteX7" fmla="*/ 9909 w 10000"/>
                <a:gd name="connsiteY7" fmla="*/ 0 h 9961"/>
                <a:gd name="connsiteX8" fmla="*/ 0 w 10000"/>
                <a:gd name="connsiteY8" fmla="*/ 39 h 9961"/>
                <a:gd name="connsiteX0" fmla="*/ 0 w 10000"/>
                <a:gd name="connsiteY0" fmla="*/ 0 h 10003"/>
                <a:gd name="connsiteX1" fmla="*/ 0 w 10000"/>
                <a:gd name="connsiteY1" fmla="*/ 10003 h 10003"/>
                <a:gd name="connsiteX2" fmla="*/ 10000 w 10000"/>
                <a:gd name="connsiteY2" fmla="*/ 10000 h 10003"/>
                <a:gd name="connsiteX3" fmla="*/ 9908 w 10000"/>
                <a:gd name="connsiteY3" fmla="*/ 9721 h 10003"/>
                <a:gd name="connsiteX4" fmla="*/ 4139 w 10000"/>
                <a:gd name="connsiteY4" fmla="*/ 9721 h 10003"/>
                <a:gd name="connsiteX5" fmla="*/ 4139 w 10000"/>
                <a:gd name="connsiteY5" fmla="*/ 285 h 10003"/>
                <a:gd name="connsiteX6" fmla="*/ 9908 w 10000"/>
                <a:gd name="connsiteY6" fmla="*/ 285 h 10003"/>
                <a:gd name="connsiteX7" fmla="*/ 9909 w 10000"/>
                <a:gd name="connsiteY7" fmla="*/ 3 h 10003"/>
                <a:gd name="connsiteX8" fmla="*/ 0 w 10000"/>
                <a:gd name="connsiteY8" fmla="*/ 0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3">
                  <a:moveTo>
                    <a:pt x="0" y="0"/>
                  </a:moveTo>
                  <a:lnTo>
                    <a:pt x="0" y="10003"/>
                  </a:lnTo>
                  <a:lnTo>
                    <a:pt x="10000" y="10000"/>
                  </a:lnTo>
                  <a:cubicBezTo>
                    <a:pt x="9969" y="9908"/>
                    <a:pt x="9939" y="9813"/>
                    <a:pt x="9908" y="9721"/>
                  </a:cubicBezTo>
                  <a:lnTo>
                    <a:pt x="4139" y="9721"/>
                  </a:lnTo>
                  <a:lnTo>
                    <a:pt x="4139" y="285"/>
                  </a:lnTo>
                  <a:lnTo>
                    <a:pt x="9908" y="285"/>
                  </a:lnTo>
                  <a:cubicBezTo>
                    <a:pt x="9877" y="172"/>
                    <a:pt x="9940" y="116"/>
                    <a:pt x="9909"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37" tIns="36568" rIns="73137" bIns="36568" numCol="1" anchor="t" anchorCtr="0" compatLnSpc="1">
              <a:prstTxWarp prst="textNoShape">
                <a:avLst/>
              </a:prstTxWarp>
            </a:bodyPr>
            <a:lstStyle/>
            <a:p>
              <a:endParaRPr lang="en-US" sz="1440">
                <a:latin typeface="+mj-lt"/>
              </a:endParaRPr>
            </a:p>
          </p:txBody>
        </p:sp>
        <p:sp>
          <p:nvSpPr>
            <p:cNvPr id="17" name="Freeform 16">
              <a:extLst>
                <a:ext uri="{FF2B5EF4-FFF2-40B4-BE49-F238E27FC236}">
                  <a16:creationId xmlns:a16="http://schemas.microsoft.com/office/drawing/2014/main" id="{5C9F0F8B-D060-A24B-80E5-3B1A33576C2B}"/>
                </a:ext>
              </a:extLst>
            </p:cNvPr>
            <p:cNvSpPr>
              <a:spLocks/>
            </p:cNvSpPr>
            <p:nvPr/>
          </p:nvSpPr>
          <p:spPr bwMode="auto">
            <a:xfrm>
              <a:off x="2313925" y="1216613"/>
              <a:ext cx="397288" cy="4804029"/>
            </a:xfrm>
            <a:custGeom>
              <a:avLst/>
              <a:gdLst>
                <a:gd name="T0" fmla="*/ 0 w 249"/>
                <a:gd name="T1" fmla="*/ 0 h 1626"/>
                <a:gd name="T2" fmla="*/ 0 w 249"/>
                <a:gd name="T3" fmla="*/ 1626 h 1626"/>
                <a:gd name="T4" fmla="*/ 249 w 249"/>
                <a:gd name="T5" fmla="*/ 1626 h 1626"/>
                <a:gd name="T6" fmla="*/ 249 w 249"/>
                <a:gd name="T7" fmla="*/ 1547 h 1626"/>
                <a:gd name="T8" fmla="*/ 104 w 249"/>
                <a:gd name="T9" fmla="*/ 1547 h 1626"/>
                <a:gd name="T10" fmla="*/ 104 w 249"/>
                <a:gd name="T11" fmla="*/ 76 h 1626"/>
                <a:gd name="T12" fmla="*/ 249 w 249"/>
                <a:gd name="T13" fmla="*/ 76 h 1626"/>
                <a:gd name="T14" fmla="*/ 249 w 249"/>
                <a:gd name="T15" fmla="*/ 0 h 1626"/>
                <a:gd name="T16" fmla="*/ 0 w 249"/>
                <a:gd name="T17" fmla="*/ 0 h 1626"/>
                <a:gd name="connsiteX0" fmla="*/ 0 w 10000"/>
                <a:gd name="connsiteY0" fmla="*/ 0 h 10000"/>
                <a:gd name="connsiteX1" fmla="*/ 0 w 10000"/>
                <a:gd name="connsiteY1" fmla="*/ 9785 h 10000"/>
                <a:gd name="connsiteX2" fmla="*/ 10000 w 10000"/>
                <a:gd name="connsiteY2" fmla="*/ 10000 h 10000"/>
                <a:gd name="connsiteX3" fmla="*/ 10000 w 10000"/>
                <a:gd name="connsiteY3" fmla="*/ 9514 h 10000"/>
                <a:gd name="connsiteX4" fmla="*/ 4177 w 10000"/>
                <a:gd name="connsiteY4" fmla="*/ 9514 h 10000"/>
                <a:gd name="connsiteX5" fmla="*/ 4177 w 10000"/>
                <a:gd name="connsiteY5" fmla="*/ 467 h 10000"/>
                <a:gd name="connsiteX6" fmla="*/ 10000 w 10000"/>
                <a:gd name="connsiteY6" fmla="*/ 467 h 10000"/>
                <a:gd name="connsiteX7" fmla="*/ 10000 w 10000"/>
                <a:gd name="connsiteY7" fmla="*/ 0 h 10000"/>
                <a:gd name="connsiteX8" fmla="*/ 0 w 10000"/>
                <a:gd name="connsiteY8" fmla="*/ 0 h 10000"/>
                <a:gd name="connsiteX0" fmla="*/ 0 w 10000"/>
                <a:gd name="connsiteY0" fmla="*/ 0 h 9817"/>
                <a:gd name="connsiteX1" fmla="*/ 0 w 10000"/>
                <a:gd name="connsiteY1" fmla="*/ 9785 h 9817"/>
                <a:gd name="connsiteX2" fmla="*/ 10000 w 10000"/>
                <a:gd name="connsiteY2" fmla="*/ 9817 h 9817"/>
                <a:gd name="connsiteX3" fmla="*/ 10000 w 10000"/>
                <a:gd name="connsiteY3" fmla="*/ 9514 h 9817"/>
                <a:gd name="connsiteX4" fmla="*/ 4177 w 10000"/>
                <a:gd name="connsiteY4" fmla="*/ 9514 h 9817"/>
                <a:gd name="connsiteX5" fmla="*/ 4177 w 10000"/>
                <a:gd name="connsiteY5" fmla="*/ 467 h 9817"/>
                <a:gd name="connsiteX6" fmla="*/ 10000 w 10000"/>
                <a:gd name="connsiteY6" fmla="*/ 467 h 9817"/>
                <a:gd name="connsiteX7" fmla="*/ 10000 w 10000"/>
                <a:gd name="connsiteY7" fmla="*/ 0 h 9817"/>
                <a:gd name="connsiteX8" fmla="*/ 0 w 10000"/>
                <a:gd name="connsiteY8" fmla="*/ 0 h 9817"/>
                <a:gd name="connsiteX0" fmla="*/ 0 w 10093"/>
                <a:gd name="connsiteY0" fmla="*/ 0 h 9967"/>
                <a:gd name="connsiteX1" fmla="*/ 0 w 10093"/>
                <a:gd name="connsiteY1" fmla="*/ 9967 h 9967"/>
                <a:gd name="connsiteX2" fmla="*/ 10093 w 10093"/>
                <a:gd name="connsiteY2" fmla="*/ 9964 h 9967"/>
                <a:gd name="connsiteX3" fmla="*/ 10000 w 10093"/>
                <a:gd name="connsiteY3" fmla="*/ 9691 h 9967"/>
                <a:gd name="connsiteX4" fmla="*/ 4177 w 10093"/>
                <a:gd name="connsiteY4" fmla="*/ 9691 h 9967"/>
                <a:gd name="connsiteX5" fmla="*/ 4177 w 10093"/>
                <a:gd name="connsiteY5" fmla="*/ 476 h 9967"/>
                <a:gd name="connsiteX6" fmla="*/ 10000 w 10093"/>
                <a:gd name="connsiteY6" fmla="*/ 476 h 9967"/>
                <a:gd name="connsiteX7" fmla="*/ 10000 w 10093"/>
                <a:gd name="connsiteY7" fmla="*/ 0 h 9967"/>
                <a:gd name="connsiteX8" fmla="*/ 0 w 10093"/>
                <a:gd name="connsiteY8" fmla="*/ 0 h 9967"/>
                <a:gd name="connsiteX0" fmla="*/ 0 w 10000"/>
                <a:gd name="connsiteY0" fmla="*/ 163 h 10000"/>
                <a:gd name="connsiteX1" fmla="*/ 0 w 10000"/>
                <a:gd name="connsiteY1" fmla="*/ 10000 h 10000"/>
                <a:gd name="connsiteX2" fmla="*/ 10000 w 10000"/>
                <a:gd name="connsiteY2" fmla="*/ 9997 h 10000"/>
                <a:gd name="connsiteX3" fmla="*/ 9908 w 10000"/>
                <a:gd name="connsiteY3" fmla="*/ 9723 h 10000"/>
                <a:gd name="connsiteX4" fmla="*/ 4139 w 10000"/>
                <a:gd name="connsiteY4" fmla="*/ 9723 h 10000"/>
                <a:gd name="connsiteX5" fmla="*/ 4139 w 10000"/>
                <a:gd name="connsiteY5" fmla="*/ 478 h 10000"/>
                <a:gd name="connsiteX6" fmla="*/ 9908 w 10000"/>
                <a:gd name="connsiteY6" fmla="*/ 478 h 10000"/>
                <a:gd name="connsiteX7" fmla="*/ 9908 w 10000"/>
                <a:gd name="connsiteY7" fmla="*/ 0 h 10000"/>
                <a:gd name="connsiteX8" fmla="*/ 0 w 10000"/>
                <a:gd name="connsiteY8" fmla="*/ 163 h 10000"/>
                <a:gd name="connsiteX0" fmla="*/ 0 w 10000"/>
                <a:gd name="connsiteY0" fmla="*/ 18 h 9855"/>
                <a:gd name="connsiteX1" fmla="*/ 0 w 10000"/>
                <a:gd name="connsiteY1" fmla="*/ 9855 h 9855"/>
                <a:gd name="connsiteX2" fmla="*/ 10000 w 10000"/>
                <a:gd name="connsiteY2" fmla="*/ 9852 h 9855"/>
                <a:gd name="connsiteX3" fmla="*/ 9908 w 10000"/>
                <a:gd name="connsiteY3" fmla="*/ 9578 h 9855"/>
                <a:gd name="connsiteX4" fmla="*/ 4139 w 10000"/>
                <a:gd name="connsiteY4" fmla="*/ 9578 h 9855"/>
                <a:gd name="connsiteX5" fmla="*/ 4139 w 10000"/>
                <a:gd name="connsiteY5" fmla="*/ 333 h 9855"/>
                <a:gd name="connsiteX6" fmla="*/ 9908 w 10000"/>
                <a:gd name="connsiteY6" fmla="*/ 333 h 9855"/>
                <a:gd name="connsiteX7" fmla="*/ 9816 w 10000"/>
                <a:gd name="connsiteY7" fmla="*/ 0 h 9855"/>
                <a:gd name="connsiteX8" fmla="*/ 0 w 10000"/>
                <a:gd name="connsiteY8" fmla="*/ 18 h 9855"/>
                <a:gd name="connsiteX0" fmla="*/ 0 w 10000"/>
                <a:gd name="connsiteY0" fmla="*/ 9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9 h 9991"/>
                <a:gd name="connsiteX6" fmla="*/ 9908 w 10000"/>
                <a:gd name="connsiteY6" fmla="*/ 329 h 9991"/>
                <a:gd name="connsiteX7" fmla="*/ 9908 w 10000"/>
                <a:gd name="connsiteY7" fmla="*/ 0 h 9991"/>
                <a:gd name="connsiteX8" fmla="*/ 0 w 10000"/>
                <a:gd name="connsiteY8" fmla="*/ 9 h 9991"/>
                <a:gd name="connsiteX0" fmla="*/ 0 w 10095"/>
                <a:gd name="connsiteY0" fmla="*/ 9 h 10000"/>
                <a:gd name="connsiteX1" fmla="*/ 0 w 10095"/>
                <a:gd name="connsiteY1" fmla="*/ 10000 h 10000"/>
                <a:gd name="connsiteX2" fmla="*/ 10000 w 10095"/>
                <a:gd name="connsiteY2" fmla="*/ 9997 h 10000"/>
                <a:gd name="connsiteX3" fmla="*/ 9908 w 10095"/>
                <a:gd name="connsiteY3" fmla="*/ 9719 h 10000"/>
                <a:gd name="connsiteX4" fmla="*/ 4139 w 10095"/>
                <a:gd name="connsiteY4" fmla="*/ 9719 h 10000"/>
                <a:gd name="connsiteX5" fmla="*/ 4139 w 10095"/>
                <a:gd name="connsiteY5" fmla="*/ 329 h 10000"/>
                <a:gd name="connsiteX6" fmla="*/ 9908 w 10095"/>
                <a:gd name="connsiteY6" fmla="*/ 329 h 10000"/>
                <a:gd name="connsiteX7" fmla="*/ 10093 w 10095"/>
                <a:gd name="connsiteY7" fmla="*/ 0 h 10000"/>
                <a:gd name="connsiteX8" fmla="*/ 0 w 10095"/>
                <a:gd name="connsiteY8" fmla="*/ 9 h 10000"/>
                <a:gd name="connsiteX0" fmla="*/ 0 w 10000"/>
                <a:gd name="connsiteY0" fmla="*/ 0 h 9991"/>
                <a:gd name="connsiteX1" fmla="*/ 0 w 10000"/>
                <a:gd name="connsiteY1" fmla="*/ 9991 h 9991"/>
                <a:gd name="connsiteX2" fmla="*/ 10000 w 10000"/>
                <a:gd name="connsiteY2" fmla="*/ 9988 h 9991"/>
                <a:gd name="connsiteX3" fmla="*/ 9908 w 10000"/>
                <a:gd name="connsiteY3" fmla="*/ 9710 h 9991"/>
                <a:gd name="connsiteX4" fmla="*/ 4139 w 10000"/>
                <a:gd name="connsiteY4" fmla="*/ 9710 h 9991"/>
                <a:gd name="connsiteX5" fmla="*/ 4139 w 10000"/>
                <a:gd name="connsiteY5" fmla="*/ 320 h 9991"/>
                <a:gd name="connsiteX6" fmla="*/ 9908 w 10000"/>
                <a:gd name="connsiteY6" fmla="*/ 320 h 9991"/>
                <a:gd name="connsiteX7" fmla="*/ 9816 w 10000"/>
                <a:gd name="connsiteY7" fmla="*/ 0 h 9991"/>
                <a:gd name="connsiteX8" fmla="*/ 0 w 10000"/>
                <a:gd name="connsiteY8" fmla="*/ 0 h 9991"/>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9 h 10009"/>
                <a:gd name="connsiteX1" fmla="*/ 0 w 10005"/>
                <a:gd name="connsiteY1" fmla="*/ 10009 h 10009"/>
                <a:gd name="connsiteX2" fmla="*/ 10000 w 10005"/>
                <a:gd name="connsiteY2" fmla="*/ 10006 h 10009"/>
                <a:gd name="connsiteX3" fmla="*/ 9908 w 10005"/>
                <a:gd name="connsiteY3" fmla="*/ 9728 h 10009"/>
                <a:gd name="connsiteX4" fmla="*/ 4139 w 10005"/>
                <a:gd name="connsiteY4" fmla="*/ 9728 h 10009"/>
                <a:gd name="connsiteX5" fmla="*/ 4139 w 10005"/>
                <a:gd name="connsiteY5" fmla="*/ 329 h 10009"/>
                <a:gd name="connsiteX6" fmla="*/ 9908 w 10005"/>
                <a:gd name="connsiteY6" fmla="*/ 329 h 10009"/>
                <a:gd name="connsiteX7" fmla="*/ 10001 w 10005"/>
                <a:gd name="connsiteY7" fmla="*/ 0 h 10009"/>
                <a:gd name="connsiteX8" fmla="*/ 0 w 10005"/>
                <a:gd name="connsiteY8" fmla="*/ 9 h 10009"/>
                <a:gd name="connsiteX0" fmla="*/ 0 w 10005"/>
                <a:gd name="connsiteY0" fmla="*/ 0 h 10000"/>
                <a:gd name="connsiteX1" fmla="*/ 0 w 10005"/>
                <a:gd name="connsiteY1" fmla="*/ 10000 h 10000"/>
                <a:gd name="connsiteX2" fmla="*/ 10000 w 10005"/>
                <a:gd name="connsiteY2" fmla="*/ 9997 h 10000"/>
                <a:gd name="connsiteX3" fmla="*/ 9908 w 10005"/>
                <a:gd name="connsiteY3" fmla="*/ 9719 h 10000"/>
                <a:gd name="connsiteX4" fmla="*/ 4139 w 10005"/>
                <a:gd name="connsiteY4" fmla="*/ 9719 h 10000"/>
                <a:gd name="connsiteX5" fmla="*/ 4139 w 10005"/>
                <a:gd name="connsiteY5" fmla="*/ 320 h 10000"/>
                <a:gd name="connsiteX6" fmla="*/ 9908 w 10005"/>
                <a:gd name="connsiteY6" fmla="*/ 320 h 10000"/>
                <a:gd name="connsiteX7" fmla="*/ 10001 w 10005"/>
                <a:gd name="connsiteY7" fmla="*/ 0 h 10000"/>
                <a:gd name="connsiteX8" fmla="*/ 0 w 10005"/>
                <a:gd name="connsiteY8" fmla="*/ 0 h 10000"/>
                <a:gd name="connsiteX0" fmla="*/ 0 w 10000"/>
                <a:gd name="connsiteY0" fmla="*/ 0 h 10000"/>
                <a:gd name="connsiteX1" fmla="*/ 0 w 10000"/>
                <a:gd name="connsiteY1" fmla="*/ 10000 h 10000"/>
                <a:gd name="connsiteX2" fmla="*/ 10000 w 10000"/>
                <a:gd name="connsiteY2" fmla="*/ 9997 h 10000"/>
                <a:gd name="connsiteX3" fmla="*/ 9908 w 10000"/>
                <a:gd name="connsiteY3" fmla="*/ 9719 h 10000"/>
                <a:gd name="connsiteX4" fmla="*/ 4139 w 10000"/>
                <a:gd name="connsiteY4" fmla="*/ 9719 h 10000"/>
                <a:gd name="connsiteX5" fmla="*/ 4139 w 10000"/>
                <a:gd name="connsiteY5" fmla="*/ 320 h 10000"/>
                <a:gd name="connsiteX6" fmla="*/ 9908 w 10000"/>
                <a:gd name="connsiteY6" fmla="*/ 320 h 10000"/>
                <a:gd name="connsiteX7" fmla="*/ 9724 w 10000"/>
                <a:gd name="connsiteY7" fmla="*/ 0 h 10000"/>
                <a:gd name="connsiteX8" fmla="*/ 0 w 10000"/>
                <a:gd name="connsiteY8" fmla="*/ 0 h 10000"/>
                <a:gd name="connsiteX0" fmla="*/ 0 w 10000"/>
                <a:gd name="connsiteY0" fmla="*/ 9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9 h 10009"/>
                <a:gd name="connsiteX0" fmla="*/ 0 w 10000"/>
                <a:gd name="connsiteY0" fmla="*/ 87 h 10009"/>
                <a:gd name="connsiteX1" fmla="*/ 0 w 10000"/>
                <a:gd name="connsiteY1" fmla="*/ 10009 h 10009"/>
                <a:gd name="connsiteX2" fmla="*/ 10000 w 10000"/>
                <a:gd name="connsiteY2" fmla="*/ 10006 h 10009"/>
                <a:gd name="connsiteX3" fmla="*/ 9908 w 10000"/>
                <a:gd name="connsiteY3" fmla="*/ 9728 h 10009"/>
                <a:gd name="connsiteX4" fmla="*/ 4139 w 10000"/>
                <a:gd name="connsiteY4" fmla="*/ 9728 h 10009"/>
                <a:gd name="connsiteX5" fmla="*/ 4139 w 10000"/>
                <a:gd name="connsiteY5" fmla="*/ 329 h 10009"/>
                <a:gd name="connsiteX6" fmla="*/ 9908 w 10000"/>
                <a:gd name="connsiteY6" fmla="*/ 329 h 10009"/>
                <a:gd name="connsiteX7" fmla="*/ 9909 w 10000"/>
                <a:gd name="connsiteY7" fmla="*/ 0 h 10009"/>
                <a:gd name="connsiteX8" fmla="*/ 0 w 10000"/>
                <a:gd name="connsiteY8" fmla="*/ 87 h 10009"/>
                <a:gd name="connsiteX0" fmla="*/ 0 w 10000"/>
                <a:gd name="connsiteY0" fmla="*/ 39 h 9961"/>
                <a:gd name="connsiteX1" fmla="*/ 0 w 10000"/>
                <a:gd name="connsiteY1" fmla="*/ 9961 h 9961"/>
                <a:gd name="connsiteX2" fmla="*/ 10000 w 10000"/>
                <a:gd name="connsiteY2" fmla="*/ 9958 h 9961"/>
                <a:gd name="connsiteX3" fmla="*/ 9908 w 10000"/>
                <a:gd name="connsiteY3" fmla="*/ 9680 h 9961"/>
                <a:gd name="connsiteX4" fmla="*/ 4139 w 10000"/>
                <a:gd name="connsiteY4" fmla="*/ 9680 h 9961"/>
                <a:gd name="connsiteX5" fmla="*/ 4139 w 10000"/>
                <a:gd name="connsiteY5" fmla="*/ 281 h 9961"/>
                <a:gd name="connsiteX6" fmla="*/ 9908 w 10000"/>
                <a:gd name="connsiteY6" fmla="*/ 281 h 9961"/>
                <a:gd name="connsiteX7" fmla="*/ 9909 w 10000"/>
                <a:gd name="connsiteY7" fmla="*/ 0 h 9961"/>
                <a:gd name="connsiteX8" fmla="*/ 0 w 10000"/>
                <a:gd name="connsiteY8" fmla="*/ 39 h 9961"/>
                <a:gd name="connsiteX0" fmla="*/ 0 w 10000"/>
                <a:gd name="connsiteY0" fmla="*/ 0 h 10003"/>
                <a:gd name="connsiteX1" fmla="*/ 0 w 10000"/>
                <a:gd name="connsiteY1" fmla="*/ 10003 h 10003"/>
                <a:gd name="connsiteX2" fmla="*/ 10000 w 10000"/>
                <a:gd name="connsiteY2" fmla="*/ 10000 h 10003"/>
                <a:gd name="connsiteX3" fmla="*/ 9908 w 10000"/>
                <a:gd name="connsiteY3" fmla="*/ 9721 h 10003"/>
                <a:gd name="connsiteX4" fmla="*/ 4139 w 10000"/>
                <a:gd name="connsiteY4" fmla="*/ 9721 h 10003"/>
                <a:gd name="connsiteX5" fmla="*/ 4139 w 10000"/>
                <a:gd name="connsiteY5" fmla="*/ 285 h 10003"/>
                <a:gd name="connsiteX6" fmla="*/ 9908 w 10000"/>
                <a:gd name="connsiteY6" fmla="*/ 285 h 10003"/>
                <a:gd name="connsiteX7" fmla="*/ 9909 w 10000"/>
                <a:gd name="connsiteY7" fmla="*/ 3 h 10003"/>
                <a:gd name="connsiteX8" fmla="*/ 0 w 10000"/>
                <a:gd name="connsiteY8" fmla="*/ 0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3">
                  <a:moveTo>
                    <a:pt x="0" y="0"/>
                  </a:moveTo>
                  <a:lnTo>
                    <a:pt x="0" y="10003"/>
                  </a:lnTo>
                  <a:lnTo>
                    <a:pt x="10000" y="10000"/>
                  </a:lnTo>
                  <a:cubicBezTo>
                    <a:pt x="9969" y="9908"/>
                    <a:pt x="9939" y="9813"/>
                    <a:pt x="9908" y="9721"/>
                  </a:cubicBezTo>
                  <a:lnTo>
                    <a:pt x="4139" y="9721"/>
                  </a:lnTo>
                  <a:lnTo>
                    <a:pt x="4139" y="285"/>
                  </a:lnTo>
                  <a:lnTo>
                    <a:pt x="9908" y="285"/>
                  </a:lnTo>
                  <a:cubicBezTo>
                    <a:pt x="9877" y="172"/>
                    <a:pt x="9940" y="116"/>
                    <a:pt x="9909"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37" tIns="36568" rIns="73137" bIns="36568" numCol="1" anchor="t" anchorCtr="0" compatLnSpc="1">
              <a:prstTxWarp prst="textNoShape">
                <a:avLst/>
              </a:prstTxWarp>
            </a:bodyPr>
            <a:lstStyle/>
            <a:p>
              <a:endParaRPr lang="en-US" sz="1440" dirty="0">
                <a:latin typeface="+mj-lt"/>
              </a:endParaRPr>
            </a:p>
          </p:txBody>
        </p:sp>
      </p:grpSp>
      <p:sp>
        <p:nvSpPr>
          <p:cNvPr id="20" name="TextBox 19">
            <a:extLst>
              <a:ext uri="{FF2B5EF4-FFF2-40B4-BE49-F238E27FC236}">
                <a16:creationId xmlns:a16="http://schemas.microsoft.com/office/drawing/2014/main" id="{5804251C-756C-7B46-B182-FFBB2CCB1B0C}"/>
              </a:ext>
            </a:extLst>
          </p:cNvPr>
          <p:cNvSpPr txBox="1"/>
          <p:nvPr/>
        </p:nvSpPr>
        <p:spPr>
          <a:xfrm>
            <a:off x="3426240" y="2158737"/>
            <a:ext cx="5084418" cy="1938992"/>
          </a:xfrm>
          <a:prstGeom prst="rect">
            <a:avLst/>
          </a:prstGeom>
          <a:noFill/>
        </p:spPr>
        <p:txBody>
          <a:bodyPr wrap="square" anchor="ctr">
            <a:spAutoFit/>
          </a:bodyPr>
          <a:lstStyle/>
          <a:p>
            <a:pPr algn="ctr"/>
            <a:r>
              <a:rPr lang="en-US" sz="2000" b="0" i="0" dirty="0">
                <a:solidFill>
                  <a:schemeClr val="tx2"/>
                </a:solidFill>
                <a:effectLst/>
              </a:rPr>
              <a:t>“Creating awareness was the first step in our conversation about disability inclusion, however, acceptance enforces awareness and reflects how our society should celebrate the differences and abilities that neurodivergent people have.”</a:t>
            </a:r>
            <a:endParaRPr lang="en-US" sz="2000" b="1" dirty="0">
              <a:solidFill>
                <a:schemeClr val="tx2"/>
              </a:solidFill>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49CB1F9-A9E7-6044-B203-904DC033526E}"/>
              </a:ext>
            </a:extLst>
          </p:cNvPr>
          <p:cNvSpPr txBox="1"/>
          <p:nvPr/>
        </p:nvSpPr>
        <p:spPr>
          <a:xfrm>
            <a:off x="5056073" y="4563205"/>
            <a:ext cx="3460751" cy="412292"/>
          </a:xfrm>
          <a:prstGeom prst="rect">
            <a:avLst/>
          </a:prstGeom>
          <a:noFill/>
        </p:spPr>
        <p:txBody>
          <a:bodyPr wrap="square" anchor="ctr">
            <a:spAutoFit/>
          </a:bodyPr>
          <a:lstStyle/>
          <a:p>
            <a:pPr algn="r"/>
            <a:r>
              <a:rPr lang="en-US" sz="2079" b="1" i="1" cap="all"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-Elle Love</a:t>
            </a:r>
          </a:p>
        </p:txBody>
      </p:sp>
      <p:sp>
        <p:nvSpPr>
          <p:cNvPr id="11" name="Freeform 10">
            <a:extLst>
              <a:ext uri="{FF2B5EF4-FFF2-40B4-BE49-F238E27FC236}">
                <a16:creationId xmlns:a16="http://schemas.microsoft.com/office/drawing/2014/main" id="{DC787B21-50D8-7646-98EB-2BA77003B5F3}"/>
              </a:ext>
            </a:extLst>
          </p:cNvPr>
          <p:cNvSpPr>
            <a:spLocks/>
          </p:cNvSpPr>
          <p:nvPr/>
        </p:nvSpPr>
        <p:spPr bwMode="auto">
          <a:xfrm rot="15146607">
            <a:off x="10167639" y="2271947"/>
            <a:ext cx="175213" cy="22912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6"/>
          </a:solidFill>
          <a:ln>
            <a:noFill/>
          </a:ln>
        </p:spPr>
        <p:txBody>
          <a:bodyPr vert="horz" wrap="square" lIns="73137" tIns="36568" rIns="73137" bIns="365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40"/>
          </a:p>
        </p:txBody>
      </p:sp>
    </p:spTree>
    <p:extLst>
      <p:ext uri="{BB962C8B-B14F-4D97-AF65-F5344CB8AC3E}">
        <p14:creationId xmlns:p14="http://schemas.microsoft.com/office/powerpoint/2010/main" val="2077421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9D2451-A0EF-074F-8C98-46379460FAE1}" vid="{E795BD4D-FACD-A447-A5B8-1065B5DF7FB1}"/>
    </a:ext>
  </a:extLst>
</a:theme>
</file>

<file path=ppt/theme/theme3.xml><?xml version="1.0" encoding="utf-8"?>
<a:theme xmlns:a="http://schemas.openxmlformats.org/drawingml/2006/main" name="2_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MHC BONUS PPT Slides" id="{780E4DF2-7094-1D44-B643-E7E5733A69BF}" vid="{133408C3-B6E6-6D4A-98A7-9400B04E20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2617</TotalTime>
  <Words>3267</Words>
  <Application>Microsoft Office PowerPoint</Application>
  <PresentationFormat>Widescreen</PresentationFormat>
  <Paragraphs>193</Paragraphs>
  <Slides>23</Slides>
  <Notes>22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Calibri Light</vt:lpstr>
      <vt:lpstr>Office Theme</vt:lpstr>
      <vt:lpstr>1_Office Theme</vt:lpstr>
      <vt:lpstr>2_Office Theme</vt:lpstr>
      <vt:lpstr>PowerPoint Presentation</vt:lpstr>
      <vt:lpstr>Trainings in Review</vt:lpstr>
      <vt:lpstr>Agenda </vt:lpstr>
      <vt:lpstr>Acceptance Versus Awareness &amp; Why It Matters</vt:lpstr>
      <vt:lpstr>Acceptance versus Awareness </vt:lpstr>
      <vt:lpstr>Acceptance versus Awareness</vt:lpstr>
      <vt:lpstr>PowerPoint Presentation</vt:lpstr>
      <vt:lpstr>PowerPoint Presentation</vt:lpstr>
      <vt:lpstr>PowerPoint Presentation</vt:lpstr>
      <vt:lpstr>Acceptance versus Awareness</vt:lpstr>
      <vt:lpstr>Challenging Stigmas &amp; Stereotypes</vt:lpstr>
      <vt:lpstr>Challenging Stigma and Stereotypes </vt:lpstr>
      <vt:lpstr>Challenging Stigmas &amp; Stereotypes</vt:lpstr>
      <vt:lpstr>Hearing &amp; Honoring Autistic Voices</vt:lpstr>
      <vt:lpstr>Challenging Stigma and Stereotypes </vt:lpstr>
      <vt:lpstr>The Autism Wheel vs the Linear Spectrum </vt:lpstr>
      <vt:lpstr>Challenging Stigmas &amp; Stereotypes</vt:lpstr>
      <vt:lpstr>Hearing &amp; Honoring Autistic Voices</vt:lpstr>
      <vt:lpstr>The Next Steps to Get Involved &amp; Show Support</vt:lpstr>
      <vt:lpstr>Get Involved &amp; Show Support</vt:lpstr>
      <vt:lpstr>PowerPoint Presentation</vt:lpstr>
      <vt:lpstr>PowerPoint Presentation</vt:lpstr>
      <vt:lpstr>Confidentiality statement</vt:lpstr>
    </vt:vector>
  </TitlesOfParts>
  <Company>Magellan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Whaland, Emily</dc:creator>
  <cp:lastModifiedBy>Whaland, Emily</cp:lastModifiedBy>
  <cp:revision>10</cp:revision>
  <dcterms:created xsi:type="dcterms:W3CDTF">2023-03-29T00:14:31Z</dcterms:created>
  <dcterms:modified xsi:type="dcterms:W3CDTF">2023-09-27T18:13:31Z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2023-03-29T00:52:39Z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5bb62d58-2e14-4b6e-82b8-dd99d1960129</vt:lpwstr>
  </property>
  <property fmtid="{D5CDD505-2E9C-101B-9397-08002B2CF9AE}" pid="8" name="MSIP_Label_8be07fcc-3295-428b-88ad-2394f5c2a736_ContentBits">
    <vt:lpwstr>0</vt:lpwstr>
  </property>
</Properties>
</file>