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4"/>
  </p:notesMasterIdLst>
  <p:sldIdLst>
    <p:sldId id="561" r:id="rId5"/>
    <p:sldId id="562" r:id="rId6"/>
    <p:sldId id="564" r:id="rId7"/>
    <p:sldId id="536" r:id="rId8"/>
    <p:sldId id="1004" r:id="rId9"/>
    <p:sldId id="1005" r:id="rId10"/>
    <p:sldId id="1008" r:id="rId11"/>
    <p:sldId id="1009" r:id="rId12"/>
    <p:sldId id="1014" r:id="rId13"/>
    <p:sldId id="790" r:id="rId14"/>
    <p:sldId id="912" r:id="rId15"/>
    <p:sldId id="996" r:id="rId16"/>
    <p:sldId id="997" r:id="rId17"/>
    <p:sldId id="992" r:id="rId18"/>
    <p:sldId id="318" r:id="rId19"/>
    <p:sldId id="383" r:id="rId20"/>
    <p:sldId id="854" r:id="rId21"/>
    <p:sldId id="995" r:id="rId22"/>
    <p:sldId id="1001" r:id="rId23"/>
    <p:sldId id="1012" r:id="rId24"/>
    <p:sldId id="810" r:id="rId25"/>
    <p:sldId id="1015" r:id="rId26"/>
    <p:sldId id="1016" r:id="rId27"/>
    <p:sldId id="1011" r:id="rId28"/>
    <p:sldId id="258" r:id="rId29"/>
    <p:sldId id="1002" r:id="rId30"/>
    <p:sldId id="1013" r:id="rId31"/>
    <p:sldId id="328" r:id="rId32"/>
    <p:sldId id="326" r:id="rId33"/>
    <p:sldId id="324" r:id="rId34"/>
    <p:sldId id="327" r:id="rId35"/>
    <p:sldId id="515" r:id="rId36"/>
    <p:sldId id="1003" r:id="rId37"/>
    <p:sldId id="999" r:id="rId38"/>
    <p:sldId id="1000" r:id="rId39"/>
    <p:sldId id="578" r:id="rId40"/>
    <p:sldId id="424" r:id="rId41"/>
    <p:sldId id="425" r:id="rId42"/>
    <p:sldId id="4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481" userDrawn="1">
          <p15:clr>
            <a:srgbClr val="A4A3A4"/>
          </p15:clr>
        </p15:guide>
        <p15:guide id="8" pos="2879" userDrawn="1">
          <p15:clr>
            <a:srgbClr val="A4A3A4"/>
          </p15:clr>
        </p15:guide>
        <p15:guide id="9" pos="2786" userDrawn="1">
          <p15:clr>
            <a:srgbClr val="A4A3A4"/>
          </p15:clr>
        </p15:guide>
        <p15:guide id="10" pos="2976" userDrawn="1">
          <p15:clr>
            <a:srgbClr val="A4A3A4"/>
          </p15:clr>
        </p15:guide>
        <p15:guide id="11" pos="5586" userDrawn="1">
          <p15:clr>
            <a:srgbClr val="A4A3A4"/>
          </p15:clr>
        </p15:guide>
        <p15:guide id="12" pos="4280" userDrawn="1">
          <p15:clr>
            <a:srgbClr val="A4A3A4"/>
          </p15:clr>
        </p15:guide>
        <p15:guide id="13" pos="1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BE502-A214-78F7-8F51-01C564024F6F}" name="Scalise, Kristen D." initials="SKD" userId="S::KDScalise@magellanhealth.com::7ae895b3-be38-4127-8ba4-91ae8fa3b3dc" providerId="AD"/>
  <p188:author id="{A0C78388-4B99-8311-F2B7-B278A832957A}" name="PROUD, AUBREY" initials="PA" userId="S::AVProud@magellanhealth.com::c7088954-1af4-4f95-a893-8f4a829f80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pman, Leah" initials="CL" lastIdx="1" clrIdx="6">
    <p:extLst>
      <p:ext uri="{19B8F6BF-5375-455C-9EA6-DF929625EA0E}">
        <p15:presenceInfo xmlns:p15="http://schemas.microsoft.com/office/powerpoint/2012/main" userId="S::lchapman1@magellanhealth.com::5ad0082d-72f8-4ba3-8ead-c75626b35468" providerId="AD"/>
      </p:ext>
    </p:extLst>
  </p:cmAuthor>
  <p:cmAuthor id="1" name="Becker, Carolyn" initials="BC" lastIdx="2" clrIdx="0">
    <p:extLst>
      <p:ext uri="{19B8F6BF-5375-455C-9EA6-DF929625EA0E}">
        <p15:presenceInfo xmlns:p15="http://schemas.microsoft.com/office/powerpoint/2012/main" userId="S::CMBecker@magellanhealth.com::2cc2b475-6441-43b4-8e92-086775709c46" providerId="AD"/>
      </p:ext>
    </p:extLst>
  </p:cmAuthor>
  <p:cmAuthor id="8" name="Drager, Pamela" initials="DP" lastIdx="2" clrIdx="7">
    <p:extLst>
      <p:ext uri="{19B8F6BF-5375-455C-9EA6-DF929625EA0E}">
        <p15:presenceInfo xmlns:p15="http://schemas.microsoft.com/office/powerpoint/2012/main" userId="S::dragerp@magellanhealth.com::2bc6f143-de2b-4727-967e-95ea9c35bb98" providerId="AD"/>
      </p:ext>
    </p:extLst>
  </p:cmAuthor>
  <p:cmAuthor id="2" name="Proud, Aubrey" initials="PA" lastIdx="11" clrIdx="1">
    <p:extLst>
      <p:ext uri="{19B8F6BF-5375-455C-9EA6-DF929625EA0E}">
        <p15:presenceInfo xmlns:p15="http://schemas.microsoft.com/office/powerpoint/2012/main" userId="S-1-5-21-725345543-861567501-839522115-216592" providerId="AD"/>
      </p:ext>
    </p:extLst>
  </p:cmAuthor>
  <p:cmAuthor id="9" name="Drager, Pamela" initials="DP [2]" lastIdx="2" clrIdx="8">
    <p:extLst>
      <p:ext uri="{19B8F6BF-5375-455C-9EA6-DF929625EA0E}">
        <p15:presenceInfo xmlns:p15="http://schemas.microsoft.com/office/powerpoint/2012/main" userId="Drager, Pamela" providerId="None"/>
      </p:ext>
    </p:extLst>
  </p:cmAuthor>
  <p:cmAuthor id="3" name="Scalise, Kristen" initials="SK" lastIdx="21" clrIdx="2">
    <p:extLst>
      <p:ext uri="{19B8F6BF-5375-455C-9EA6-DF929625EA0E}">
        <p15:presenceInfo xmlns:p15="http://schemas.microsoft.com/office/powerpoint/2012/main" userId="S-1-5-21-725345543-861567501-839522115-89352" providerId="AD"/>
      </p:ext>
    </p:extLst>
  </p:cmAuthor>
  <p:cmAuthor id="10" name="Lombardi, Dana M." initials="LDM" lastIdx="1" clrIdx="9">
    <p:extLst>
      <p:ext uri="{19B8F6BF-5375-455C-9EA6-DF929625EA0E}">
        <p15:presenceInfo xmlns:p15="http://schemas.microsoft.com/office/powerpoint/2012/main" userId="S::dmlombardi@magellanhealth.com::7bf4c299-6010-4001-bf23-b729ac058088" providerId="AD"/>
      </p:ext>
    </p:extLst>
  </p:cmAuthor>
  <p:cmAuthor id="4" name="Karbiner, Tara W." initials="KW" lastIdx="44" clrIdx="3">
    <p:extLst>
      <p:ext uri="{19B8F6BF-5375-455C-9EA6-DF929625EA0E}">
        <p15:presenceInfo xmlns:p15="http://schemas.microsoft.com/office/powerpoint/2012/main" userId="S::takarbiner@magellanhealth.com::bf754028-71cb-4f90-a161-81ce3ceaf90f" providerId="AD"/>
      </p:ext>
    </p:extLst>
  </p:cmAuthor>
  <p:cmAuthor id="5" name="Scalise, Kristen" initials="SK [2]" lastIdx="3" clrIdx="4">
    <p:extLst>
      <p:ext uri="{19B8F6BF-5375-455C-9EA6-DF929625EA0E}">
        <p15:presenceInfo xmlns:p15="http://schemas.microsoft.com/office/powerpoint/2012/main" userId="S::kdscalise@magellanhealth.com::7ae895b3-be38-4127-8ba4-91ae8fa3b3dc" providerId="AD"/>
      </p:ext>
    </p:extLst>
  </p:cmAuthor>
  <p:cmAuthor id="6" name="Fash, Mitchell S." initials="FS" lastIdx="2" clrIdx="5">
    <p:extLst>
      <p:ext uri="{19B8F6BF-5375-455C-9EA6-DF929625EA0E}">
        <p15:presenceInfo xmlns:p15="http://schemas.microsoft.com/office/powerpoint/2012/main" userId="S::mfash@magellanhealth.com::41925c43-6147-4310-af77-c5042f004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E"/>
    <a:srgbClr val="FFDF00"/>
    <a:srgbClr val="BFD22B"/>
    <a:srgbClr val="F7921E"/>
    <a:srgbClr val="F99D2A"/>
    <a:srgbClr val="004A7C"/>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AF2C0-6F40-40E9-89EA-9F9BEA984BDE}" v="1196" dt="2022-04-01T19:04:34.684"/>
    <p1510:client id="{AE41CCF5-E014-4684-9B04-5E6AE83CE17A}" v="605" dt="2022-04-01T21:05:45.03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1643" autoAdjust="0"/>
  </p:normalViewPr>
  <p:slideViewPr>
    <p:cSldViewPr snapToGrid="0">
      <p:cViewPr>
        <p:scale>
          <a:sx n="70" d="100"/>
          <a:sy n="70" d="100"/>
        </p:scale>
        <p:origin x="1200" y="-274"/>
      </p:cViewPr>
      <p:guideLst>
        <p:guide orient="horz" pos="2160"/>
        <p:guide pos="2880"/>
        <p:guide orient="horz" pos="1077"/>
        <p:guide orient="horz" pos="1029"/>
        <p:guide orient="horz" pos="932"/>
        <p:guide orient="horz" pos="3515"/>
        <p:guide pos="1481"/>
        <p:guide pos="2879"/>
        <p:guide pos="2786"/>
        <p:guide pos="2976"/>
        <p:guide pos="5586"/>
        <p:guide pos="4280"/>
        <p:guide pos="1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6C20E-D351-424E-B736-3C2D110BC68B}"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37AC6FF-F932-466F-8C40-0C240320E195}">
      <dgm:prSet/>
      <dgm:spPr/>
      <dgm:t>
        <a:bodyPr/>
        <a:lstStyle/>
        <a:p>
          <a:r>
            <a:rPr lang="en-US"/>
            <a:t>What: Telephonic review with provider for outlier cases</a:t>
          </a:r>
        </a:p>
      </dgm:t>
    </dgm:pt>
    <dgm:pt modelId="{4BD5E035-C00C-46BB-951F-B238E055610B}" type="parTrans" cxnId="{C7996BD2-3C87-4651-BD02-0FB52A9BBE0A}">
      <dgm:prSet/>
      <dgm:spPr/>
      <dgm:t>
        <a:bodyPr/>
        <a:lstStyle/>
        <a:p>
          <a:endParaRPr lang="en-US"/>
        </a:p>
      </dgm:t>
    </dgm:pt>
    <dgm:pt modelId="{8BD9A493-CBA6-411D-8757-BD7F8CCEA4D6}" type="sibTrans" cxnId="{C7996BD2-3C87-4651-BD02-0FB52A9BBE0A}">
      <dgm:prSet/>
      <dgm:spPr/>
      <dgm:t>
        <a:bodyPr/>
        <a:lstStyle/>
        <a:p>
          <a:endParaRPr lang="en-US"/>
        </a:p>
      </dgm:t>
    </dgm:pt>
    <dgm:pt modelId="{09CA91DA-69DF-4428-9C96-C5A1D57333A7}">
      <dgm:prSet/>
      <dgm:spPr/>
      <dgm:t>
        <a:bodyPr/>
        <a:lstStyle/>
        <a:p>
          <a:r>
            <a:rPr lang="en-US"/>
            <a:t>Content: Focus of treatment, progress, caregiver skillset, coordination of care, barriers, discharge planning</a:t>
          </a:r>
        </a:p>
      </dgm:t>
    </dgm:pt>
    <dgm:pt modelId="{3C7206E3-75DB-4373-BD89-10F8691146B3}" type="parTrans" cxnId="{70B1C8BA-46F6-4684-B4CC-4211D357BD91}">
      <dgm:prSet/>
      <dgm:spPr/>
      <dgm:t>
        <a:bodyPr/>
        <a:lstStyle/>
        <a:p>
          <a:endParaRPr lang="en-US"/>
        </a:p>
      </dgm:t>
    </dgm:pt>
    <dgm:pt modelId="{2CAB6F80-3DE2-42CD-AB8E-EC31D59CCAC5}" type="sibTrans" cxnId="{70B1C8BA-46F6-4684-B4CC-4211D357BD91}">
      <dgm:prSet/>
      <dgm:spPr/>
      <dgm:t>
        <a:bodyPr/>
        <a:lstStyle/>
        <a:p>
          <a:endParaRPr lang="en-US"/>
        </a:p>
      </dgm:t>
    </dgm:pt>
    <dgm:pt modelId="{A93061A8-6CFD-47B1-B115-6A720D2CDBF7}">
      <dgm:prSet/>
      <dgm:spPr/>
      <dgm:t>
        <a:bodyPr/>
        <a:lstStyle/>
        <a:p>
          <a:r>
            <a:rPr lang="en-US"/>
            <a:t>Goal: Discuss member’s treatment and efficacy of service. Collaborate on specific barriers for progress.</a:t>
          </a:r>
        </a:p>
      </dgm:t>
    </dgm:pt>
    <dgm:pt modelId="{D3398C30-5B55-4A8F-85BE-AB0ABDED0031}" type="parTrans" cxnId="{03134D81-AB58-41C7-A056-C573F141682D}">
      <dgm:prSet/>
      <dgm:spPr/>
      <dgm:t>
        <a:bodyPr/>
        <a:lstStyle/>
        <a:p>
          <a:endParaRPr lang="en-US"/>
        </a:p>
      </dgm:t>
    </dgm:pt>
    <dgm:pt modelId="{7F218363-436A-4E94-A276-9F7F3A87FD51}" type="sibTrans" cxnId="{03134D81-AB58-41C7-A056-C573F141682D}">
      <dgm:prSet/>
      <dgm:spPr/>
      <dgm:t>
        <a:bodyPr/>
        <a:lstStyle/>
        <a:p>
          <a:endParaRPr lang="en-US"/>
        </a:p>
      </dgm:t>
    </dgm:pt>
    <dgm:pt modelId="{7ABD38FF-F50C-4573-B322-CBB2311850A2}" type="pres">
      <dgm:prSet presAssocID="{3126C20E-D351-424E-B736-3C2D110BC68B}" presName="linear" presStyleCnt="0">
        <dgm:presLayoutVars>
          <dgm:animLvl val="lvl"/>
          <dgm:resizeHandles val="exact"/>
        </dgm:presLayoutVars>
      </dgm:prSet>
      <dgm:spPr/>
    </dgm:pt>
    <dgm:pt modelId="{4ECEB20F-FE96-42CF-B276-A5C26C762917}" type="pres">
      <dgm:prSet presAssocID="{337AC6FF-F932-466F-8C40-0C240320E195}" presName="parentText" presStyleLbl="node1" presStyleIdx="0" presStyleCnt="3">
        <dgm:presLayoutVars>
          <dgm:chMax val="0"/>
          <dgm:bulletEnabled val="1"/>
        </dgm:presLayoutVars>
      </dgm:prSet>
      <dgm:spPr/>
    </dgm:pt>
    <dgm:pt modelId="{0D72B4C0-FDCA-4084-B2B3-F9AD6B77F2A9}" type="pres">
      <dgm:prSet presAssocID="{8BD9A493-CBA6-411D-8757-BD7F8CCEA4D6}" presName="spacer" presStyleCnt="0"/>
      <dgm:spPr/>
    </dgm:pt>
    <dgm:pt modelId="{01E931BD-4FFB-42FD-AB9B-300F5695E119}" type="pres">
      <dgm:prSet presAssocID="{09CA91DA-69DF-4428-9C96-C5A1D57333A7}" presName="parentText" presStyleLbl="node1" presStyleIdx="1" presStyleCnt="3">
        <dgm:presLayoutVars>
          <dgm:chMax val="0"/>
          <dgm:bulletEnabled val="1"/>
        </dgm:presLayoutVars>
      </dgm:prSet>
      <dgm:spPr/>
    </dgm:pt>
    <dgm:pt modelId="{4ADDD8B5-3A7C-4AAD-AA4A-F899BFC1DBAC}" type="pres">
      <dgm:prSet presAssocID="{2CAB6F80-3DE2-42CD-AB8E-EC31D59CCAC5}" presName="spacer" presStyleCnt="0"/>
      <dgm:spPr/>
    </dgm:pt>
    <dgm:pt modelId="{8F7A11B1-E5B2-4FF1-88D0-482519CE0E90}" type="pres">
      <dgm:prSet presAssocID="{A93061A8-6CFD-47B1-B115-6A720D2CDBF7}" presName="parentText" presStyleLbl="node1" presStyleIdx="2" presStyleCnt="3">
        <dgm:presLayoutVars>
          <dgm:chMax val="0"/>
          <dgm:bulletEnabled val="1"/>
        </dgm:presLayoutVars>
      </dgm:prSet>
      <dgm:spPr/>
    </dgm:pt>
  </dgm:ptLst>
  <dgm:cxnLst>
    <dgm:cxn modelId="{B8B7634A-2E5F-404C-B00B-D7BEB243D90C}" type="presOf" srcId="{A93061A8-6CFD-47B1-B115-6A720D2CDBF7}" destId="{8F7A11B1-E5B2-4FF1-88D0-482519CE0E90}" srcOrd="0" destOrd="0" presId="urn:microsoft.com/office/officeart/2005/8/layout/vList2"/>
    <dgm:cxn modelId="{A2D11B5A-3670-4153-9DC1-926E50A73CD6}" type="presOf" srcId="{09CA91DA-69DF-4428-9C96-C5A1D57333A7}" destId="{01E931BD-4FFB-42FD-AB9B-300F5695E119}" srcOrd="0" destOrd="0" presId="urn:microsoft.com/office/officeart/2005/8/layout/vList2"/>
    <dgm:cxn modelId="{03134D81-AB58-41C7-A056-C573F141682D}" srcId="{3126C20E-D351-424E-B736-3C2D110BC68B}" destId="{A93061A8-6CFD-47B1-B115-6A720D2CDBF7}" srcOrd="2" destOrd="0" parTransId="{D3398C30-5B55-4A8F-85BE-AB0ABDED0031}" sibTransId="{7F218363-436A-4E94-A276-9F7F3A87FD51}"/>
    <dgm:cxn modelId="{FC1CC289-9B8C-4116-9BF2-89E1C7AED0E8}" type="presOf" srcId="{3126C20E-D351-424E-B736-3C2D110BC68B}" destId="{7ABD38FF-F50C-4573-B322-CBB2311850A2}" srcOrd="0" destOrd="0" presId="urn:microsoft.com/office/officeart/2005/8/layout/vList2"/>
    <dgm:cxn modelId="{70B1C8BA-46F6-4684-B4CC-4211D357BD91}" srcId="{3126C20E-D351-424E-B736-3C2D110BC68B}" destId="{09CA91DA-69DF-4428-9C96-C5A1D57333A7}" srcOrd="1" destOrd="0" parTransId="{3C7206E3-75DB-4373-BD89-10F8691146B3}" sibTransId="{2CAB6F80-3DE2-42CD-AB8E-EC31D59CCAC5}"/>
    <dgm:cxn modelId="{C7996BD2-3C87-4651-BD02-0FB52A9BBE0A}" srcId="{3126C20E-D351-424E-B736-3C2D110BC68B}" destId="{337AC6FF-F932-466F-8C40-0C240320E195}" srcOrd="0" destOrd="0" parTransId="{4BD5E035-C00C-46BB-951F-B238E055610B}" sibTransId="{8BD9A493-CBA6-411D-8757-BD7F8CCEA4D6}"/>
    <dgm:cxn modelId="{387393F4-6CEC-4D59-9906-47D79BE0B629}" type="presOf" srcId="{337AC6FF-F932-466F-8C40-0C240320E195}" destId="{4ECEB20F-FE96-42CF-B276-A5C26C762917}" srcOrd="0" destOrd="0" presId="urn:microsoft.com/office/officeart/2005/8/layout/vList2"/>
    <dgm:cxn modelId="{583E1AF9-F219-4AC5-8254-2303DF936A2A}" type="presParOf" srcId="{7ABD38FF-F50C-4573-B322-CBB2311850A2}" destId="{4ECEB20F-FE96-42CF-B276-A5C26C762917}" srcOrd="0" destOrd="0" presId="urn:microsoft.com/office/officeart/2005/8/layout/vList2"/>
    <dgm:cxn modelId="{EF4C29BC-0FCE-4A2B-B5E2-EBFB6C874FE6}" type="presParOf" srcId="{7ABD38FF-F50C-4573-B322-CBB2311850A2}" destId="{0D72B4C0-FDCA-4084-B2B3-F9AD6B77F2A9}" srcOrd="1" destOrd="0" presId="urn:microsoft.com/office/officeart/2005/8/layout/vList2"/>
    <dgm:cxn modelId="{8346DE7C-FF19-443E-B917-BA8DACFC292A}" type="presParOf" srcId="{7ABD38FF-F50C-4573-B322-CBB2311850A2}" destId="{01E931BD-4FFB-42FD-AB9B-300F5695E119}" srcOrd="2" destOrd="0" presId="urn:microsoft.com/office/officeart/2005/8/layout/vList2"/>
    <dgm:cxn modelId="{9913A8C7-0CA8-4CD1-94F2-F38BFBCBDC69}" type="presParOf" srcId="{7ABD38FF-F50C-4573-B322-CBB2311850A2}" destId="{4ADDD8B5-3A7C-4AAD-AA4A-F899BFC1DBAC}" srcOrd="3" destOrd="0" presId="urn:microsoft.com/office/officeart/2005/8/layout/vList2"/>
    <dgm:cxn modelId="{B3A49535-63E4-4C78-9A40-18007F6B03DA}" type="presParOf" srcId="{7ABD38FF-F50C-4573-B322-CBB2311850A2}" destId="{8F7A11B1-E5B2-4FF1-88D0-482519CE0E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EB20F-FE96-42CF-B276-A5C26C762917}">
      <dsp:nvSpPr>
        <dsp:cNvPr id="0" name=""/>
        <dsp:cNvSpPr/>
      </dsp:nvSpPr>
      <dsp:spPr>
        <a:xfrm>
          <a:off x="0" y="69515"/>
          <a:ext cx="3987883" cy="10069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Telephonic review with provider for outlier cases</a:t>
          </a:r>
        </a:p>
      </dsp:txBody>
      <dsp:txXfrm>
        <a:off x="49154" y="118669"/>
        <a:ext cx="3889575" cy="908623"/>
      </dsp:txXfrm>
    </dsp:sp>
    <dsp:sp modelId="{01E931BD-4FFB-42FD-AB9B-300F5695E119}">
      <dsp:nvSpPr>
        <dsp:cNvPr id="0" name=""/>
        <dsp:cNvSpPr/>
      </dsp:nvSpPr>
      <dsp:spPr>
        <a:xfrm>
          <a:off x="0" y="1128286"/>
          <a:ext cx="3987883" cy="10069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Content: Focus of treatment, progress, caregiver skillset, coordination of care, barriers, discharge planning</a:t>
          </a:r>
        </a:p>
      </dsp:txBody>
      <dsp:txXfrm>
        <a:off x="49154" y="1177440"/>
        <a:ext cx="3889575" cy="908623"/>
      </dsp:txXfrm>
    </dsp:sp>
    <dsp:sp modelId="{8F7A11B1-E5B2-4FF1-88D0-482519CE0E90}">
      <dsp:nvSpPr>
        <dsp:cNvPr id="0" name=""/>
        <dsp:cNvSpPr/>
      </dsp:nvSpPr>
      <dsp:spPr>
        <a:xfrm>
          <a:off x="0" y="2187057"/>
          <a:ext cx="3987883" cy="100693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Goal: Discuss member’s treatment and efficacy of service. Collaborate on specific barriers for progress.</a:t>
          </a:r>
        </a:p>
      </dsp:txBody>
      <dsp:txXfrm>
        <a:off x="49154" y="2236211"/>
        <a:ext cx="3889575" cy="9086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4/8/2022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a:t>
            </a:fld>
            <a:endParaRPr lang="en-US"/>
          </a:p>
        </p:txBody>
      </p:sp>
    </p:spTree>
    <p:extLst>
      <p:ext uri="{BB962C8B-B14F-4D97-AF65-F5344CB8AC3E}">
        <p14:creationId xmlns:p14="http://schemas.microsoft.com/office/powerpoint/2010/main" val="6062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9BC22A0-F4DE-46A5-8350-019C0A0CC2A5}" type="slidenum">
              <a:rPr lang="en-US" smtClean="0"/>
              <a:t>2</a:t>
            </a:fld>
            <a:endParaRPr lang="en-US"/>
          </a:p>
        </p:txBody>
      </p:sp>
    </p:spTree>
    <p:extLst>
      <p:ext uri="{BB962C8B-B14F-4D97-AF65-F5344CB8AC3E}">
        <p14:creationId xmlns:p14="http://schemas.microsoft.com/office/powerpoint/2010/main" val="231002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Senate passed 764 on 1/26; governor signed Act 12 on 2/17/22.  Changes in effect as of 1/1/22 technically.  Allows employees to hire on provisional basis for up to 45 days.  Had to get all clearances prior to hiring in the past.  Need to have at least Child Abuse Clearance and then 1 of the other 2; have 45 days to get that 3</a:t>
            </a:r>
            <a:r>
              <a:rPr lang="en-US" sz="1800" baseline="30000" dirty="0">
                <a:effectLst/>
                <a:latin typeface="Calibri" panose="020F0502020204030204" pitchFamily="34" charset="0"/>
                <a:ea typeface="Calibri" panose="020F0502020204030204" pitchFamily="34" charset="0"/>
              </a:rPr>
              <a:t>rd</a:t>
            </a:r>
            <a:r>
              <a:rPr lang="en-US" sz="1800" dirty="0">
                <a:effectLst/>
                <a:latin typeface="Calibri" panose="020F0502020204030204" pitchFamily="34" charset="0"/>
                <a:ea typeface="Calibri" panose="020F0502020204030204" pitchFamily="34" charset="0"/>
              </a:rPr>
              <a:t> missing clearance.  Still need attestation for that employer to say they have nothing to preclude.  Cannot work alone with kids during provisional hire. Updated IBHS FAQ about provisional hires.  page 15 of FAQ #27</a:t>
            </a:r>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6</a:t>
            </a:fld>
            <a:endParaRPr lang="en-US"/>
          </a:p>
        </p:txBody>
      </p:sp>
    </p:spTree>
    <p:extLst>
      <p:ext uri="{BB962C8B-B14F-4D97-AF65-F5344CB8AC3E}">
        <p14:creationId xmlns:p14="http://schemas.microsoft.com/office/powerpoint/2010/main" val="395217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Please join Magellan in celebrating Autism Acceptance month this April with resources gathered by Emily Kocher, Lead Autism Care Manager. As some are already aware, April was previously referred to as “Autism Awareness” month with April 2</a:t>
            </a:r>
            <a:r>
              <a:rPr lang="en-US" sz="1200" baseline="30000" dirty="0">
                <a:effectLst/>
                <a:latin typeface="Calibri" panose="020F0502020204030204" pitchFamily="34" charset="0"/>
                <a:ea typeface="Calibri" panose="020F0502020204030204" pitchFamily="34" charset="0"/>
              </a:rPr>
              <a:t>nd</a:t>
            </a:r>
            <a:r>
              <a:rPr lang="en-US" sz="1200" dirty="0">
                <a:effectLst/>
                <a:latin typeface="Calibri" panose="020F0502020204030204" pitchFamily="34" charset="0"/>
                <a:ea typeface="Calibri" panose="020F0502020204030204" pitchFamily="34" charset="0"/>
              </a:rPr>
              <a:t> specifically highlighting “World Autism Day”. As of late, there has been an even greater call to shift the language from </a:t>
            </a:r>
            <a:r>
              <a:rPr lang="en-US" sz="1200" i="1" dirty="0">
                <a:effectLst/>
                <a:latin typeface="Calibri" panose="020F0502020204030204" pitchFamily="34" charset="0"/>
                <a:ea typeface="Calibri" panose="020F0502020204030204" pitchFamily="34" charset="0"/>
              </a:rPr>
              <a:t>“Autism Awareness”</a:t>
            </a:r>
            <a:r>
              <a:rPr lang="en-US" sz="1200" dirty="0">
                <a:effectLst/>
                <a:latin typeface="Calibri" panose="020F0502020204030204" pitchFamily="34" charset="0"/>
                <a:ea typeface="Calibri" panose="020F0502020204030204" pitchFamily="34" charset="0"/>
              </a:rPr>
              <a:t> to </a:t>
            </a:r>
            <a:r>
              <a:rPr lang="en-US" sz="1200" i="1" dirty="0">
                <a:effectLst/>
                <a:latin typeface="Calibri" panose="020F0502020204030204" pitchFamily="34" charset="0"/>
                <a:ea typeface="Calibri" panose="020F0502020204030204" pitchFamily="34" charset="0"/>
              </a:rPr>
              <a:t>“Autism Acceptance”.</a:t>
            </a:r>
            <a:r>
              <a:rPr lang="en-US" sz="1200" dirty="0">
                <a:effectLst/>
                <a:latin typeface="Calibri" panose="020F0502020204030204" pitchFamily="34" charset="0"/>
                <a:ea typeface="Calibri" panose="020F0502020204030204" pitchFamily="34" charset="0"/>
              </a:rPr>
              <a:t> This is to match the language and need for acceptance within our communities to promote integration and address barriers to developing supports. Awareness is always the goal, but the need is to start and build the foundation of acceptance first.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15</a:t>
            </a:fld>
            <a:endParaRPr lang="en-US"/>
          </a:p>
        </p:txBody>
      </p:sp>
    </p:spTree>
    <p:extLst>
      <p:ext uri="{BB962C8B-B14F-4D97-AF65-F5344CB8AC3E}">
        <p14:creationId xmlns:p14="http://schemas.microsoft.com/office/powerpoint/2010/main" val="110682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16</a:t>
            </a:fld>
            <a:endParaRPr lang="en-US"/>
          </a:p>
        </p:txBody>
      </p:sp>
    </p:spTree>
    <p:extLst>
      <p:ext uri="{BB962C8B-B14F-4D97-AF65-F5344CB8AC3E}">
        <p14:creationId xmlns:p14="http://schemas.microsoft.com/office/powerpoint/2010/main" val="1304483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5172" y="5675051"/>
            <a:ext cx="1771942" cy="477061"/>
          </a:xfrm>
          <a:prstGeom prst="rect">
            <a:avLst/>
          </a:prstGeom>
        </p:spPr>
      </p:pic>
    </p:spTree>
    <p:extLst>
      <p:ext uri="{BB962C8B-B14F-4D97-AF65-F5344CB8AC3E}">
        <p14:creationId xmlns:p14="http://schemas.microsoft.com/office/powerpoint/2010/main" val="24419948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3"/>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999" cy="6652590"/>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tx2"/>
                </a:solidFill>
              </a:defRPr>
            </a:lvl1pPr>
          </a:lstStyle>
          <a:p>
            <a:r>
              <a:rPr lang="en-US"/>
              <a:t>Click to edit Master </a:t>
            </a:r>
            <a:br>
              <a:rPr lang="en-US"/>
            </a:br>
            <a:r>
              <a:rPr lang="en-US"/>
              <a:t>title style</a:t>
            </a:r>
          </a:p>
        </p:txBody>
      </p:sp>
      <p:sp>
        <p:nvSpPr>
          <p:cNvPr id="7"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6640643" y="5884088"/>
            <a:ext cx="2503356"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01752" cy="565856"/>
          </a:xfrm>
          <a:prstGeom prst="rect">
            <a:avLst/>
          </a:prstGeom>
        </p:spPr>
      </p:pic>
    </p:spTree>
    <p:extLst>
      <p:ext uri="{BB962C8B-B14F-4D97-AF65-F5344CB8AC3E}">
        <p14:creationId xmlns:p14="http://schemas.microsoft.com/office/powerpoint/2010/main" val="313083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2081147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430746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5255746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8058248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23170" y="1146950"/>
            <a:ext cx="39878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03281" y="1146950"/>
            <a:ext cx="411961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738235" y="6429183"/>
            <a:ext cx="7294514" cy="365125"/>
          </a:xfrm>
        </p:spPr>
        <p:txBody>
          <a:bodyPr/>
          <a:lstStyle/>
          <a:p>
            <a:endParaRPr lang="en-US"/>
          </a:p>
        </p:txBody>
      </p:sp>
      <p:sp>
        <p:nvSpPr>
          <p:cNvPr id="3" name="Slide Number Placeholder 5"/>
          <p:cNvSpPr>
            <a:spLocks noGrp="1"/>
          </p:cNvSpPr>
          <p:nvPr>
            <p:ph type="sldNum" sz="quarter" idx="12"/>
          </p:nvPr>
        </p:nvSpPr>
        <p:spPr>
          <a:xfrm>
            <a:off x="200913" y="6429183"/>
            <a:ext cx="402926"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376487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22"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10367211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29279317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30472189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9"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4975444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5"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9"/>
            <a:ext cx="2101753" cy="565856"/>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38235" y="6429183"/>
            <a:ext cx="7294514"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200913" y="6429183"/>
            <a:ext cx="402926"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264416" y="1580086"/>
            <a:ext cx="82890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194563" y="189651"/>
            <a:ext cx="7565138"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6573077" y="0"/>
            <a:ext cx="2570921" cy="926019"/>
          </a:xfrm>
          <a:prstGeom prst="rect">
            <a:avLst/>
          </a:prstGeom>
        </p:spPr>
      </p:pic>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094885" y="6521655"/>
            <a:ext cx="828379"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80" r:id="rId3"/>
    <p:sldLayoutId id="2147483681" r:id="rId4"/>
    <p:sldLayoutId id="2147483690" r:id="rId5"/>
    <p:sldLayoutId id="2147483691" r:id="rId6"/>
    <p:sldLayoutId id="2147483692" r:id="rId7"/>
    <p:sldLayoutId id="2147483693" r:id="rId8"/>
    <p:sldLayoutId id="2147483667" r:id="rId9"/>
    <p:sldLayoutId id="2147483694" r:id="rId10"/>
    <p:sldLayoutId id="2147483682" r:id="rId11"/>
    <p:sldLayoutId id="2147483684" r:id="rId12"/>
    <p:sldLayoutId id="2147483685" r:id="rId13"/>
    <p:sldLayoutId id="2147483683" r:id="rId14"/>
    <p:sldLayoutId id="2147483686" r:id="rId15"/>
    <p:sldLayoutId id="2147483687" r:id="rId16"/>
    <p:sldLayoutId id="2147483688" r:id="rId17"/>
    <p:sldLayoutId id="2147483689" r:id="rId18"/>
    <p:sldLayoutId id="2147483678" r:id="rId19"/>
    <p:sldLayoutId id="2147483697" r:id="rId20"/>
    <p:sldLayoutId id="2147483679" r:id="rId21"/>
    <p:sldLayoutId id="2147483696" r:id="rId22"/>
    <p:sldLayoutId id="2147483698" r:id="rId23"/>
    <p:sldLayoutId id="2147483654" r:id="rId24"/>
    <p:sldLayoutId id="2147483650" r:id="rId25"/>
    <p:sldLayoutId id="2147483695" r:id="rId26"/>
    <p:sldLayoutId id="2147483652" r:id="rId27"/>
    <p:sldLayoutId id="2147483655" r:id="rId28"/>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mailto:amgorzelsky@magellanhealth.com" TargetMode="External"/><Relationship Id="rId3" Type="http://schemas.openxmlformats.org/officeDocument/2006/relationships/hyperlink" Target="mailto:jpearce@magellanhealth.com" TargetMode="External"/><Relationship Id="rId7" Type="http://schemas.openxmlformats.org/officeDocument/2006/relationships/hyperlink" Target="mailto:jrstumm@magellanhealth.com" TargetMode="External"/><Relationship Id="rId2" Type="http://schemas.openxmlformats.org/officeDocument/2006/relationships/hyperlink" Target="mailto:MFash@magellanhealth.com" TargetMode="External"/><Relationship Id="rId1" Type="http://schemas.openxmlformats.org/officeDocument/2006/relationships/slideLayout" Target="../slideLayouts/slideLayout25.xml"/><Relationship Id="rId6" Type="http://schemas.openxmlformats.org/officeDocument/2006/relationships/hyperlink" Target="mailto:klsroka@magellanhealth.com" TargetMode="External"/><Relationship Id="rId5" Type="http://schemas.openxmlformats.org/officeDocument/2006/relationships/hyperlink" Target="mailto:cedevine@magellanhealth.com" TargetMode="External"/><Relationship Id="rId4" Type="http://schemas.openxmlformats.org/officeDocument/2006/relationships/hyperlink" Target="mailto:msditty@magellanhealth.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hyperlink" Target="https://www.ted.com/talks/temple_grandin_the_world_needs_all_kinds_of_minds?language=en" TargetMode="External"/><Relationship Id="rId3" Type="http://schemas.openxmlformats.org/officeDocument/2006/relationships/hyperlink" Target="https://www.magellanofpa.com/for-providers/services-programs/autism-resources/" TargetMode="External"/><Relationship Id="rId7" Type="http://schemas.openxmlformats.org/officeDocument/2006/relationships/hyperlink" Target="https://www.sesameworkshop.org/what-we-do/autism"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s://www.youtube.com/watch?v=KmDGvquzn2k" TargetMode="External"/><Relationship Id="rId5" Type="http://schemas.openxmlformats.org/officeDocument/2006/relationships/hyperlink" Target="https://www.youtube.com/watch?v=Vju1EbVVgP8" TargetMode="External"/><Relationship Id="rId4" Type="http://schemas.openxmlformats.org/officeDocument/2006/relationships/hyperlink" Target="https://www.globenewswire.com/news-release/2021/03/04/2187484/0/en/Media-urged-to-recognize-shift-from-Autism-Awareness-Month-to-Autism-Acceptance-Month-this-April.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hyperlink" Target="mailto:IBHS@magellanhealth.com"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gellanofpa.com/for-providers/services-programs/intensive-behavioral-health-services-ibhs/" TargetMode="External"/><Relationship Id="rId2" Type="http://schemas.openxmlformats.org/officeDocument/2006/relationships/hyperlink" Target="https://magellanhealth.zoom.us/j/95822509627?pwd=MGNyWHA1OWRyejFhS2FkL0Y2NmpSUT09"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ra-pwtbhs@pa.gov" TargetMode="External"/><Relationship Id="rId2" Type="http://schemas.openxmlformats.org/officeDocument/2006/relationships/hyperlink" Target="https://urldefense.com/v3/__https:/www.dhs.pa.gov/coronavirus/Pages/Suspended-Regulations-Reinstatement.aspx__;!!A_Yfr0wlxos!gDzn1uUd0cebCdZsLnmJ6sNOZXoTkzmsNBI9h85xf78JUU9hu9PjCDEHbWB-HEEAAz8$" TargetMode="External"/><Relationship Id="rId1" Type="http://schemas.openxmlformats.org/officeDocument/2006/relationships/slideLayout" Target="../slideLayouts/slideLayout25.xml"/><Relationship Id="rId4" Type="http://schemas.openxmlformats.org/officeDocument/2006/relationships/hyperlink" Target="https://www.dhs.pa.gov/Services/Mental-Health-In-PA/Pages/OMHSAS-Behavioral-Health-Telehealth.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hyperlink" Target="https://www.magellanprovider.com/news-publications/state-plan-eap-specific-information/pennsylvania-healthchoices/pa-healthchoices-discharge-form.aspx"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b="1"/>
              <a:t>Welcome to the</a:t>
            </a:r>
            <a:br>
              <a:rPr lang="en-US" sz="4000" b="1"/>
            </a:br>
            <a:r>
              <a:rPr lang="en-US" sz="4000" b="1"/>
              <a:t> Magellan Provider IBHS Workgroup</a:t>
            </a:r>
          </a:p>
        </p:txBody>
      </p:sp>
      <p:sp>
        <p:nvSpPr>
          <p:cNvPr id="3" name="Subtitle 2"/>
          <p:cNvSpPr>
            <a:spLocks noGrp="1"/>
          </p:cNvSpPr>
          <p:nvPr>
            <p:ph type="subTitle" idx="1"/>
          </p:nvPr>
        </p:nvSpPr>
        <p:spPr>
          <a:xfrm>
            <a:off x="772176" y="3712502"/>
            <a:ext cx="4962703" cy="1655762"/>
          </a:xfrm>
        </p:spPr>
        <p:txBody>
          <a:bodyPr vert="horz" lIns="91440" tIns="45720" rIns="91440" bIns="45720" rtlCol="0" anchor="t">
            <a:noAutofit/>
          </a:bodyPr>
          <a:lstStyle/>
          <a:p>
            <a:r>
              <a:rPr lang="en-US" b="1"/>
              <a:t>April 8, </a:t>
            </a:r>
            <a:r>
              <a:rPr lang="en-US" b="1" dirty="0"/>
              <a:t>2022</a:t>
            </a:r>
          </a:p>
        </p:txBody>
      </p:sp>
    </p:spTree>
    <p:extLst>
      <p:ext uri="{BB962C8B-B14F-4D97-AF65-F5344CB8AC3E}">
        <p14:creationId xmlns:p14="http://schemas.microsoft.com/office/powerpoint/2010/main" val="14831754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Network Updates</a:t>
            </a:r>
          </a:p>
        </p:txBody>
      </p:sp>
      <p:sp>
        <p:nvSpPr>
          <p:cNvPr id="3" name="AutoShape 2"/>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55914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DE63-14B6-4C20-8F61-9EEED0A76E49}"/>
              </a:ext>
            </a:extLst>
          </p:cNvPr>
          <p:cNvSpPr>
            <a:spLocks noGrp="1"/>
          </p:cNvSpPr>
          <p:nvPr>
            <p:ph type="title"/>
          </p:nvPr>
        </p:nvSpPr>
        <p:spPr/>
        <p:txBody>
          <a:bodyPr/>
          <a:lstStyle/>
          <a:p>
            <a:r>
              <a:rPr lang="en-US" dirty="0">
                <a:cs typeface="Calibri"/>
              </a:rPr>
              <a:t>Network Team</a:t>
            </a:r>
            <a:endParaRPr lang="en-US" dirty="0"/>
          </a:p>
        </p:txBody>
      </p:sp>
      <p:sp>
        <p:nvSpPr>
          <p:cNvPr id="3" name="Content Placeholder 2">
            <a:extLst>
              <a:ext uri="{FF2B5EF4-FFF2-40B4-BE49-F238E27FC236}">
                <a16:creationId xmlns:a16="http://schemas.microsoft.com/office/drawing/2014/main" id="{58052155-13B1-41BA-A23C-33EC44C718C5}"/>
              </a:ext>
            </a:extLst>
          </p:cNvPr>
          <p:cNvSpPr>
            <a:spLocks noGrp="1"/>
          </p:cNvSpPr>
          <p:nvPr>
            <p:ph idx="1"/>
          </p:nvPr>
        </p:nvSpPr>
        <p:spPr>
          <a:xfrm>
            <a:off x="95564" y="1146950"/>
            <a:ext cx="8990422" cy="5013758"/>
          </a:xfrm>
        </p:spPr>
        <p:txBody>
          <a:bodyPr vert="horz" lIns="91440" tIns="45720" rIns="91440" bIns="45720" rtlCol="0" anchor="t">
            <a:noAutofit/>
          </a:bodyPr>
          <a:lstStyle/>
          <a:p>
            <a:pPr marL="0" indent="0">
              <a:buNone/>
            </a:pPr>
            <a:r>
              <a:rPr lang="en-US" dirty="0">
                <a:cs typeface="Calibri"/>
              </a:rPr>
              <a:t>Mitch Fash </a:t>
            </a:r>
            <a:r>
              <a:rPr lang="en-US" dirty="0">
                <a:ea typeface="+mn-lt"/>
                <a:cs typeface="+mn-lt"/>
              </a:rPr>
              <a:t>– Network</a:t>
            </a:r>
            <a:r>
              <a:rPr lang="en-US" dirty="0">
                <a:cs typeface="Calibri"/>
              </a:rPr>
              <a:t> Manager – </a:t>
            </a:r>
            <a:r>
              <a:rPr lang="en-US" dirty="0">
                <a:cs typeface="Calibri"/>
                <a:hlinkClick r:id="rId2"/>
              </a:rPr>
              <a:t>MFash@magellanhealth.com</a:t>
            </a:r>
            <a:r>
              <a:rPr lang="en-US" dirty="0">
                <a:cs typeface="Calibri"/>
              </a:rPr>
              <a:t> </a:t>
            </a:r>
          </a:p>
          <a:p>
            <a:pPr>
              <a:buNone/>
            </a:pPr>
            <a:r>
              <a:rPr lang="en-US" dirty="0">
                <a:cs typeface="Calibri"/>
              </a:rPr>
              <a:t>Jess Pearce –  Sr. Network Management Specialist – Cambria County- </a:t>
            </a:r>
            <a:r>
              <a:rPr lang="en-US" dirty="0">
                <a:cs typeface="Calibri"/>
                <a:hlinkClick r:id="rId3"/>
              </a:rPr>
              <a:t>jpearce</a:t>
            </a:r>
            <a:r>
              <a:rPr lang="en-US" dirty="0">
                <a:ea typeface="+mn-lt"/>
                <a:cs typeface="+mn-lt"/>
                <a:hlinkClick r:id="rId3"/>
              </a:rPr>
              <a:t>@magellanhealth.com</a:t>
            </a:r>
            <a:r>
              <a:rPr lang="en-US" dirty="0">
                <a:ea typeface="+mn-lt"/>
                <a:cs typeface="+mn-lt"/>
              </a:rPr>
              <a:t> </a:t>
            </a:r>
          </a:p>
          <a:p>
            <a:pPr marL="0" indent="0">
              <a:buNone/>
            </a:pPr>
            <a:r>
              <a:rPr lang="en-US" dirty="0">
                <a:cs typeface="Calibri"/>
              </a:rPr>
              <a:t>Michael Ditty </a:t>
            </a:r>
            <a:r>
              <a:rPr lang="en-US" dirty="0">
                <a:ea typeface="+mn-lt"/>
                <a:cs typeface="+mn-lt"/>
              </a:rPr>
              <a:t>– Network Management Specialist – Lehigh/Northampton Counties - </a:t>
            </a:r>
            <a:r>
              <a:rPr lang="en-US" dirty="0">
                <a:ea typeface="+mn-lt"/>
                <a:cs typeface="+mn-lt"/>
                <a:hlinkClick r:id="rId4"/>
              </a:rPr>
              <a:t>msditty@magellanhealth.com</a:t>
            </a:r>
            <a:r>
              <a:rPr lang="en-US" dirty="0">
                <a:ea typeface="+mn-lt"/>
                <a:cs typeface="+mn-lt"/>
              </a:rPr>
              <a:t> </a:t>
            </a:r>
          </a:p>
          <a:p>
            <a:pPr marL="0" indent="0">
              <a:buNone/>
            </a:pPr>
            <a:r>
              <a:rPr lang="en-US" dirty="0">
                <a:cs typeface="Calibri"/>
              </a:rPr>
              <a:t>Crystal Devine </a:t>
            </a:r>
            <a:r>
              <a:rPr lang="en-US" dirty="0">
                <a:ea typeface="+mn-lt"/>
                <a:cs typeface="+mn-lt"/>
              </a:rPr>
              <a:t>–  Network Management Specialist –  Delaware &amp; Montgomery Counties - </a:t>
            </a:r>
            <a:r>
              <a:rPr lang="en-US" dirty="0">
                <a:ea typeface="+mn-lt"/>
                <a:cs typeface="+mn-lt"/>
                <a:hlinkClick r:id="rId5"/>
              </a:rPr>
              <a:t>cedevine@magellanhealth.com</a:t>
            </a:r>
            <a:r>
              <a:rPr lang="en-US" dirty="0">
                <a:ea typeface="+mn-lt"/>
                <a:cs typeface="+mn-lt"/>
              </a:rPr>
              <a:t> </a:t>
            </a:r>
          </a:p>
          <a:p>
            <a:pPr marL="0" indent="0">
              <a:buNone/>
            </a:pPr>
            <a:r>
              <a:rPr lang="en-US" dirty="0">
                <a:solidFill>
                  <a:srgbClr val="FF0000"/>
                </a:solidFill>
                <a:ea typeface="+mn-lt"/>
                <a:cs typeface="+mn-lt"/>
              </a:rPr>
              <a:t>Jessica Torano –  Network Management Specialist –  Bucks County - </a:t>
            </a:r>
            <a:r>
              <a:rPr lang="en-US" sz="1800" dirty="0">
                <a:solidFill>
                  <a:srgbClr val="FF0000"/>
                </a:solidFill>
                <a:latin typeface="Calibri" panose="020F0502020204030204" pitchFamily="34" charset="0"/>
                <a:ea typeface="+mn-lt"/>
                <a:cs typeface="+mn-lt"/>
              </a:rPr>
              <a:t>toranoj</a:t>
            </a:r>
            <a:r>
              <a:rPr lang="en-US" dirty="0">
                <a:solidFill>
                  <a:srgbClr val="0088CE"/>
                </a:solidFill>
                <a:ea typeface="+mn-lt"/>
                <a:cs typeface="+mn-lt"/>
                <a:hlinkClick r:id="rId6">
                  <a:extLst>
                    <a:ext uri="{A12FA001-AC4F-418D-AE19-62706E023703}">
                      <ahyp:hlinkClr xmlns:ahyp="http://schemas.microsoft.com/office/drawing/2018/hyperlinkcolor" val="tx"/>
                    </a:ext>
                  </a:extLst>
                </a:hlinkClick>
              </a:rPr>
              <a:t>@</a:t>
            </a:r>
            <a:r>
              <a:rPr lang="en-US" dirty="0">
                <a:solidFill>
                  <a:srgbClr val="FF0000"/>
                </a:solidFill>
                <a:ea typeface="+mn-lt"/>
                <a:cs typeface="+mn-lt"/>
                <a:hlinkClick r:id="rId6">
                  <a:extLst>
                    <a:ext uri="{A12FA001-AC4F-418D-AE19-62706E023703}">
                      <ahyp:hlinkClr xmlns:ahyp="http://schemas.microsoft.com/office/drawing/2018/hyperlinkcolor" val="tx"/>
                    </a:ext>
                  </a:extLst>
                </a:hlinkClick>
              </a:rPr>
              <a:t>magellanhealth.com</a:t>
            </a:r>
            <a:r>
              <a:rPr lang="en-US" dirty="0">
                <a:solidFill>
                  <a:srgbClr val="FF0000"/>
                </a:solidFill>
                <a:ea typeface="+mn-lt"/>
                <a:cs typeface="+mn-lt"/>
              </a:rPr>
              <a:t> </a:t>
            </a:r>
          </a:p>
          <a:p>
            <a:pPr marL="0" indent="0">
              <a:buNone/>
            </a:pPr>
            <a:r>
              <a:rPr lang="en-US" dirty="0">
                <a:ea typeface="+mn-lt"/>
                <a:cs typeface="+mn-lt"/>
              </a:rPr>
              <a:t>Jeff Stumm –  Network Management Specialist – Contracts/Credentialing - </a:t>
            </a:r>
            <a:r>
              <a:rPr lang="en-US" dirty="0">
                <a:ea typeface="+mn-lt"/>
                <a:cs typeface="+mn-lt"/>
                <a:hlinkClick r:id="rId7"/>
              </a:rPr>
              <a:t>jrstumm@magellanhealth.com</a:t>
            </a:r>
            <a:r>
              <a:rPr lang="en-US" dirty="0">
                <a:ea typeface="+mn-lt"/>
                <a:cs typeface="+mn-lt"/>
              </a:rPr>
              <a:t> </a:t>
            </a:r>
          </a:p>
          <a:p>
            <a:pPr marL="0" indent="0">
              <a:buNone/>
            </a:pPr>
            <a:r>
              <a:rPr lang="en-US" dirty="0">
                <a:ea typeface="+mn-lt"/>
                <a:cs typeface="+mn-lt"/>
              </a:rPr>
              <a:t>Alyssa </a:t>
            </a:r>
            <a:r>
              <a:rPr lang="en-US" dirty="0" err="1">
                <a:ea typeface="+mn-lt"/>
                <a:cs typeface="+mn-lt"/>
              </a:rPr>
              <a:t>Gorzelsky</a:t>
            </a:r>
            <a:r>
              <a:rPr lang="en-US" dirty="0">
                <a:ea typeface="+mn-lt"/>
                <a:cs typeface="+mn-lt"/>
              </a:rPr>
              <a:t> –  Claims Resolution Specialist  –  </a:t>
            </a:r>
            <a:r>
              <a:rPr lang="en-US" dirty="0">
                <a:ea typeface="+mn-lt"/>
                <a:cs typeface="+mn-lt"/>
                <a:hlinkClick r:id="rId8"/>
              </a:rPr>
              <a:t>amgorzelsky@magellanhealth.com</a:t>
            </a:r>
            <a:r>
              <a:rPr lang="en-US" dirty="0">
                <a:ea typeface="+mn-lt"/>
                <a:cs typeface="+mn-lt"/>
              </a:rPr>
              <a:t> </a:t>
            </a:r>
          </a:p>
          <a:p>
            <a:pPr marL="0" indent="0">
              <a:buNone/>
            </a:pPr>
            <a:endParaRPr lang="en-US" dirty="0">
              <a:ea typeface="+mn-lt"/>
              <a:cs typeface="+mn-lt"/>
            </a:endParaRPr>
          </a:p>
        </p:txBody>
      </p:sp>
      <p:sp>
        <p:nvSpPr>
          <p:cNvPr id="4" name="Slide Number Placeholder 3">
            <a:extLst>
              <a:ext uri="{FF2B5EF4-FFF2-40B4-BE49-F238E27FC236}">
                <a16:creationId xmlns:a16="http://schemas.microsoft.com/office/drawing/2014/main" id="{C1B85261-858C-4526-A62C-0953F0283FD7}"/>
              </a:ext>
            </a:extLst>
          </p:cNvPr>
          <p:cNvSpPr>
            <a:spLocks noGrp="1"/>
          </p:cNvSpPr>
          <p:nvPr>
            <p:ph type="sldNum" sz="quarter" idx="12"/>
          </p:nvPr>
        </p:nvSpPr>
        <p:spPr/>
        <p:txBody>
          <a:bodyPr/>
          <a:lstStyle/>
          <a:p>
            <a:fld id="{BC8AEE7E-FAD4-4EE3-9D98-D5CFF485C706}" type="slidenum">
              <a:rPr lang="en-US" smtClean="0"/>
              <a:t>11</a:t>
            </a:fld>
            <a:endParaRPr lang="en-US"/>
          </a:p>
        </p:txBody>
      </p:sp>
    </p:spTree>
    <p:extLst>
      <p:ext uri="{BB962C8B-B14F-4D97-AF65-F5344CB8AC3E}">
        <p14:creationId xmlns:p14="http://schemas.microsoft.com/office/powerpoint/2010/main" val="15967358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519A-D99E-492C-9112-05E1C891BC87}"/>
              </a:ext>
            </a:extLst>
          </p:cNvPr>
          <p:cNvSpPr>
            <a:spLocks noGrp="1"/>
          </p:cNvSpPr>
          <p:nvPr>
            <p:ph type="title"/>
          </p:nvPr>
        </p:nvSpPr>
        <p:spPr/>
        <p:txBody>
          <a:bodyPr/>
          <a:lstStyle/>
          <a:p>
            <a:r>
              <a:rPr lang="en-US" dirty="0"/>
              <a:t>Telehealth Code</a:t>
            </a:r>
          </a:p>
        </p:txBody>
      </p:sp>
      <p:sp>
        <p:nvSpPr>
          <p:cNvPr id="3" name="Content Placeholder 2">
            <a:extLst>
              <a:ext uri="{FF2B5EF4-FFF2-40B4-BE49-F238E27FC236}">
                <a16:creationId xmlns:a16="http://schemas.microsoft.com/office/drawing/2014/main" id="{47F00627-0905-49FB-B9EC-E9B3032C8767}"/>
              </a:ext>
            </a:extLst>
          </p:cNvPr>
          <p:cNvSpPr>
            <a:spLocks noGrp="1"/>
          </p:cNvSpPr>
          <p:nvPr>
            <p:ph idx="1"/>
          </p:nvPr>
        </p:nvSpPr>
        <p:spPr/>
        <p:txBody>
          <a:bodyPr vert="horz" lIns="91440" tIns="45720" rIns="91440" bIns="45720" rtlCol="0" anchor="t">
            <a:noAutofit/>
          </a:bodyPr>
          <a:lstStyle/>
          <a:p>
            <a:pPr marL="0" indent="0">
              <a:buNone/>
            </a:pPr>
            <a:r>
              <a:rPr lang="en-US" dirty="0">
                <a:cs typeface="Calibri"/>
              </a:rPr>
              <a:t>Magellan is aware of the changes to telehealth procedures with the Place of Service and modifiers. We continue to get guidance from the State on how these will be implemented and sustained. We anticipate an update to this guidance in July pertaining to PA </a:t>
            </a:r>
            <a:r>
              <a:rPr lang="en-US" dirty="0" err="1">
                <a:cs typeface="Calibri"/>
              </a:rPr>
              <a:t>HealthChoices</a:t>
            </a:r>
            <a:r>
              <a:rPr lang="en-US" dirty="0">
                <a:cs typeface="Calibri"/>
              </a:rPr>
              <a:t>.  </a:t>
            </a:r>
          </a:p>
          <a:p>
            <a:pPr marL="0" indent="0">
              <a:buNone/>
            </a:pPr>
            <a:endParaRPr lang="en-US" dirty="0">
              <a:cs typeface="Calibri"/>
            </a:endParaRPr>
          </a:p>
          <a:p>
            <a:pPr marL="0" indent="0">
              <a:buNone/>
            </a:pPr>
            <a:r>
              <a:rPr lang="en-US" dirty="0">
                <a:cs typeface="Calibri"/>
              </a:rPr>
              <a:t>Once this information is finalized, communication will be sent out to providers.</a:t>
            </a:r>
          </a:p>
        </p:txBody>
      </p:sp>
      <p:sp>
        <p:nvSpPr>
          <p:cNvPr id="4" name="Slide Number Placeholder 3">
            <a:extLst>
              <a:ext uri="{FF2B5EF4-FFF2-40B4-BE49-F238E27FC236}">
                <a16:creationId xmlns:a16="http://schemas.microsoft.com/office/drawing/2014/main" id="{76E02C25-B946-47EE-AC33-CD0A50471DB1}"/>
              </a:ext>
            </a:extLst>
          </p:cNvPr>
          <p:cNvSpPr>
            <a:spLocks noGrp="1"/>
          </p:cNvSpPr>
          <p:nvPr>
            <p:ph type="sldNum" sz="quarter" idx="12"/>
          </p:nvPr>
        </p:nvSpPr>
        <p:spPr/>
        <p:txBody>
          <a:bodyPr/>
          <a:lstStyle/>
          <a:p>
            <a:fld id="{BC8AEE7E-FAD4-4EE3-9D98-D5CFF485C706}" type="slidenum">
              <a:rPr lang="en-US" smtClean="0"/>
              <a:t>12</a:t>
            </a:fld>
            <a:endParaRPr lang="en-US"/>
          </a:p>
        </p:txBody>
      </p:sp>
    </p:spTree>
    <p:extLst>
      <p:ext uri="{BB962C8B-B14F-4D97-AF65-F5344CB8AC3E}">
        <p14:creationId xmlns:p14="http://schemas.microsoft.com/office/powerpoint/2010/main" val="27446804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E333-5A9D-4B8D-971B-6AA00B0F20CC}"/>
              </a:ext>
            </a:extLst>
          </p:cNvPr>
          <p:cNvSpPr>
            <a:spLocks noGrp="1"/>
          </p:cNvSpPr>
          <p:nvPr>
            <p:ph type="title"/>
          </p:nvPr>
        </p:nvSpPr>
        <p:spPr/>
        <p:txBody>
          <a:bodyPr/>
          <a:lstStyle/>
          <a:p>
            <a:r>
              <a:rPr lang="en-US" dirty="0"/>
              <a:t>Satellite Sites &amp; Licensing</a:t>
            </a:r>
          </a:p>
        </p:txBody>
      </p:sp>
      <p:sp>
        <p:nvSpPr>
          <p:cNvPr id="3" name="Content Placeholder 2">
            <a:extLst>
              <a:ext uri="{FF2B5EF4-FFF2-40B4-BE49-F238E27FC236}">
                <a16:creationId xmlns:a16="http://schemas.microsoft.com/office/drawing/2014/main" id="{B28A6F71-76F5-4760-8474-2416719F188F}"/>
              </a:ext>
            </a:extLst>
          </p:cNvPr>
          <p:cNvSpPr>
            <a:spLocks noGrp="1"/>
          </p:cNvSpPr>
          <p:nvPr>
            <p:ph idx="1"/>
          </p:nvPr>
        </p:nvSpPr>
        <p:spPr/>
        <p:txBody>
          <a:bodyPr vert="horz" lIns="91440" tIns="45720" rIns="91440" bIns="45720" rtlCol="0" anchor="t">
            <a:noAutofit/>
          </a:bodyPr>
          <a:lstStyle/>
          <a:p>
            <a:r>
              <a:rPr lang="en-US" sz="1600" dirty="0">
                <a:cs typeface="Calibri"/>
              </a:rPr>
              <a:t>IBHS licenses are issued regionally. There are 4 regional field offices: Western Field Office, Northeast Field Office, Southeast Field Office, and Central Field Office. A provider is only required to get multiple licenses if it provides services in multiple regions.</a:t>
            </a:r>
          </a:p>
          <a:p>
            <a:r>
              <a:rPr lang="en-US" sz="1600" dirty="0">
                <a:cs typeface="Calibri"/>
              </a:rPr>
              <a:t>If a provider has multiple locations in one region, they do not need each site licensed, unless the site provides on-site services. However, your service description must include all locations under the regional license.  </a:t>
            </a:r>
          </a:p>
          <a:p>
            <a:r>
              <a:rPr lang="en-US" sz="1600" dirty="0">
                <a:cs typeface="Calibri"/>
              </a:rPr>
              <a:t>A provider is required to submit 1 service description for each IBHS license.  </a:t>
            </a:r>
          </a:p>
          <a:p>
            <a:r>
              <a:rPr lang="en-US" sz="1600" dirty="0">
                <a:cs typeface="Calibri"/>
              </a:rPr>
              <a:t>If a provider's service changes, an updated service description must be submitted to the licensing field office for approval. If a provider's address changes, a provider must notify OMHSAS's licensing field office and, if the provider is enrolled in MA, it must also notify MA enrollment.  </a:t>
            </a:r>
          </a:p>
          <a:p>
            <a:r>
              <a:rPr lang="en-US" sz="1600" dirty="0">
                <a:highlight>
                  <a:srgbClr val="FFFF00"/>
                </a:highlight>
                <a:cs typeface="Calibri"/>
              </a:rPr>
              <a:t>*Not all locations in the region require MA enrollment unless providing on-site services*</a:t>
            </a:r>
          </a:p>
          <a:p>
            <a:endParaRPr lang="en-US" dirty="0">
              <a:cs typeface="Calibri"/>
            </a:endParaRPr>
          </a:p>
        </p:txBody>
      </p:sp>
      <p:sp>
        <p:nvSpPr>
          <p:cNvPr id="4" name="Slide Number Placeholder 3">
            <a:extLst>
              <a:ext uri="{FF2B5EF4-FFF2-40B4-BE49-F238E27FC236}">
                <a16:creationId xmlns:a16="http://schemas.microsoft.com/office/drawing/2014/main" id="{367A8563-A9C4-467B-B6F9-32B517E94271}"/>
              </a:ext>
            </a:extLst>
          </p:cNvPr>
          <p:cNvSpPr>
            <a:spLocks noGrp="1"/>
          </p:cNvSpPr>
          <p:nvPr>
            <p:ph type="sldNum" sz="quarter" idx="12"/>
          </p:nvPr>
        </p:nvSpPr>
        <p:spPr/>
        <p:txBody>
          <a:bodyPr/>
          <a:lstStyle/>
          <a:p>
            <a:fld id="{BC8AEE7E-FAD4-4EE3-9D98-D5CFF485C706}" type="slidenum">
              <a:rPr lang="en-US" smtClean="0"/>
              <a:t>13</a:t>
            </a:fld>
            <a:endParaRPr lang="en-US"/>
          </a:p>
        </p:txBody>
      </p:sp>
    </p:spTree>
    <p:extLst>
      <p:ext uri="{BB962C8B-B14F-4D97-AF65-F5344CB8AC3E}">
        <p14:creationId xmlns:p14="http://schemas.microsoft.com/office/powerpoint/2010/main" val="42488735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FC8E-4695-4241-93F8-998EFA56EE0A}"/>
              </a:ext>
            </a:extLst>
          </p:cNvPr>
          <p:cNvSpPr>
            <a:spLocks noGrp="1"/>
          </p:cNvSpPr>
          <p:nvPr>
            <p:ph type="ctrTitle"/>
          </p:nvPr>
        </p:nvSpPr>
        <p:spPr>
          <a:xfrm>
            <a:off x="2" y="1309703"/>
            <a:ext cx="9143998" cy="2313100"/>
          </a:xfrm>
        </p:spPr>
        <p:txBody>
          <a:bodyPr/>
          <a:lstStyle/>
          <a:p>
            <a:r>
              <a:rPr lang="en-US" dirty="0"/>
              <a:t>Autism Acceptance Month</a:t>
            </a:r>
          </a:p>
        </p:txBody>
      </p:sp>
    </p:spTree>
    <p:extLst>
      <p:ext uri="{BB962C8B-B14F-4D97-AF65-F5344CB8AC3E}">
        <p14:creationId xmlns:p14="http://schemas.microsoft.com/office/powerpoint/2010/main" val="25121572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Autism Acceptance Month</a:t>
            </a:r>
          </a:p>
        </p:txBody>
      </p:sp>
      <p:sp>
        <p:nvSpPr>
          <p:cNvPr id="16387" name="Content Placeholder 2"/>
          <p:cNvSpPr>
            <a:spLocks noGrp="1"/>
          </p:cNvSpPr>
          <p:nvPr>
            <p:ph idx="1"/>
          </p:nvPr>
        </p:nvSpPr>
        <p:spPr>
          <a:xfrm>
            <a:off x="264416" y="1146949"/>
            <a:ext cx="8289036" cy="5282233"/>
          </a:xfrm>
        </p:spPr>
        <p:txBody>
          <a:bodyPr/>
          <a:lstStyle/>
          <a:p>
            <a:pPr marL="0" indent="0">
              <a:buNone/>
            </a:pPr>
            <a:r>
              <a:rPr lang="en-US" dirty="0"/>
              <a:t>Did you know April is </a:t>
            </a:r>
            <a:r>
              <a:rPr lang="en-US" i="1" dirty="0"/>
              <a:t>Autism Acceptance </a:t>
            </a:r>
            <a:r>
              <a:rPr lang="en-US" dirty="0"/>
              <a:t>month?</a:t>
            </a:r>
          </a:p>
          <a:p>
            <a:r>
              <a:rPr lang="en-US" dirty="0"/>
              <a:t>Why Acceptance and not Awareness?</a:t>
            </a:r>
          </a:p>
          <a:p>
            <a:r>
              <a:rPr lang="en-US" dirty="0"/>
              <a:t>How to show your support </a:t>
            </a:r>
          </a:p>
          <a:p>
            <a:pPr lvl="1"/>
            <a:r>
              <a:rPr lang="en-US" dirty="0"/>
              <a:t>Be mindful of your language choice and avoid labels or stereotypes</a:t>
            </a:r>
          </a:p>
          <a:p>
            <a:pPr lvl="1"/>
            <a:r>
              <a:rPr lang="en-US" dirty="0"/>
              <a:t>“Light it up Gold” or “Wear Red”</a:t>
            </a:r>
          </a:p>
          <a:p>
            <a:pPr lvl="1"/>
            <a:r>
              <a:rPr lang="en-US" dirty="0"/>
              <a:t>Embrace differences </a:t>
            </a:r>
          </a:p>
          <a:p>
            <a:pPr lvl="1"/>
            <a:r>
              <a:rPr lang="en-US" dirty="0"/>
              <a:t>Educate yourself and others</a:t>
            </a:r>
          </a:p>
        </p:txBody>
      </p:sp>
      <p:sp>
        <p:nvSpPr>
          <p:cNvPr id="9" name="Slide Number Placeholder 8"/>
          <p:cNvSpPr>
            <a:spLocks noGrp="1"/>
          </p:cNvSpPr>
          <p:nvPr>
            <p:ph type="sldNum" sz="quarter" idx="12"/>
          </p:nvPr>
        </p:nvSpPr>
        <p:spPr/>
        <p:txBody>
          <a:bodyPr/>
          <a:lstStyle/>
          <a:p>
            <a:fld id="{157884F1-9BA5-4925-A5D2-0F9C0DEBC3CC}" type="slidenum">
              <a:rPr lang="en-US" smtClean="0"/>
              <a:pPr/>
              <a:t>15</a:t>
            </a:fld>
            <a:endParaRPr lang="en-US" dirty="0"/>
          </a:p>
        </p:txBody>
      </p:sp>
      <p:pic>
        <p:nvPicPr>
          <p:cNvPr id="1026" name="Picture 2" descr="What is Neurodiversity?">
            <a:extLst>
              <a:ext uri="{FF2B5EF4-FFF2-40B4-BE49-F238E27FC236}">
                <a16:creationId xmlns:a16="http://schemas.microsoft.com/office/drawing/2014/main" id="{AA845F2C-7838-4633-98E5-AA7FD82A6D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130" y="4218900"/>
            <a:ext cx="2847974" cy="174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620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500"/>
                                        <p:tgtEl>
                                          <p:spTgt spid="163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fade">
                                      <p:cBhvr>
                                        <p:cTn id="26" dur="500"/>
                                        <p:tgtEl>
                                          <p:spTgt spid="1638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fade">
                                      <p:cBhvr>
                                        <p:cTn id="29"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950-2E65-4820-897C-29E2F7164FDA}"/>
              </a:ext>
            </a:extLst>
          </p:cNvPr>
          <p:cNvSpPr>
            <a:spLocks noGrp="1"/>
          </p:cNvSpPr>
          <p:nvPr>
            <p:ph type="title"/>
          </p:nvPr>
        </p:nvSpPr>
        <p:spPr/>
        <p:txBody>
          <a:bodyPr/>
          <a:lstStyle/>
          <a:p>
            <a:r>
              <a:rPr lang="en-US" dirty="0"/>
              <a:t>Autism Acceptance Month Resources </a:t>
            </a:r>
          </a:p>
        </p:txBody>
      </p:sp>
      <p:sp>
        <p:nvSpPr>
          <p:cNvPr id="3" name="Content Placeholder 2">
            <a:extLst>
              <a:ext uri="{FF2B5EF4-FFF2-40B4-BE49-F238E27FC236}">
                <a16:creationId xmlns:a16="http://schemas.microsoft.com/office/drawing/2014/main" id="{705E6BC5-B754-426A-8D69-4861850498CC}"/>
              </a:ext>
            </a:extLst>
          </p:cNvPr>
          <p:cNvSpPr>
            <a:spLocks noGrp="1"/>
          </p:cNvSpPr>
          <p:nvPr>
            <p:ph idx="1"/>
          </p:nvPr>
        </p:nvSpPr>
        <p:spPr>
          <a:xfrm>
            <a:off x="264416" y="767443"/>
            <a:ext cx="8289036" cy="5661739"/>
          </a:xfrm>
        </p:spPr>
        <p:txBody>
          <a:bodyPr/>
          <a:lstStyle/>
          <a:p>
            <a:pPr marL="0" indent="0">
              <a:buNone/>
            </a:pPr>
            <a:r>
              <a:rPr lang="en-US" sz="1800" b="1" dirty="0">
                <a:latin typeface="+mj-lt"/>
              </a:rPr>
              <a:t>The Magellan of PA Autism Webpage has been updated to share more information on this initiative and contains PA based organizations that you can explore for additional resources and supports. </a:t>
            </a:r>
            <a:r>
              <a:rPr lang="en-US" sz="1800" b="1" dirty="0">
                <a:latin typeface="+mj-lt"/>
                <a:hlinkClick r:id="rId3"/>
              </a:rPr>
              <a:t>https://www.magellanofpa.com/for-providers/services-programs/autism-resources/</a:t>
            </a:r>
            <a:endParaRPr lang="en-US" sz="1800" b="1" dirty="0">
              <a:latin typeface="+mj-lt"/>
            </a:endParaRPr>
          </a:p>
          <a:p>
            <a:r>
              <a:rPr lang="en-US" sz="1800" dirty="0">
                <a:latin typeface="+mj-lt"/>
              </a:rPr>
              <a:t>Autism Society News Release: Media urged to recognize shift from “Autism Awareness Month” to “Autism Acceptance Month” this April- </a:t>
            </a:r>
            <a:r>
              <a:rPr lang="en-US" sz="1800" u="sng" dirty="0">
                <a:solidFill>
                  <a:srgbClr val="0088CE"/>
                </a:solidFill>
                <a:effectLst/>
                <a:latin typeface="+mj-lt"/>
                <a:ea typeface="Calibri" panose="020F0502020204030204" pitchFamily="34" charset="0"/>
                <a:hlinkClick r:id="rId4">
                  <a:extLst>
                    <a:ext uri="{A12FA001-AC4F-418D-AE19-62706E023703}">
                      <ahyp:hlinkClr xmlns:ahyp="http://schemas.microsoft.com/office/drawing/2018/hyperlinkcolor" val="tx"/>
                    </a:ext>
                  </a:extLst>
                </a:hlinkClick>
              </a:rPr>
              <a:t>https://www.globenewswire.com/news-release/2021/03/04/2187484/0/en/Media-urged-to-recognize-shift-from-Autism-Awareness-Month-to-Autism-Acceptance-Month-this-April.html</a:t>
            </a:r>
            <a:r>
              <a:rPr lang="en-US" sz="1800" dirty="0">
                <a:effectLst/>
                <a:latin typeface="+mj-lt"/>
                <a:ea typeface="Calibri" panose="020F0502020204030204" pitchFamily="34" charset="0"/>
              </a:rPr>
              <a:t> </a:t>
            </a:r>
          </a:p>
          <a:p>
            <a:r>
              <a:rPr lang="en-US" sz="1800" dirty="0">
                <a:effectLst/>
                <a:latin typeface="+mj-lt"/>
                <a:ea typeface="Calibri" panose="020F0502020204030204" pitchFamily="34" charset="0"/>
              </a:rPr>
              <a:t>Ask an Autistic- What is Autism?- </a:t>
            </a:r>
            <a:r>
              <a:rPr lang="en-US" sz="1800" u="sng" dirty="0">
                <a:solidFill>
                  <a:srgbClr val="0563C1"/>
                </a:solidFill>
                <a:effectLst/>
                <a:latin typeface="+mj-lt"/>
                <a:ea typeface="Calibri" panose="020F0502020204030204" pitchFamily="34" charset="0"/>
                <a:hlinkClick r:id="rId5"/>
              </a:rPr>
              <a:t>https://www.youtube.com/watch?v=Vju1EbVVgP8</a:t>
            </a:r>
            <a:r>
              <a:rPr lang="en-US" sz="1800" dirty="0">
                <a:effectLst/>
                <a:latin typeface="+mj-lt"/>
                <a:ea typeface="Calibri" panose="020F0502020204030204" pitchFamily="34" charset="0"/>
              </a:rPr>
              <a:t> </a:t>
            </a:r>
          </a:p>
          <a:p>
            <a:r>
              <a:rPr lang="en-US" sz="1800" dirty="0">
                <a:effectLst/>
                <a:latin typeface="+mj-lt"/>
                <a:ea typeface="Calibri" panose="020F0502020204030204" pitchFamily="34" charset="0"/>
              </a:rPr>
              <a:t>Carly’s Café- Experience Autism Through Carly’s Eyes- </a:t>
            </a:r>
            <a:r>
              <a:rPr lang="en-US" sz="1800" u="none" strike="noStrike" dirty="0">
                <a:solidFill>
                  <a:srgbClr val="0563C1"/>
                </a:solidFill>
                <a:effectLst/>
                <a:latin typeface="+mj-lt"/>
                <a:ea typeface="Calibri" panose="020F0502020204030204" pitchFamily="34" charset="0"/>
                <a:hlinkClick r:id="rId6"/>
              </a:rPr>
              <a:t>https://www.youtube.com/watch?v=KmDGvquzn2k</a:t>
            </a:r>
            <a:r>
              <a:rPr lang="en-US" sz="1800" dirty="0">
                <a:effectLst/>
                <a:latin typeface="+mj-lt"/>
                <a:ea typeface="Calibri" panose="020F0502020204030204" pitchFamily="34" charset="0"/>
              </a:rPr>
              <a:t> </a:t>
            </a:r>
          </a:p>
          <a:p>
            <a:r>
              <a:rPr lang="en-US" sz="1800" dirty="0">
                <a:solidFill>
                  <a:srgbClr val="030303"/>
                </a:solidFill>
                <a:effectLst/>
                <a:latin typeface="+mj-lt"/>
                <a:ea typeface="Calibri" panose="020F0502020204030204" pitchFamily="34" charset="0"/>
              </a:rPr>
              <a:t>Sesame Street- Autism Acceptance &amp; Sesame Street in Communities- </a:t>
            </a:r>
            <a:r>
              <a:rPr lang="en-US" sz="1800" u="sng" dirty="0">
                <a:solidFill>
                  <a:srgbClr val="0563C1"/>
                </a:solidFill>
                <a:effectLst/>
                <a:latin typeface="+mj-lt"/>
                <a:ea typeface="Calibri" panose="020F0502020204030204" pitchFamily="34" charset="0"/>
                <a:hlinkClick r:id="rId7"/>
              </a:rPr>
              <a:t>https://www.sesameworkshop.org/what-we-do/autism</a:t>
            </a:r>
            <a:r>
              <a:rPr lang="en-US" sz="1800" dirty="0">
                <a:effectLst/>
                <a:latin typeface="+mj-lt"/>
                <a:ea typeface="Calibri" panose="020F0502020204030204" pitchFamily="34" charset="0"/>
              </a:rPr>
              <a:t> </a:t>
            </a:r>
          </a:p>
          <a:p>
            <a:r>
              <a:rPr lang="en-US" sz="1800" dirty="0" err="1">
                <a:solidFill>
                  <a:srgbClr val="030303"/>
                </a:solidFill>
                <a:effectLst/>
                <a:latin typeface="+mj-lt"/>
                <a:ea typeface="Calibri" panose="020F0502020204030204" pitchFamily="34" charset="0"/>
              </a:rPr>
              <a:t>TedTalk</a:t>
            </a:r>
            <a:r>
              <a:rPr lang="en-US" sz="1800" dirty="0">
                <a:solidFill>
                  <a:srgbClr val="030303"/>
                </a:solidFill>
                <a:effectLst/>
                <a:latin typeface="+mj-lt"/>
                <a:ea typeface="Calibri" panose="020F0502020204030204" pitchFamily="34" charset="0"/>
              </a:rPr>
              <a:t>: Temple Grandin- The world needs all kinds of mind-</a:t>
            </a:r>
            <a:r>
              <a:rPr lang="en-US" sz="1800" b="1" dirty="0">
                <a:solidFill>
                  <a:srgbClr val="030303"/>
                </a:solidFill>
                <a:effectLst/>
                <a:latin typeface="+mj-lt"/>
                <a:ea typeface="Calibri" panose="020F0502020204030204" pitchFamily="34" charset="0"/>
              </a:rPr>
              <a:t> </a:t>
            </a:r>
            <a:r>
              <a:rPr lang="en-US" sz="1800" u="sng" dirty="0">
                <a:solidFill>
                  <a:srgbClr val="0563C1"/>
                </a:solidFill>
                <a:effectLst/>
                <a:latin typeface="+mj-lt"/>
                <a:ea typeface="Calibri" panose="020F0502020204030204" pitchFamily="34" charset="0"/>
                <a:hlinkClick r:id="rId8"/>
              </a:rPr>
              <a:t>https://www.ted.com/talks/temple_grandin_the_world_needs_all_kinds_of_minds?language=en</a:t>
            </a:r>
            <a:endParaRPr lang="en-US" sz="1800" dirty="0">
              <a:effectLst/>
              <a:latin typeface="+mj-l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4B61D42A-3E20-48FB-89BD-422F335204E6}"/>
              </a:ext>
            </a:extLst>
          </p:cNvPr>
          <p:cNvSpPr>
            <a:spLocks noGrp="1"/>
          </p:cNvSpPr>
          <p:nvPr>
            <p:ph type="sldNum" sz="quarter" idx="12"/>
          </p:nvPr>
        </p:nvSpPr>
        <p:spPr/>
        <p:txBody>
          <a:bodyPr/>
          <a:lstStyle/>
          <a:p>
            <a:fld id="{BC8AEE7E-FAD4-4EE3-9D98-D5CFF485C706}" type="slidenum">
              <a:rPr lang="en-US" smtClean="0"/>
              <a:t>16</a:t>
            </a:fld>
            <a:endParaRPr lang="en-US"/>
          </a:p>
        </p:txBody>
      </p:sp>
    </p:spTree>
    <p:extLst>
      <p:ext uri="{BB962C8B-B14F-4D97-AF65-F5344CB8AC3E}">
        <p14:creationId xmlns:p14="http://schemas.microsoft.com/office/powerpoint/2010/main" val="18038297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61239"/>
            <a:ext cx="9143998" cy="2313100"/>
          </a:xfrm>
        </p:spPr>
        <p:txBody>
          <a:bodyPr/>
          <a:lstStyle/>
          <a:p>
            <a:r>
              <a:rPr lang="en-US" dirty="0"/>
              <a:t>Clinical Tidbits</a:t>
            </a:r>
            <a:br>
              <a:rPr lang="en-US" dirty="0"/>
            </a:br>
            <a:endParaRPr lang="en-US" dirty="0"/>
          </a:p>
        </p:txBody>
      </p:sp>
    </p:spTree>
    <p:extLst>
      <p:ext uri="{BB962C8B-B14F-4D97-AF65-F5344CB8AC3E}">
        <p14:creationId xmlns:p14="http://schemas.microsoft.com/office/powerpoint/2010/main" val="38328648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509E-02FC-4C20-A87D-103ED3351F31}"/>
              </a:ext>
            </a:extLst>
          </p:cNvPr>
          <p:cNvSpPr>
            <a:spLocks noGrp="1"/>
          </p:cNvSpPr>
          <p:nvPr>
            <p:ph type="title"/>
          </p:nvPr>
        </p:nvSpPr>
        <p:spPr/>
        <p:txBody>
          <a:bodyPr/>
          <a:lstStyle/>
          <a:p>
            <a:r>
              <a:rPr lang="en-US" dirty="0"/>
              <a:t>Access Surveys</a:t>
            </a:r>
          </a:p>
        </p:txBody>
      </p:sp>
      <p:sp>
        <p:nvSpPr>
          <p:cNvPr id="3" name="Content Placeholder 2">
            <a:extLst>
              <a:ext uri="{FF2B5EF4-FFF2-40B4-BE49-F238E27FC236}">
                <a16:creationId xmlns:a16="http://schemas.microsoft.com/office/drawing/2014/main" id="{0408F4F5-63C3-4D8D-A086-61C35CC401F0}"/>
              </a:ext>
            </a:extLst>
          </p:cNvPr>
          <p:cNvSpPr>
            <a:spLocks noGrp="1"/>
          </p:cNvSpPr>
          <p:nvPr>
            <p:ph idx="1"/>
          </p:nvPr>
        </p:nvSpPr>
        <p:spPr>
          <a:xfrm>
            <a:off x="264416" y="1146950"/>
            <a:ext cx="8289036" cy="4868260"/>
          </a:xfrm>
        </p:spPr>
        <p:txBody>
          <a:bodyPr/>
          <a:lstStyle/>
          <a:p>
            <a:pPr marL="0" indent="0" algn="ctr">
              <a:buNone/>
            </a:pPr>
            <a:r>
              <a:rPr lang="en-US" sz="2000" dirty="0"/>
              <a:t>Thank you for your continued patience as we work through technical issues with the Access Survey.  </a:t>
            </a:r>
          </a:p>
          <a:p>
            <a:pPr marL="0" indent="0" algn="ctr">
              <a:buNone/>
            </a:pPr>
            <a:endParaRPr lang="en-US" sz="2000" dirty="0"/>
          </a:p>
          <a:p>
            <a:pPr marL="0" indent="0" algn="ctr">
              <a:buNone/>
            </a:pPr>
            <a:r>
              <a:rPr lang="en-US" sz="2000" dirty="0"/>
              <a:t>We have made some edits based on using the survey for a year and to hopefully assist in being able to better manage the large amount of data this survey produces. However, there are no new questions to the survey.</a:t>
            </a:r>
          </a:p>
          <a:p>
            <a:pPr marL="0" indent="0" algn="ctr">
              <a:buNone/>
            </a:pPr>
            <a:endParaRPr lang="en-US" sz="2000" dirty="0"/>
          </a:p>
          <a:p>
            <a:pPr marL="0" indent="0" algn="ctr">
              <a:buNone/>
            </a:pPr>
            <a:r>
              <a:rPr lang="en-US" sz="2000" dirty="0"/>
              <a:t>Reminder: Although we send the survey to 2 agency representatives, please only have 1 complete the survey for your agency.</a:t>
            </a:r>
          </a:p>
        </p:txBody>
      </p:sp>
      <p:sp>
        <p:nvSpPr>
          <p:cNvPr id="4" name="Slide Number Placeholder 3">
            <a:extLst>
              <a:ext uri="{FF2B5EF4-FFF2-40B4-BE49-F238E27FC236}">
                <a16:creationId xmlns:a16="http://schemas.microsoft.com/office/drawing/2014/main" id="{95CAC4D8-2F05-4064-ABA2-9F3433181CBB}"/>
              </a:ext>
            </a:extLst>
          </p:cNvPr>
          <p:cNvSpPr>
            <a:spLocks noGrp="1"/>
          </p:cNvSpPr>
          <p:nvPr>
            <p:ph type="sldNum" sz="quarter" idx="12"/>
          </p:nvPr>
        </p:nvSpPr>
        <p:spPr/>
        <p:txBody>
          <a:bodyPr/>
          <a:lstStyle/>
          <a:p>
            <a:fld id="{BC8AEE7E-FAD4-4EE3-9D98-D5CFF485C706}" type="slidenum">
              <a:rPr lang="en-US" smtClean="0"/>
              <a:t>18</a:t>
            </a:fld>
            <a:endParaRPr lang="en-US"/>
          </a:p>
        </p:txBody>
      </p:sp>
    </p:spTree>
    <p:extLst>
      <p:ext uri="{BB962C8B-B14F-4D97-AF65-F5344CB8AC3E}">
        <p14:creationId xmlns:p14="http://schemas.microsoft.com/office/powerpoint/2010/main" val="36843613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82AD-867A-4380-BA40-78F370A1EB24}"/>
              </a:ext>
            </a:extLst>
          </p:cNvPr>
          <p:cNvSpPr>
            <a:spLocks noGrp="1"/>
          </p:cNvSpPr>
          <p:nvPr>
            <p:ph type="title"/>
          </p:nvPr>
        </p:nvSpPr>
        <p:spPr/>
        <p:txBody>
          <a:bodyPr/>
          <a:lstStyle/>
          <a:p>
            <a:r>
              <a:rPr lang="en-US" dirty="0"/>
              <a:t>Family Feedback</a:t>
            </a:r>
          </a:p>
        </p:txBody>
      </p:sp>
      <p:sp>
        <p:nvSpPr>
          <p:cNvPr id="3" name="Content Placeholder 2">
            <a:extLst>
              <a:ext uri="{FF2B5EF4-FFF2-40B4-BE49-F238E27FC236}">
                <a16:creationId xmlns:a16="http://schemas.microsoft.com/office/drawing/2014/main" id="{0374FC39-F254-48A4-B67E-0699E2F1E9BF}"/>
              </a:ext>
            </a:extLst>
          </p:cNvPr>
          <p:cNvSpPr>
            <a:spLocks noGrp="1"/>
          </p:cNvSpPr>
          <p:nvPr>
            <p:ph idx="1"/>
          </p:nvPr>
        </p:nvSpPr>
        <p:spPr/>
        <p:txBody>
          <a:bodyPr/>
          <a:lstStyle/>
          <a:p>
            <a:r>
              <a:rPr lang="en-US" sz="1800" dirty="0">
                <a:effectLst/>
                <a:ea typeface="Times New Roman" panose="02020603050405020304" pitchFamily="18" charset="0"/>
              </a:rPr>
              <a:t>Families are leaving messages inquiring about services and not receiving callbacks.  </a:t>
            </a:r>
          </a:p>
          <a:p>
            <a:r>
              <a:rPr lang="en-US" sz="1800" dirty="0">
                <a:effectLst/>
                <a:ea typeface="Times New Roman" panose="02020603050405020304" pitchFamily="18" charset="0"/>
              </a:rPr>
              <a:t>Families are frustrated having to go through intake process and complete all paperwork to hear there is no availability. </a:t>
            </a:r>
          </a:p>
          <a:p>
            <a:r>
              <a:rPr lang="en-US" sz="1800" dirty="0">
                <a:effectLst/>
                <a:ea typeface="Times New Roman" panose="02020603050405020304" pitchFamily="18" charset="0"/>
              </a:rPr>
              <a:t>Families would like providers to be more upfront and direct about expectations and the process to get services. </a:t>
            </a:r>
            <a:endParaRPr lang="en-US" dirty="0"/>
          </a:p>
        </p:txBody>
      </p:sp>
      <p:sp>
        <p:nvSpPr>
          <p:cNvPr id="4" name="Slide Number Placeholder 3">
            <a:extLst>
              <a:ext uri="{FF2B5EF4-FFF2-40B4-BE49-F238E27FC236}">
                <a16:creationId xmlns:a16="http://schemas.microsoft.com/office/drawing/2014/main" id="{BCF35FD3-D9E7-4B39-8C40-4AE66C33CE78}"/>
              </a:ext>
            </a:extLst>
          </p:cNvPr>
          <p:cNvSpPr>
            <a:spLocks noGrp="1"/>
          </p:cNvSpPr>
          <p:nvPr>
            <p:ph type="sldNum" sz="quarter" idx="12"/>
          </p:nvPr>
        </p:nvSpPr>
        <p:spPr/>
        <p:txBody>
          <a:bodyPr/>
          <a:lstStyle/>
          <a:p>
            <a:fld id="{BC8AEE7E-FAD4-4EE3-9D98-D5CFF485C706}" type="slidenum">
              <a:rPr lang="en-US" smtClean="0"/>
              <a:t>19</a:t>
            </a:fld>
            <a:endParaRPr lang="en-US"/>
          </a:p>
        </p:txBody>
      </p:sp>
    </p:spTree>
    <p:extLst>
      <p:ext uri="{BB962C8B-B14F-4D97-AF65-F5344CB8AC3E}">
        <p14:creationId xmlns:p14="http://schemas.microsoft.com/office/powerpoint/2010/main" val="19145002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898" y="3026343"/>
            <a:ext cx="9215796" cy="805313"/>
          </a:xfrm>
        </p:spPr>
        <p:txBody>
          <a:bodyPr/>
          <a:lstStyle/>
          <a:p>
            <a:r>
              <a:rPr lang="en-US" dirty="0"/>
              <a:t>Welcome and Opening Remarks</a:t>
            </a:r>
          </a:p>
        </p:txBody>
      </p:sp>
    </p:spTree>
    <p:extLst>
      <p:ext uri="{BB962C8B-B14F-4D97-AF65-F5344CB8AC3E}">
        <p14:creationId xmlns:p14="http://schemas.microsoft.com/office/powerpoint/2010/main" val="10299094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EE71-E6E8-440C-9AA1-D8660CDF988E}"/>
              </a:ext>
            </a:extLst>
          </p:cNvPr>
          <p:cNvSpPr>
            <a:spLocks noGrp="1"/>
          </p:cNvSpPr>
          <p:nvPr>
            <p:ph type="title"/>
          </p:nvPr>
        </p:nvSpPr>
        <p:spPr/>
        <p:txBody>
          <a:bodyPr/>
          <a:lstStyle/>
          <a:p>
            <a:r>
              <a:rPr lang="en-US" dirty="0"/>
              <a:t>Packets into Summer &amp; Next School Year</a:t>
            </a:r>
          </a:p>
        </p:txBody>
      </p:sp>
      <p:sp>
        <p:nvSpPr>
          <p:cNvPr id="3" name="Content Placeholder 2">
            <a:extLst>
              <a:ext uri="{FF2B5EF4-FFF2-40B4-BE49-F238E27FC236}">
                <a16:creationId xmlns:a16="http://schemas.microsoft.com/office/drawing/2014/main" id="{480533D6-31BA-428D-890F-52DDBBE44E86}"/>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Dates should reflect the end of the 2021-2022 school year, start of ESY, camps, etc., to accurately determine hours and corresponding units requested across services. </a:t>
            </a:r>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Times New Roman" panose="02020603050405020304" pitchFamily="18" charset="0"/>
              </a:rPr>
              <a:t>Requests for services in different settings and or the next school year should include an ISPT with a representative from that setting and be submitted no more than 60 days from the expected start date so that information used to support the request is current and accurately reflects the member's need. </a:t>
            </a:r>
          </a:p>
          <a:p>
            <a:endParaRPr lang="en-US" dirty="0"/>
          </a:p>
        </p:txBody>
      </p:sp>
      <p:sp>
        <p:nvSpPr>
          <p:cNvPr id="4" name="Slide Number Placeholder 3">
            <a:extLst>
              <a:ext uri="{FF2B5EF4-FFF2-40B4-BE49-F238E27FC236}">
                <a16:creationId xmlns:a16="http://schemas.microsoft.com/office/drawing/2014/main" id="{4A28C579-983E-4E48-A6E2-703439322088}"/>
              </a:ext>
            </a:extLst>
          </p:cNvPr>
          <p:cNvSpPr>
            <a:spLocks noGrp="1"/>
          </p:cNvSpPr>
          <p:nvPr>
            <p:ph type="sldNum" sz="quarter" idx="12"/>
          </p:nvPr>
        </p:nvSpPr>
        <p:spPr/>
        <p:txBody>
          <a:bodyPr/>
          <a:lstStyle/>
          <a:p>
            <a:fld id="{BC8AEE7E-FAD4-4EE3-9D98-D5CFF485C706}" type="slidenum">
              <a:rPr lang="en-US" smtClean="0"/>
              <a:t>20</a:t>
            </a:fld>
            <a:endParaRPr lang="en-US"/>
          </a:p>
        </p:txBody>
      </p:sp>
    </p:spTree>
    <p:extLst>
      <p:ext uri="{BB962C8B-B14F-4D97-AF65-F5344CB8AC3E}">
        <p14:creationId xmlns:p14="http://schemas.microsoft.com/office/powerpoint/2010/main" val="39351454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Groups under IBHS</a:t>
            </a:r>
          </a:p>
        </p:txBody>
      </p:sp>
      <p:sp>
        <p:nvSpPr>
          <p:cNvPr id="3" name="Content Placeholder 2"/>
          <p:cNvSpPr>
            <a:spLocks noGrp="1"/>
          </p:cNvSpPr>
          <p:nvPr>
            <p:ph idx="1"/>
          </p:nvPr>
        </p:nvSpPr>
        <p:spPr>
          <a:xfrm>
            <a:off x="402376" y="738438"/>
            <a:ext cx="8289036" cy="5768235"/>
          </a:xfrm>
        </p:spPr>
        <p:txBody>
          <a:bodyPr vert="horz" lIns="91440" tIns="45720" rIns="91440" bIns="45720" rtlCol="0" anchor="t">
            <a:noAutofit/>
          </a:bodyPr>
          <a:lstStyle/>
          <a:p>
            <a:pPr marL="0" indent="0">
              <a:buNone/>
            </a:pPr>
            <a:r>
              <a:rPr lang="en-US" sz="1800" dirty="0">
                <a:solidFill>
                  <a:srgbClr val="FF0000"/>
                </a:solidFill>
                <a:latin typeface="Calibri Light"/>
                <a:cs typeface="Calibri Light"/>
              </a:rPr>
              <a:t>*Please only initiate this process when your agency is ready to begin implementing group services if approved.  </a:t>
            </a:r>
          </a:p>
          <a:p>
            <a:pPr marL="0" indent="0">
              <a:buNone/>
            </a:pPr>
            <a:r>
              <a:rPr lang="en-US" sz="1800" dirty="0">
                <a:cs typeface="Calibri Light"/>
              </a:rPr>
              <a:t>All new IBHS Group Services with Magellan need to complete the following process and receive approval from Magellan prior to delivering this group service to our members.  </a:t>
            </a:r>
          </a:p>
          <a:p>
            <a:pPr marL="0" indent="0">
              <a:buNone/>
            </a:pPr>
            <a:r>
              <a:rPr lang="en-US" sz="1800" dirty="0">
                <a:cs typeface="Calibri Light"/>
              </a:rPr>
              <a:t>Submit a detailed program description to IBHS@MagellanHealth.com inclusive of:</a:t>
            </a:r>
          </a:p>
          <a:p>
            <a:pPr lvl="1"/>
            <a:r>
              <a:rPr lang="en-US" sz="1600" dirty="0">
                <a:cs typeface="Calibri Light"/>
              </a:rPr>
              <a:t>Address where group will occur</a:t>
            </a:r>
          </a:p>
          <a:p>
            <a:pPr lvl="1"/>
            <a:r>
              <a:rPr lang="en-US" sz="1600" dirty="0">
                <a:cs typeface="Calibri Light"/>
              </a:rPr>
              <a:t>target population (including primary &amp; MA secondary participants)</a:t>
            </a:r>
          </a:p>
          <a:p>
            <a:pPr lvl="1"/>
            <a:r>
              <a:rPr lang="en-US" sz="1600" dirty="0">
                <a:cs typeface="Calibri Light"/>
              </a:rPr>
              <a:t>clinical model of program</a:t>
            </a:r>
          </a:p>
          <a:p>
            <a:pPr lvl="1"/>
            <a:r>
              <a:rPr lang="en-US" sz="1600" dirty="0">
                <a:cs typeface="Calibri Light"/>
              </a:rPr>
              <a:t>size of each group</a:t>
            </a:r>
          </a:p>
          <a:p>
            <a:pPr lvl="1"/>
            <a:r>
              <a:rPr lang="en-US" sz="1600" dirty="0">
                <a:cs typeface="Calibri Light"/>
              </a:rPr>
              <a:t>frequency of each group</a:t>
            </a:r>
          </a:p>
          <a:p>
            <a:pPr lvl="1"/>
            <a:r>
              <a:rPr lang="en-US" sz="1600" dirty="0">
                <a:cs typeface="Calibri Light"/>
              </a:rPr>
              <a:t>length of group (program duration and each sessions)</a:t>
            </a:r>
          </a:p>
          <a:p>
            <a:pPr lvl="1"/>
            <a:r>
              <a:rPr lang="en-US" sz="1600" dirty="0">
                <a:cs typeface="Calibri Light"/>
              </a:rPr>
              <a:t>if group is closed or open</a:t>
            </a:r>
          </a:p>
          <a:p>
            <a:pPr lvl="1"/>
            <a:r>
              <a:rPr lang="en-US" sz="1600" dirty="0">
                <a:cs typeface="Calibri Light"/>
              </a:rPr>
              <a:t>location of group </a:t>
            </a:r>
            <a:endParaRPr lang="en-US" sz="1600" dirty="0">
              <a:cs typeface="Calibri Light" panose="020F0302020204030204" pitchFamily="34" charset="0"/>
            </a:endParaRPr>
          </a:p>
          <a:p>
            <a:pPr lvl="1"/>
            <a:r>
              <a:rPr lang="en-US" sz="1600" dirty="0">
                <a:cs typeface="Calibri Light"/>
              </a:rPr>
              <a:t>family involvement</a:t>
            </a:r>
          </a:p>
          <a:p>
            <a:pPr lvl="1"/>
            <a:r>
              <a:rPr lang="en-US" sz="1600" dirty="0">
                <a:cs typeface="Calibri Light"/>
              </a:rPr>
              <a:t>Authorization period</a:t>
            </a:r>
          </a:p>
          <a:p>
            <a:pPr lvl="1"/>
            <a:r>
              <a:rPr lang="en-US" sz="1600" dirty="0">
                <a:cs typeface="Calibri Light"/>
              </a:rPr>
              <a:t>other relevant information</a:t>
            </a:r>
          </a:p>
          <a:p>
            <a:r>
              <a:rPr lang="en-US" sz="1800" dirty="0">
                <a:cs typeface="Calibri Light"/>
              </a:rPr>
              <a:t>Email </a:t>
            </a:r>
            <a:r>
              <a:rPr lang="en-US" sz="1800" dirty="0">
                <a:cs typeface="Calibri Light"/>
                <a:hlinkClick r:id="rId2"/>
              </a:rPr>
              <a:t>IBHS@magellanhealth.com</a:t>
            </a:r>
            <a:r>
              <a:rPr lang="en-US" sz="1800" dirty="0">
                <a:cs typeface="Calibri Light"/>
              </a:rPr>
              <a:t> requesting to schedule a Technical Assistance (TA) call with Magellan to review your program proposal.</a:t>
            </a:r>
          </a:p>
          <a:p>
            <a:endParaRPr lang="en-US" dirty="0">
              <a:latin typeface="Calibri Light" panose="020F0302020204030204" pitchFamily="34" charset="0"/>
              <a:cs typeface="Calibri Light" panose="020F03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C8AEE7E-FAD4-4EE3-9D98-D5CFF485C706}" type="slidenum">
              <a:rPr lang="en-US" smtClean="0"/>
              <a:t>21</a:t>
            </a:fld>
            <a:endParaRPr lang="en-US"/>
          </a:p>
        </p:txBody>
      </p:sp>
    </p:spTree>
    <p:extLst>
      <p:ext uri="{BB962C8B-B14F-4D97-AF65-F5344CB8AC3E}">
        <p14:creationId xmlns:p14="http://schemas.microsoft.com/office/powerpoint/2010/main" val="31459966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7757-CF38-4A27-97D6-E7E678CD346E}"/>
              </a:ext>
            </a:extLst>
          </p:cNvPr>
          <p:cNvSpPr>
            <a:spLocks noGrp="1"/>
          </p:cNvSpPr>
          <p:nvPr>
            <p:ph type="title"/>
          </p:nvPr>
        </p:nvSpPr>
        <p:spPr/>
        <p:txBody>
          <a:bodyPr/>
          <a:lstStyle/>
          <a:p>
            <a:r>
              <a:rPr lang="en-US" dirty="0"/>
              <a:t>In the works at Magellan…</a:t>
            </a:r>
          </a:p>
        </p:txBody>
      </p:sp>
      <p:sp>
        <p:nvSpPr>
          <p:cNvPr id="3" name="Content Placeholder 2">
            <a:extLst>
              <a:ext uri="{FF2B5EF4-FFF2-40B4-BE49-F238E27FC236}">
                <a16:creationId xmlns:a16="http://schemas.microsoft.com/office/drawing/2014/main" id="{C57C959A-6BE7-446B-A923-05EF9AB4D349}"/>
              </a:ext>
            </a:extLst>
          </p:cNvPr>
          <p:cNvSpPr>
            <a:spLocks noGrp="1"/>
          </p:cNvSpPr>
          <p:nvPr>
            <p:ph idx="1"/>
          </p:nvPr>
        </p:nvSpPr>
        <p:spPr/>
        <p:txBody>
          <a:bodyPr/>
          <a:lstStyle/>
          <a:p>
            <a:r>
              <a:rPr lang="en-US" sz="1800" dirty="0"/>
              <a:t>Updates to Magellan IBHS webpage</a:t>
            </a:r>
          </a:p>
          <a:p>
            <a:r>
              <a:rPr lang="en-US" sz="1800" dirty="0"/>
              <a:t>Release of our Billing Guidance document</a:t>
            </a:r>
          </a:p>
          <a:p>
            <a:r>
              <a:rPr lang="en-US" sz="1800" dirty="0"/>
              <a:t>Release of our ABA Best Practices Guidelines</a:t>
            </a:r>
          </a:p>
          <a:p>
            <a:r>
              <a:rPr lang="en-US" sz="1800" dirty="0"/>
              <a:t>Meeting with Magellan approved Group providers (PA Mentor LV, Kids Peace, ABA Support Services, </a:t>
            </a:r>
            <a:r>
              <a:rPr lang="en-US" sz="1800" dirty="0" err="1"/>
              <a:t>Neurabilities</a:t>
            </a:r>
            <a:r>
              <a:rPr lang="en-US" sz="1800" dirty="0"/>
              <a:t>, Piece of our Puzzle, Potential, Indian Creek Foundation, Elwyn, &amp; ACRP)</a:t>
            </a:r>
          </a:p>
          <a:p>
            <a:pPr marL="0" indent="0">
              <a:buNone/>
            </a:pPr>
            <a:endParaRPr lang="en-US" sz="1800" dirty="0"/>
          </a:p>
        </p:txBody>
      </p:sp>
      <p:sp>
        <p:nvSpPr>
          <p:cNvPr id="4" name="Slide Number Placeholder 3">
            <a:extLst>
              <a:ext uri="{FF2B5EF4-FFF2-40B4-BE49-F238E27FC236}">
                <a16:creationId xmlns:a16="http://schemas.microsoft.com/office/drawing/2014/main" id="{88DA9FFB-7C72-4690-AFCD-DC82A1CC4B94}"/>
              </a:ext>
            </a:extLst>
          </p:cNvPr>
          <p:cNvSpPr>
            <a:spLocks noGrp="1"/>
          </p:cNvSpPr>
          <p:nvPr>
            <p:ph type="sldNum" sz="quarter" idx="12"/>
          </p:nvPr>
        </p:nvSpPr>
        <p:spPr/>
        <p:txBody>
          <a:bodyPr/>
          <a:lstStyle/>
          <a:p>
            <a:fld id="{BC8AEE7E-FAD4-4EE3-9D98-D5CFF485C706}" type="slidenum">
              <a:rPr lang="en-US" smtClean="0"/>
              <a:t>22</a:t>
            </a:fld>
            <a:endParaRPr lang="en-US"/>
          </a:p>
        </p:txBody>
      </p:sp>
    </p:spTree>
    <p:extLst>
      <p:ext uri="{BB962C8B-B14F-4D97-AF65-F5344CB8AC3E}">
        <p14:creationId xmlns:p14="http://schemas.microsoft.com/office/powerpoint/2010/main" val="21604889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57AC-5EF6-46FF-867B-07B96FD6B7AE}"/>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440FC66A-5FB6-4384-9B69-B59E30CC68F0}"/>
              </a:ext>
            </a:extLst>
          </p:cNvPr>
          <p:cNvSpPr>
            <a:spLocks noGrp="1"/>
          </p:cNvSpPr>
          <p:nvPr>
            <p:ph idx="1"/>
          </p:nvPr>
        </p:nvSpPr>
        <p:spPr/>
        <p:txBody>
          <a:bodyPr/>
          <a:lstStyle/>
          <a:p>
            <a:pPr marL="0" indent="0">
              <a:buNone/>
            </a:pPr>
            <a:r>
              <a:rPr lang="en-US" dirty="0"/>
              <a:t>Please let your Care Manager know when your agency has changes such as within your organizational team, facility changes, significant program changes, etc. </a:t>
            </a:r>
          </a:p>
        </p:txBody>
      </p:sp>
      <p:sp>
        <p:nvSpPr>
          <p:cNvPr id="4" name="Slide Number Placeholder 3">
            <a:extLst>
              <a:ext uri="{FF2B5EF4-FFF2-40B4-BE49-F238E27FC236}">
                <a16:creationId xmlns:a16="http://schemas.microsoft.com/office/drawing/2014/main" id="{4AD141DB-8557-4339-AB7D-75F349C2BE2A}"/>
              </a:ext>
            </a:extLst>
          </p:cNvPr>
          <p:cNvSpPr>
            <a:spLocks noGrp="1"/>
          </p:cNvSpPr>
          <p:nvPr>
            <p:ph type="sldNum" sz="quarter" idx="12"/>
          </p:nvPr>
        </p:nvSpPr>
        <p:spPr/>
        <p:txBody>
          <a:bodyPr/>
          <a:lstStyle/>
          <a:p>
            <a:fld id="{BC8AEE7E-FAD4-4EE3-9D98-D5CFF485C706}" type="slidenum">
              <a:rPr lang="en-US" smtClean="0"/>
              <a:t>23</a:t>
            </a:fld>
            <a:endParaRPr lang="en-US"/>
          </a:p>
        </p:txBody>
      </p:sp>
    </p:spTree>
    <p:extLst>
      <p:ext uri="{BB962C8B-B14F-4D97-AF65-F5344CB8AC3E}">
        <p14:creationId xmlns:p14="http://schemas.microsoft.com/office/powerpoint/2010/main" val="11128830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6B85-4E82-4EDF-921F-2F46E3B3FC66}"/>
              </a:ext>
            </a:extLst>
          </p:cNvPr>
          <p:cNvSpPr>
            <a:spLocks noGrp="1"/>
          </p:cNvSpPr>
          <p:nvPr>
            <p:ph type="ctrTitle"/>
          </p:nvPr>
        </p:nvSpPr>
        <p:spPr>
          <a:xfrm>
            <a:off x="2" y="1660116"/>
            <a:ext cx="9143998" cy="2313100"/>
          </a:xfrm>
        </p:spPr>
        <p:txBody>
          <a:bodyPr/>
          <a:lstStyle/>
          <a:p>
            <a:r>
              <a:rPr lang="en-US" dirty="0"/>
              <a:t>Magellan’s Data Driven Process</a:t>
            </a:r>
          </a:p>
        </p:txBody>
      </p:sp>
    </p:spTree>
    <p:extLst>
      <p:ext uri="{BB962C8B-B14F-4D97-AF65-F5344CB8AC3E}">
        <p14:creationId xmlns:p14="http://schemas.microsoft.com/office/powerpoint/2010/main" val="16277505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E6F-05FF-46D9-88BC-95EDC3B67622}"/>
              </a:ext>
            </a:extLst>
          </p:cNvPr>
          <p:cNvSpPr>
            <a:spLocks noGrp="1"/>
          </p:cNvSpPr>
          <p:nvPr>
            <p:ph type="title"/>
          </p:nvPr>
        </p:nvSpPr>
        <p:spPr/>
        <p:txBody>
          <a:bodyPr/>
          <a:lstStyle/>
          <a:p>
            <a:r>
              <a:rPr lang="en-US" dirty="0"/>
              <a:t>CLINICAL MEASUREMENT TOOL</a:t>
            </a:r>
          </a:p>
        </p:txBody>
      </p:sp>
      <p:sp>
        <p:nvSpPr>
          <p:cNvPr id="3" name="Content Placeholder 2">
            <a:extLst>
              <a:ext uri="{FF2B5EF4-FFF2-40B4-BE49-F238E27FC236}">
                <a16:creationId xmlns:a16="http://schemas.microsoft.com/office/drawing/2014/main" id="{35B7B108-8C90-442A-B9CC-B8366FCD4143}"/>
              </a:ext>
            </a:extLst>
          </p:cNvPr>
          <p:cNvSpPr>
            <a:spLocks noGrp="1"/>
          </p:cNvSpPr>
          <p:nvPr>
            <p:ph idx="1"/>
          </p:nvPr>
        </p:nvSpPr>
        <p:spPr>
          <a:xfrm>
            <a:off x="194563" y="1054100"/>
            <a:ext cx="7908908" cy="5473700"/>
          </a:xfrm>
        </p:spPr>
        <p:txBody>
          <a:bodyPr>
            <a:normAutofit/>
          </a:bodyPr>
          <a:lstStyle/>
          <a:p>
            <a:pPr lvl="1"/>
            <a:r>
              <a:rPr lang="en-US" sz="1800" dirty="0"/>
              <a:t>In Q1, Care Managers reviewed 400+ member packets using our Clinical Measurement Tool.</a:t>
            </a:r>
          </a:p>
          <a:p>
            <a:pPr lvl="1"/>
            <a:endParaRPr lang="en-US" sz="1800" dirty="0"/>
          </a:p>
          <a:p>
            <a:pPr lvl="1"/>
            <a:r>
              <a:rPr lang="en-US" sz="1800" dirty="0"/>
              <a:t>If there were specific concerns about MNG, a Collaborative Case Review was initiated.</a:t>
            </a:r>
          </a:p>
          <a:p>
            <a:pPr lvl="1"/>
            <a:endParaRPr lang="en-US" sz="1800" dirty="0"/>
          </a:p>
          <a:p>
            <a:pPr lvl="1"/>
            <a:r>
              <a:rPr lang="en-US" sz="1800" dirty="0"/>
              <a:t>During April, the team is putting together all the data and will present each provider with a feedback form.</a:t>
            </a:r>
          </a:p>
          <a:p>
            <a:pPr lvl="1"/>
            <a:endParaRPr lang="en-US" sz="1800" dirty="0"/>
          </a:p>
          <a:p>
            <a:pPr lvl="1"/>
            <a:r>
              <a:rPr lang="en-US" sz="1800" dirty="0"/>
              <a:t>The feedback form will show the member’s total scores.</a:t>
            </a:r>
          </a:p>
          <a:p>
            <a:pPr lvl="1"/>
            <a:endParaRPr lang="en-US" sz="1800" dirty="0"/>
          </a:p>
          <a:p>
            <a:pPr lvl="1"/>
            <a:r>
              <a:rPr lang="en-US" sz="1800" dirty="0"/>
              <a:t>It will also show the data as a whole on each section: Written Order, Assessment, Individual Treatment Plan, Coordination of Care, CANS, MNG, and overall Total Score.</a:t>
            </a:r>
          </a:p>
        </p:txBody>
      </p:sp>
    </p:spTree>
    <p:extLst>
      <p:ext uri="{BB962C8B-B14F-4D97-AF65-F5344CB8AC3E}">
        <p14:creationId xmlns:p14="http://schemas.microsoft.com/office/powerpoint/2010/main" val="397512871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8B2F-0FCC-4F22-A88B-341FB0B1C09E}"/>
              </a:ext>
            </a:extLst>
          </p:cNvPr>
          <p:cNvSpPr>
            <a:spLocks noGrp="1"/>
          </p:cNvSpPr>
          <p:nvPr>
            <p:ph type="title"/>
          </p:nvPr>
        </p:nvSpPr>
        <p:spPr/>
        <p:txBody>
          <a:bodyPr/>
          <a:lstStyle/>
          <a:p>
            <a:r>
              <a:rPr lang="en-US" dirty="0"/>
              <a:t>Sample Feedback Form</a:t>
            </a:r>
          </a:p>
        </p:txBody>
      </p:sp>
      <p:pic>
        <p:nvPicPr>
          <p:cNvPr id="6" name="Content Placeholder 5" descr="Chart, bar chart&#10;&#10;Description automatically generated">
            <a:extLst>
              <a:ext uri="{FF2B5EF4-FFF2-40B4-BE49-F238E27FC236}">
                <a16:creationId xmlns:a16="http://schemas.microsoft.com/office/drawing/2014/main" id="{6C073D70-AB07-4487-A1A1-2E85200643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326" t="28530" r="17300" b="4925"/>
          <a:stretch/>
        </p:blipFill>
        <p:spPr>
          <a:xfrm>
            <a:off x="-29771" y="1121369"/>
            <a:ext cx="9173771" cy="4721491"/>
          </a:xfrm>
        </p:spPr>
      </p:pic>
      <p:sp>
        <p:nvSpPr>
          <p:cNvPr id="4" name="Slide Number Placeholder 3">
            <a:extLst>
              <a:ext uri="{FF2B5EF4-FFF2-40B4-BE49-F238E27FC236}">
                <a16:creationId xmlns:a16="http://schemas.microsoft.com/office/drawing/2014/main" id="{D036E53D-9DAC-4681-BC71-A71176AFD94D}"/>
              </a:ext>
            </a:extLst>
          </p:cNvPr>
          <p:cNvSpPr>
            <a:spLocks noGrp="1"/>
          </p:cNvSpPr>
          <p:nvPr>
            <p:ph type="sldNum" sz="quarter" idx="12"/>
          </p:nvPr>
        </p:nvSpPr>
        <p:spPr/>
        <p:txBody>
          <a:bodyPr/>
          <a:lstStyle/>
          <a:p>
            <a:fld id="{BC8AEE7E-FAD4-4EE3-9D98-D5CFF485C706}" type="slidenum">
              <a:rPr lang="en-US" smtClean="0"/>
              <a:t>26</a:t>
            </a:fld>
            <a:endParaRPr lang="en-US"/>
          </a:p>
        </p:txBody>
      </p:sp>
    </p:spTree>
    <p:extLst>
      <p:ext uri="{BB962C8B-B14F-4D97-AF65-F5344CB8AC3E}">
        <p14:creationId xmlns:p14="http://schemas.microsoft.com/office/powerpoint/2010/main" val="3427887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EC7A-2BF4-4612-8902-C5489CF911D7}"/>
              </a:ext>
            </a:extLst>
          </p:cNvPr>
          <p:cNvSpPr>
            <a:spLocks noGrp="1"/>
          </p:cNvSpPr>
          <p:nvPr>
            <p:ph type="title"/>
          </p:nvPr>
        </p:nvSpPr>
        <p:spPr/>
        <p:txBody>
          <a:bodyPr/>
          <a:lstStyle/>
          <a:p>
            <a:r>
              <a:rPr lang="en-US" dirty="0"/>
              <a:t>Sample – Request a meeting to review</a:t>
            </a:r>
          </a:p>
        </p:txBody>
      </p:sp>
      <p:pic>
        <p:nvPicPr>
          <p:cNvPr id="8" name="Content Placeholder 7">
            <a:extLst>
              <a:ext uri="{FF2B5EF4-FFF2-40B4-BE49-F238E27FC236}">
                <a16:creationId xmlns:a16="http://schemas.microsoft.com/office/drawing/2014/main" id="{783708D8-CB3A-4435-A377-AE87D5C906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73" t="27947" r="13071" b="8135"/>
          <a:stretch/>
        </p:blipFill>
        <p:spPr>
          <a:xfrm>
            <a:off x="402376" y="1320798"/>
            <a:ext cx="8360500" cy="4252401"/>
          </a:xfrm>
        </p:spPr>
      </p:pic>
      <p:sp>
        <p:nvSpPr>
          <p:cNvPr id="4" name="Slide Number Placeholder 3">
            <a:extLst>
              <a:ext uri="{FF2B5EF4-FFF2-40B4-BE49-F238E27FC236}">
                <a16:creationId xmlns:a16="http://schemas.microsoft.com/office/drawing/2014/main" id="{D240601B-5FFC-4251-A012-CE28AAE8D15C}"/>
              </a:ext>
            </a:extLst>
          </p:cNvPr>
          <p:cNvSpPr>
            <a:spLocks noGrp="1"/>
          </p:cNvSpPr>
          <p:nvPr>
            <p:ph type="sldNum" sz="quarter" idx="12"/>
          </p:nvPr>
        </p:nvSpPr>
        <p:spPr/>
        <p:txBody>
          <a:bodyPr/>
          <a:lstStyle/>
          <a:p>
            <a:fld id="{BC8AEE7E-FAD4-4EE3-9D98-D5CFF485C706}" type="slidenum">
              <a:rPr lang="en-US" smtClean="0"/>
              <a:t>27</a:t>
            </a:fld>
            <a:endParaRPr lang="en-US"/>
          </a:p>
        </p:txBody>
      </p:sp>
    </p:spTree>
    <p:extLst>
      <p:ext uri="{BB962C8B-B14F-4D97-AF65-F5344CB8AC3E}">
        <p14:creationId xmlns:p14="http://schemas.microsoft.com/office/powerpoint/2010/main" val="28318018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E6F-05FF-46D9-88BC-95EDC3B67622}"/>
              </a:ext>
            </a:extLst>
          </p:cNvPr>
          <p:cNvSpPr>
            <a:spLocks noGrp="1"/>
          </p:cNvSpPr>
          <p:nvPr>
            <p:ph type="title"/>
          </p:nvPr>
        </p:nvSpPr>
        <p:spPr>
          <a:xfrm>
            <a:off x="182434" y="290870"/>
            <a:ext cx="7565138" cy="848360"/>
          </a:xfrm>
        </p:spPr>
        <p:txBody>
          <a:bodyPr vert="horz" lIns="68580" tIns="34290" rIns="68580" bIns="34290" rtlCol="0" anchor="t" anchorCtr="0">
            <a:normAutofit/>
          </a:bodyPr>
          <a:lstStyle/>
          <a:p>
            <a:r>
              <a:rPr lang="en-US" kern="1200" dirty="0">
                <a:latin typeface="+mj-lt"/>
                <a:ea typeface="+mj-ea"/>
                <a:cs typeface="+mj-cs"/>
              </a:rPr>
              <a:t>Provider Initiated Phone Calls for FBS </a:t>
            </a:r>
            <a:br>
              <a:rPr lang="en-US" kern="1200" dirty="0">
                <a:latin typeface="+mj-lt"/>
                <a:ea typeface="+mj-ea"/>
                <a:cs typeface="+mj-cs"/>
              </a:rPr>
            </a:br>
            <a:r>
              <a:rPr lang="en-US" kern="1200" dirty="0">
                <a:latin typeface="+mj-lt"/>
                <a:ea typeface="+mj-ea"/>
                <a:cs typeface="+mj-cs"/>
              </a:rPr>
              <a:t>Recommendations </a:t>
            </a:r>
          </a:p>
        </p:txBody>
      </p:sp>
      <p:sp>
        <p:nvSpPr>
          <p:cNvPr id="3" name="Slide Number Placeholder 2"/>
          <p:cNvSpPr>
            <a:spLocks noGrp="1"/>
          </p:cNvSpPr>
          <p:nvPr>
            <p:ph type="sldNum" sz="quarter" idx="12"/>
          </p:nvPr>
        </p:nvSpPr>
        <p:spPr>
          <a:xfrm>
            <a:off x="182434" y="6407558"/>
            <a:ext cx="402926" cy="273844"/>
          </a:xfrm>
        </p:spPr>
        <p:txBody>
          <a:bodyPr vert="horz" lIns="68580" tIns="34290" rIns="68580" bIns="34290" rtlCol="0" anchor="b">
            <a:normAutofit/>
          </a:bodyPr>
          <a:lstStyle/>
          <a:p>
            <a:pPr>
              <a:spcAft>
                <a:spcPts val="450"/>
              </a:spcAft>
            </a:pPr>
            <a:fld id="{6FF07D06-DC1B-4074-97B8-5F4C03715C05}" type="slidenum">
              <a:rPr lang="en-US" smtClean="0"/>
              <a:pPr>
                <a:spcAft>
                  <a:spcPts val="450"/>
                </a:spcAft>
              </a:pPr>
              <a:t>28</a:t>
            </a:fld>
            <a:endParaRPr lang="en-US"/>
          </a:p>
        </p:txBody>
      </p:sp>
      <p:pic>
        <p:nvPicPr>
          <p:cNvPr id="5" name="Content Placeholder 4">
            <a:extLst>
              <a:ext uri="{FF2B5EF4-FFF2-40B4-BE49-F238E27FC236}">
                <a16:creationId xmlns:a16="http://schemas.microsoft.com/office/drawing/2014/main" id="{8C6A1844-56D6-42FA-BE1D-2572398522CB}"/>
              </a:ext>
            </a:extLst>
          </p:cNvPr>
          <p:cNvPicPr>
            <a:picLocks noGrp="1" noChangeAspect="1"/>
          </p:cNvPicPr>
          <p:nvPr>
            <p:ph sz="half" idx="1"/>
          </p:nvPr>
        </p:nvPicPr>
        <p:blipFill>
          <a:blip r:embed="rId2"/>
          <a:stretch>
            <a:fillRect/>
          </a:stretch>
        </p:blipFill>
        <p:spPr>
          <a:xfrm>
            <a:off x="585360" y="1717462"/>
            <a:ext cx="3263504" cy="3263504"/>
          </a:xfrm>
          <a:prstGeom prst="rect">
            <a:avLst/>
          </a:prstGeom>
          <a:noFill/>
        </p:spPr>
      </p:pic>
      <p:sp>
        <p:nvSpPr>
          <p:cNvPr id="13" name="TextBox 12">
            <a:extLst>
              <a:ext uri="{FF2B5EF4-FFF2-40B4-BE49-F238E27FC236}">
                <a16:creationId xmlns:a16="http://schemas.microsoft.com/office/drawing/2014/main" id="{82B8B13C-AFC7-49EA-8C5C-4BF725CE7196}"/>
              </a:ext>
            </a:extLst>
          </p:cNvPr>
          <p:cNvSpPr txBox="1"/>
          <p:nvPr/>
        </p:nvSpPr>
        <p:spPr>
          <a:xfrm>
            <a:off x="4603282" y="1717462"/>
            <a:ext cx="4119614" cy="3263504"/>
          </a:xfrm>
          <a:prstGeom prst="rect">
            <a:avLst/>
          </a:prstGeom>
        </p:spPr>
        <p:txBody>
          <a:bodyPr vert="horz" lIns="68580" tIns="34290" rIns="68580" bIns="34290" rtlCol="0">
            <a:normAutofit/>
          </a:bodyPr>
          <a:lstStyle/>
          <a:p>
            <a:pPr indent="-171450">
              <a:spcAft>
                <a:spcPts val="450"/>
              </a:spcAft>
              <a:buFont typeface="Arial" panose="020B0604020202020204" pitchFamily="34" charset="0"/>
            </a:pPr>
            <a:endParaRPr lang="en-US" sz="1725" dirty="0"/>
          </a:p>
          <a:p>
            <a:pPr indent="-171450">
              <a:spcAft>
                <a:spcPts val="450"/>
              </a:spcAft>
              <a:buFont typeface="Arial" panose="020B0604020202020204" pitchFamily="34" charset="0"/>
            </a:pPr>
            <a:r>
              <a:rPr lang="en-US" sz="1725" dirty="0"/>
              <a:t>Telephone call with Magellan Care Manager when considering a FBS referral.</a:t>
            </a:r>
          </a:p>
          <a:p>
            <a:pPr indent="-171450">
              <a:spcAft>
                <a:spcPts val="450"/>
              </a:spcAft>
              <a:buFont typeface="Arial" panose="020B0604020202020204" pitchFamily="34" charset="0"/>
            </a:pPr>
            <a:endParaRPr lang="en-US" sz="1725" dirty="0"/>
          </a:p>
        </p:txBody>
      </p:sp>
    </p:spTree>
    <p:extLst>
      <p:ext uri="{BB962C8B-B14F-4D97-AF65-F5344CB8AC3E}">
        <p14:creationId xmlns:p14="http://schemas.microsoft.com/office/powerpoint/2010/main" val="238295648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CC4D-6954-4B03-8F60-CED8CACC3844}"/>
              </a:ext>
            </a:extLst>
          </p:cNvPr>
          <p:cNvSpPr>
            <a:spLocks noGrp="1"/>
          </p:cNvSpPr>
          <p:nvPr>
            <p:ph type="title"/>
          </p:nvPr>
        </p:nvSpPr>
        <p:spPr>
          <a:xfrm>
            <a:off x="200914" y="286568"/>
            <a:ext cx="7565138" cy="848360"/>
          </a:xfrm>
        </p:spPr>
        <p:txBody>
          <a:bodyPr vert="horz" lIns="68580" tIns="34290" rIns="68580" bIns="34290" rtlCol="0" anchor="t" anchorCtr="0">
            <a:normAutofit/>
          </a:bodyPr>
          <a:lstStyle/>
          <a:p>
            <a:r>
              <a:rPr lang="en-US" kern="1200" dirty="0">
                <a:latin typeface="+mj-lt"/>
                <a:ea typeface="+mj-ea"/>
                <a:cs typeface="+mj-cs"/>
              </a:rPr>
              <a:t>Higher Level of Care Collaborative Phone Call</a:t>
            </a:r>
          </a:p>
        </p:txBody>
      </p:sp>
      <p:sp>
        <p:nvSpPr>
          <p:cNvPr id="3" name="Slide Number Placeholder 2">
            <a:extLst>
              <a:ext uri="{FF2B5EF4-FFF2-40B4-BE49-F238E27FC236}">
                <a16:creationId xmlns:a16="http://schemas.microsoft.com/office/drawing/2014/main" id="{8844725A-D02B-43C8-8ED5-B71C9258D9E9}"/>
              </a:ext>
            </a:extLst>
          </p:cNvPr>
          <p:cNvSpPr>
            <a:spLocks noGrp="1"/>
          </p:cNvSpPr>
          <p:nvPr>
            <p:ph type="sldNum" sz="quarter" idx="12"/>
          </p:nvPr>
        </p:nvSpPr>
        <p:spPr>
          <a:xfrm>
            <a:off x="169918" y="6407560"/>
            <a:ext cx="402926" cy="273844"/>
          </a:xfrm>
        </p:spPr>
        <p:txBody>
          <a:bodyPr vert="horz" lIns="68580" tIns="34290" rIns="68580" bIns="34290" rtlCol="0" anchor="b">
            <a:normAutofit/>
          </a:bodyPr>
          <a:lstStyle/>
          <a:p>
            <a:pPr>
              <a:spcAft>
                <a:spcPts val="450"/>
              </a:spcAft>
            </a:pPr>
            <a:fld id="{BC8AEE7E-FAD4-4EE3-9D98-D5CFF485C706}" type="slidenum">
              <a:rPr lang="en-US" smtClean="0"/>
              <a:pPr>
                <a:spcAft>
                  <a:spcPts val="450"/>
                </a:spcAft>
              </a:pPr>
              <a:t>29</a:t>
            </a:fld>
            <a:endParaRPr lang="en-US"/>
          </a:p>
        </p:txBody>
      </p:sp>
      <p:pic>
        <p:nvPicPr>
          <p:cNvPr id="4" name="Picture 3">
            <a:extLst>
              <a:ext uri="{FF2B5EF4-FFF2-40B4-BE49-F238E27FC236}">
                <a16:creationId xmlns:a16="http://schemas.microsoft.com/office/drawing/2014/main" id="{BF95DCD8-FC50-447B-B6A1-289B42041A5A}"/>
              </a:ext>
            </a:extLst>
          </p:cNvPr>
          <p:cNvPicPr>
            <a:picLocks noChangeAspect="1"/>
          </p:cNvPicPr>
          <p:nvPr/>
        </p:nvPicPr>
        <p:blipFill>
          <a:blip r:embed="rId2"/>
          <a:stretch>
            <a:fillRect/>
          </a:stretch>
        </p:blipFill>
        <p:spPr>
          <a:xfrm>
            <a:off x="761766" y="1717462"/>
            <a:ext cx="2910692" cy="3263504"/>
          </a:xfrm>
          <a:prstGeom prst="rect">
            <a:avLst/>
          </a:prstGeom>
          <a:noFill/>
        </p:spPr>
      </p:pic>
      <p:sp>
        <p:nvSpPr>
          <p:cNvPr id="5" name="TextBox 4">
            <a:extLst>
              <a:ext uri="{FF2B5EF4-FFF2-40B4-BE49-F238E27FC236}">
                <a16:creationId xmlns:a16="http://schemas.microsoft.com/office/drawing/2014/main" id="{8AC2BF5D-1B58-4237-B638-D7F4A7CA53E0}"/>
              </a:ext>
            </a:extLst>
          </p:cNvPr>
          <p:cNvSpPr txBox="1"/>
          <p:nvPr/>
        </p:nvSpPr>
        <p:spPr>
          <a:xfrm>
            <a:off x="4603282" y="1717462"/>
            <a:ext cx="4119614" cy="3263504"/>
          </a:xfrm>
          <a:prstGeom prst="rect">
            <a:avLst/>
          </a:prstGeom>
        </p:spPr>
        <p:txBody>
          <a:bodyPr vert="horz" lIns="68580" tIns="34290" rIns="68580" bIns="34290" rtlCol="0">
            <a:normAutofit/>
          </a:bodyPr>
          <a:lstStyle/>
          <a:p>
            <a:pPr marL="257175" indent="-171450">
              <a:spcAft>
                <a:spcPts val="450"/>
              </a:spcAft>
              <a:buFont typeface="Arial" panose="020B0604020202020204" pitchFamily="34" charset="0"/>
              <a:buChar char="•"/>
            </a:pPr>
            <a:r>
              <a:rPr lang="en-US" sz="1725" dirty="0"/>
              <a:t>Magellan Care Manager will outreach provider for any IBHS member who is discharged from Acute Inpatient Program or Residential Treatment Facility within prior 30 days.</a:t>
            </a:r>
          </a:p>
          <a:p>
            <a:pPr marL="257175" indent="-171450">
              <a:spcAft>
                <a:spcPts val="450"/>
              </a:spcAft>
              <a:buFont typeface="Arial" panose="020B0604020202020204" pitchFamily="34" charset="0"/>
              <a:buChar char="•"/>
            </a:pPr>
            <a:r>
              <a:rPr lang="en-US" sz="1725" dirty="0"/>
              <a:t>Goal: To ensure supportive transition from 24-hour level provider to community-based provider.</a:t>
            </a:r>
          </a:p>
          <a:p>
            <a:pPr indent="-171450">
              <a:spcAft>
                <a:spcPts val="450"/>
              </a:spcAft>
              <a:buFont typeface="Arial" panose="020B0604020202020204" pitchFamily="34" charset="0"/>
            </a:pPr>
            <a:endParaRPr lang="en-US" sz="1725" dirty="0"/>
          </a:p>
          <a:p>
            <a:pPr indent="-171450">
              <a:spcAft>
                <a:spcPts val="450"/>
              </a:spcAft>
              <a:buFont typeface="Arial" panose="020B0604020202020204" pitchFamily="34" charset="0"/>
            </a:pPr>
            <a:endParaRPr lang="en-US" sz="1725" dirty="0"/>
          </a:p>
        </p:txBody>
      </p:sp>
    </p:spTree>
    <p:extLst>
      <p:ext uri="{BB962C8B-B14F-4D97-AF65-F5344CB8AC3E}">
        <p14:creationId xmlns:p14="http://schemas.microsoft.com/office/powerpoint/2010/main" val="36675365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E5E1-2056-4AFE-A1A6-1F001ABC7616}"/>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A91D6A44-7500-40BC-B7E4-ACDC8F45466A}"/>
              </a:ext>
            </a:extLst>
          </p:cNvPr>
          <p:cNvSpPr>
            <a:spLocks noGrp="1"/>
          </p:cNvSpPr>
          <p:nvPr>
            <p:ph type="sldNum" sz="quarter" idx="12"/>
          </p:nvPr>
        </p:nvSpPr>
        <p:spPr/>
        <p:txBody>
          <a:bodyPr/>
          <a:lstStyle/>
          <a:p>
            <a:fld id="{BC8AEE7E-FAD4-4EE3-9D98-D5CFF485C706}" type="slidenum">
              <a:rPr lang="en-US" smtClean="0"/>
              <a:t>3</a:t>
            </a:fld>
            <a:endParaRPr lang="en-US"/>
          </a:p>
        </p:txBody>
      </p:sp>
      <p:sp>
        <p:nvSpPr>
          <p:cNvPr id="5" name="Rectangle 4">
            <a:extLst>
              <a:ext uri="{FF2B5EF4-FFF2-40B4-BE49-F238E27FC236}">
                <a16:creationId xmlns:a16="http://schemas.microsoft.com/office/drawing/2014/main" id="{92483B1D-814A-49B0-BF37-73C0565CA131}"/>
              </a:ext>
            </a:extLst>
          </p:cNvPr>
          <p:cNvSpPr/>
          <p:nvPr/>
        </p:nvSpPr>
        <p:spPr>
          <a:xfrm>
            <a:off x="603839" y="1120984"/>
            <a:ext cx="7647795" cy="5632311"/>
          </a:xfrm>
          <a:prstGeom prst="rect">
            <a:avLst/>
          </a:prstGeom>
        </p:spPr>
        <p:txBody>
          <a:bodyPr wrap="square" lIns="91440" tIns="45720" rIns="91440" bIns="45720" anchor="t">
            <a:spAutoFit/>
          </a:bodyPr>
          <a:lstStyle/>
          <a:p>
            <a:pPr>
              <a:spcAft>
                <a:spcPts val="300"/>
              </a:spcAft>
              <a:buClr>
                <a:schemeClr val="accent2"/>
              </a:buClr>
              <a:buFont typeface="Wingdings" panose="05000000000000000000" pitchFamily="2" charset="2"/>
              <a:buChar char="Ø"/>
            </a:pPr>
            <a:r>
              <a:rPr lang="en-US" dirty="0">
                <a:cs typeface="Calibri Light" panose="020F0302020204030204" pitchFamily="34" charset="0"/>
              </a:rPr>
              <a:t>Updates from OMHSAS</a:t>
            </a:r>
          </a:p>
          <a:p>
            <a:pPr>
              <a:spcAft>
                <a:spcPts val="300"/>
              </a:spcAft>
              <a:buClr>
                <a:schemeClr val="accent2"/>
              </a:buClr>
              <a:buFont typeface="Wingdings" panose="05000000000000000000" pitchFamily="2" charset="2"/>
              <a:buChar char="Ø"/>
            </a:pPr>
            <a:r>
              <a:rPr lang="en-US" dirty="0">
                <a:cs typeface="Calibri Light"/>
              </a:rPr>
              <a:t>Network Updates – Crystal Devine</a:t>
            </a:r>
          </a:p>
          <a:p>
            <a:pPr>
              <a:spcAft>
                <a:spcPts val="300"/>
              </a:spcAft>
              <a:buClr>
                <a:schemeClr val="accent2"/>
              </a:buClr>
              <a:buFont typeface="Wingdings" panose="05000000000000000000" pitchFamily="2" charset="2"/>
              <a:buChar char="Ø"/>
            </a:pPr>
            <a:r>
              <a:rPr lang="en-US" dirty="0">
                <a:cs typeface="Calibri Light"/>
              </a:rPr>
              <a:t>Autism Acceptance Month – Emily Kocher, Lead Autism Care Manager</a:t>
            </a:r>
          </a:p>
          <a:p>
            <a:pPr>
              <a:spcAft>
                <a:spcPts val="300"/>
              </a:spcAft>
              <a:buClr>
                <a:schemeClr val="accent2"/>
              </a:buClr>
              <a:buFont typeface="Wingdings" panose="05000000000000000000" pitchFamily="2" charset="2"/>
              <a:buChar char="Ø"/>
            </a:pPr>
            <a:r>
              <a:rPr lang="en-US" dirty="0"/>
              <a:t>Clinical Tidbits</a:t>
            </a:r>
          </a:p>
          <a:p>
            <a:pPr>
              <a:spcAft>
                <a:spcPts val="300"/>
              </a:spcAft>
              <a:buClr>
                <a:schemeClr val="accent2"/>
              </a:buClr>
              <a:buFont typeface="Wingdings" panose="05000000000000000000" pitchFamily="2" charset="2"/>
              <a:buChar char="Ø"/>
            </a:pPr>
            <a:r>
              <a:rPr lang="en-US" dirty="0"/>
              <a:t>Magellan’s Data Driven Process</a:t>
            </a:r>
          </a:p>
          <a:p>
            <a:pPr>
              <a:spcAft>
                <a:spcPts val="300"/>
              </a:spcAft>
              <a:buClr>
                <a:schemeClr val="accent2"/>
              </a:buClr>
              <a:buFont typeface="Wingdings" panose="05000000000000000000" pitchFamily="2" charset="2"/>
              <a:buChar char="Ø"/>
            </a:pPr>
            <a:r>
              <a:rPr lang="en-US" dirty="0">
                <a:cs typeface="Calibri Light" panose="020F0302020204030204" pitchFamily="34" charset="0"/>
              </a:rPr>
              <a:t>Upcoming Forums and Technical Assistance</a:t>
            </a:r>
          </a:p>
          <a:p>
            <a:pPr>
              <a:spcAft>
                <a:spcPts val="300"/>
              </a:spcAft>
              <a:buClr>
                <a:schemeClr val="accent2"/>
              </a:buClr>
              <a:buFont typeface="Wingdings" panose="05000000000000000000" pitchFamily="2" charset="2"/>
              <a:buChar char="Ø"/>
            </a:pPr>
            <a:r>
              <a:rPr lang="en-US" dirty="0">
                <a:cs typeface="Calibri Light" panose="020F0302020204030204" pitchFamily="34" charset="0"/>
              </a:rPr>
              <a:t>Questions</a:t>
            </a:r>
          </a:p>
          <a:p>
            <a:pPr>
              <a:spcAft>
                <a:spcPts val="300"/>
              </a:spcAft>
              <a:buClr>
                <a:schemeClr val="accent2"/>
              </a:buClr>
            </a:pPr>
            <a:endParaRPr lang="en-US" dirty="0">
              <a:solidFill>
                <a:srgbClr val="FF0000"/>
              </a:solidFill>
              <a:cs typeface="Calibri Light" panose="020F0302020204030204" pitchFamily="34" charset="0"/>
            </a:endParaRPr>
          </a:p>
          <a:p>
            <a:pPr>
              <a:buFont typeface="Wingdings" panose="05000000000000000000" pitchFamily="2" charset="2"/>
              <a:buChar char="Ø"/>
            </a:pPr>
            <a:endParaRPr lang="en-US" dirty="0">
              <a:solidFill>
                <a:srgbClr val="FF0000"/>
              </a:solidFill>
              <a:cs typeface="Calibri"/>
            </a:endParaRPr>
          </a:p>
          <a:p>
            <a:pPr>
              <a:buFont typeface="Wingdings" panose="05000000000000000000" pitchFamily="2" charset="2"/>
              <a:buChar char="Ø"/>
            </a:pPr>
            <a:endParaRPr lang="en-US" dirty="0">
              <a:solidFill>
                <a:srgbClr val="FF0000"/>
              </a:solidFill>
              <a:cs typeface="Calibri"/>
            </a:endParaRPr>
          </a:p>
          <a:p>
            <a:endParaRPr lang="en-US" sz="2000" dirty="0">
              <a:solidFill>
                <a:srgbClr val="FF0000"/>
              </a:solidFill>
              <a:cs typeface="Calibri"/>
            </a:endParaRPr>
          </a:p>
          <a:p>
            <a:pPr>
              <a:buFont typeface="Wingdings" panose="05000000000000000000" pitchFamily="2" charset="2"/>
              <a:buChar char="Ø"/>
            </a:pPr>
            <a:endParaRPr lang="en-US" sz="2000" dirty="0">
              <a:solidFill>
                <a:srgbClr val="FF0000"/>
              </a:solidFill>
              <a:cs typeface="Calibri"/>
            </a:endParaRPr>
          </a:p>
          <a:p>
            <a:endParaRPr lang="en-US" sz="2000" dirty="0">
              <a:solidFill>
                <a:srgbClr val="FF0000"/>
              </a:solidFill>
              <a:cs typeface="Calibri"/>
            </a:endParaRPr>
          </a:p>
          <a:p>
            <a:endParaRPr lang="en-US" sz="2000" dirty="0">
              <a:solidFill>
                <a:srgbClr val="FF0000"/>
              </a:solidFill>
              <a:cs typeface="Calibri"/>
            </a:endParaRPr>
          </a:p>
          <a:p>
            <a:pPr>
              <a:buFont typeface="Wingdings" panose="05000000000000000000" pitchFamily="2" charset="2"/>
              <a:buChar char="Ø"/>
            </a:pPr>
            <a:endParaRPr lang="en-US" sz="2000" dirty="0">
              <a:cs typeface="Calibri"/>
            </a:endParaRPr>
          </a:p>
          <a:p>
            <a:pPr>
              <a:buFont typeface="Wingdings" panose="05000000000000000000" pitchFamily="2" charset="2"/>
              <a:buChar char="Ø"/>
            </a:pPr>
            <a:endParaRPr lang="en-US" sz="2000" dirty="0">
              <a:cs typeface="Calibri"/>
            </a:endParaRPr>
          </a:p>
          <a:p>
            <a:pPr>
              <a:buFont typeface="Wingdings" panose="05000000000000000000" pitchFamily="2" charset="2"/>
              <a:buChar char="Ø"/>
            </a:pPr>
            <a:endParaRPr lang="en-US" sz="2000" dirty="0">
              <a:cs typeface="Calibri"/>
            </a:endParaRPr>
          </a:p>
          <a:p>
            <a:pPr>
              <a:buFont typeface="Wingdings" panose="05000000000000000000" pitchFamily="2" charset="2"/>
              <a:buChar char="Ø"/>
            </a:pPr>
            <a:endParaRPr lang="en-US" sz="2000" dirty="0">
              <a:cs typeface="Calibri"/>
            </a:endParaRPr>
          </a:p>
        </p:txBody>
      </p:sp>
    </p:spTree>
    <p:extLst>
      <p:ext uri="{BB962C8B-B14F-4D97-AF65-F5344CB8AC3E}">
        <p14:creationId xmlns:p14="http://schemas.microsoft.com/office/powerpoint/2010/main" val="26360900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4225-0C27-47D6-892F-0E2682A4591C}"/>
              </a:ext>
            </a:extLst>
          </p:cNvPr>
          <p:cNvSpPr>
            <a:spLocks noGrp="1"/>
          </p:cNvSpPr>
          <p:nvPr>
            <p:ph type="title"/>
          </p:nvPr>
        </p:nvSpPr>
        <p:spPr/>
        <p:txBody>
          <a:bodyPr/>
          <a:lstStyle/>
          <a:p>
            <a:r>
              <a:rPr lang="en-US" dirty="0"/>
              <a:t>Medical Necessity Reviews </a:t>
            </a:r>
          </a:p>
        </p:txBody>
      </p:sp>
      <p:sp>
        <p:nvSpPr>
          <p:cNvPr id="3" name="Content Placeholder 2">
            <a:extLst>
              <a:ext uri="{FF2B5EF4-FFF2-40B4-BE49-F238E27FC236}">
                <a16:creationId xmlns:a16="http://schemas.microsoft.com/office/drawing/2014/main" id="{FD88F003-65CB-45C2-8E8F-554079D59DA1}"/>
              </a:ext>
            </a:extLst>
          </p:cNvPr>
          <p:cNvSpPr>
            <a:spLocks noGrp="1"/>
          </p:cNvSpPr>
          <p:nvPr>
            <p:ph idx="1"/>
          </p:nvPr>
        </p:nvSpPr>
        <p:spPr/>
        <p:txBody>
          <a:bodyPr/>
          <a:lstStyle/>
          <a:p>
            <a:pPr marL="0" indent="0">
              <a:buNone/>
            </a:pPr>
            <a:r>
              <a:rPr lang="en-US" sz="1800" dirty="0"/>
              <a:t>Care Managers will review some packets for Medical Necessity as they come in.  However, this will be dramatically less than usual. Therefore, providers can anticipate a significant decline in Requests for Additional Information (RAIs) and Peer to Peer reviews.</a:t>
            </a:r>
          </a:p>
          <a:p>
            <a:pPr marL="0" indent="0">
              <a:buNone/>
            </a:pPr>
            <a:endParaRPr lang="en-US" sz="1800" dirty="0"/>
          </a:p>
        </p:txBody>
      </p:sp>
      <p:sp>
        <p:nvSpPr>
          <p:cNvPr id="4" name="Slide Number Placeholder 3">
            <a:extLst>
              <a:ext uri="{FF2B5EF4-FFF2-40B4-BE49-F238E27FC236}">
                <a16:creationId xmlns:a16="http://schemas.microsoft.com/office/drawing/2014/main" id="{3643D07D-1A81-4B6D-83F5-C1F579A7C2FD}"/>
              </a:ext>
            </a:extLst>
          </p:cNvPr>
          <p:cNvSpPr>
            <a:spLocks noGrp="1"/>
          </p:cNvSpPr>
          <p:nvPr>
            <p:ph type="sldNum" sz="quarter" idx="12"/>
          </p:nvPr>
        </p:nvSpPr>
        <p:spPr/>
        <p:txBody>
          <a:bodyPr/>
          <a:lstStyle/>
          <a:p>
            <a:fld id="{BC8AEE7E-FAD4-4EE3-9D98-D5CFF485C706}" type="slidenum">
              <a:rPr lang="en-US" smtClean="0"/>
              <a:t>30</a:t>
            </a:fld>
            <a:endParaRPr lang="en-US"/>
          </a:p>
        </p:txBody>
      </p:sp>
      <p:sp>
        <p:nvSpPr>
          <p:cNvPr id="5" name="Freeform 5">
            <a:extLst>
              <a:ext uri="{FF2B5EF4-FFF2-40B4-BE49-F238E27FC236}">
                <a16:creationId xmlns:a16="http://schemas.microsoft.com/office/drawing/2014/main" id="{D49F8DC5-8DBC-4DD0-BE93-1B825015F98E}"/>
              </a:ext>
            </a:extLst>
          </p:cNvPr>
          <p:cNvSpPr>
            <a:spLocks noEditPoints="1"/>
          </p:cNvSpPr>
          <p:nvPr/>
        </p:nvSpPr>
        <p:spPr bwMode="auto">
          <a:xfrm>
            <a:off x="3977132" y="3091282"/>
            <a:ext cx="1323979" cy="1344422"/>
          </a:xfrm>
          <a:custGeom>
            <a:avLst/>
            <a:gdLst>
              <a:gd name="T0" fmla="*/ 2901 w 7741"/>
              <a:gd name="T1" fmla="*/ 4955 h 5849"/>
              <a:gd name="T2" fmla="*/ 3081 w 7741"/>
              <a:gd name="T3" fmla="*/ 4590 h 5849"/>
              <a:gd name="T4" fmla="*/ 1868 w 7741"/>
              <a:gd name="T5" fmla="*/ 4955 h 5849"/>
              <a:gd name="T6" fmla="*/ 1868 w 7741"/>
              <a:gd name="T7" fmla="*/ 3770 h 5849"/>
              <a:gd name="T8" fmla="*/ 3305 w 7741"/>
              <a:gd name="T9" fmla="*/ 4135 h 5849"/>
              <a:gd name="T10" fmla="*/ 4166 w 7741"/>
              <a:gd name="T11" fmla="*/ 2949 h 5849"/>
              <a:gd name="T12" fmla="*/ 1868 w 7741"/>
              <a:gd name="T13" fmla="*/ 3314 h 5849"/>
              <a:gd name="T14" fmla="*/ 4166 w 7741"/>
              <a:gd name="T15" fmla="*/ 2949 h 5849"/>
              <a:gd name="T16" fmla="*/ 887 w 7741"/>
              <a:gd name="T17" fmla="*/ 2 h 5849"/>
              <a:gd name="T18" fmla="*/ 0 w 7741"/>
              <a:gd name="T19" fmla="*/ 4771 h 5849"/>
              <a:gd name="T20" fmla="*/ 771 w 7741"/>
              <a:gd name="T21" fmla="*/ 670 h 5849"/>
              <a:gd name="T22" fmla="*/ 863 w 7741"/>
              <a:gd name="T23" fmla="*/ 669 h 5849"/>
              <a:gd name="T24" fmla="*/ 5127 w 7741"/>
              <a:gd name="T25" fmla="*/ 1969 h 5849"/>
              <a:gd name="T26" fmla="*/ 5492 w 7741"/>
              <a:gd name="T27" fmla="*/ 852 h 5849"/>
              <a:gd name="T28" fmla="*/ 5127 w 7741"/>
              <a:gd name="T29" fmla="*/ 1969 h 5849"/>
              <a:gd name="T30" fmla="*/ 1320 w 7741"/>
              <a:gd name="T31" fmla="*/ 5484 h 5849"/>
              <a:gd name="T32" fmla="*/ 1146 w 7741"/>
              <a:gd name="T33" fmla="*/ 852 h 5849"/>
              <a:gd name="T34" fmla="*/ 5475 w 7741"/>
              <a:gd name="T35" fmla="*/ 851 h 5849"/>
              <a:gd name="T36" fmla="*/ 5475 w 7741"/>
              <a:gd name="T37" fmla="*/ 0 h 5849"/>
              <a:gd name="T38" fmla="*/ 1380 w 7741"/>
              <a:gd name="T39" fmla="*/ 334 h 5849"/>
              <a:gd name="T40" fmla="*/ 954 w 7741"/>
              <a:gd name="T41" fmla="*/ 4771 h 5849"/>
              <a:gd name="T42" fmla="*/ 955 w 7741"/>
              <a:gd name="T43" fmla="*/ 5849 h 5849"/>
              <a:gd name="T44" fmla="*/ 5492 w 7741"/>
              <a:gd name="T45" fmla="*/ 3851 h 5849"/>
              <a:gd name="T46" fmla="*/ 5127 w 7741"/>
              <a:gd name="T47" fmla="*/ 5484 h 5849"/>
              <a:gd name="T48" fmla="*/ 4579 w 7741"/>
              <a:gd name="T49" fmla="*/ 4955 h 5849"/>
              <a:gd name="T50" fmla="*/ 4098 w 7741"/>
              <a:gd name="T51" fmla="*/ 4955 h 5849"/>
              <a:gd name="T52" fmla="*/ 7374 w 7741"/>
              <a:gd name="T53" fmla="*/ 560 h 5849"/>
              <a:gd name="T54" fmla="*/ 6826 w 7741"/>
              <a:gd name="T55" fmla="*/ 626 h 5849"/>
              <a:gd name="T56" fmla="*/ 6561 w 7741"/>
              <a:gd name="T57" fmla="*/ 898 h 5849"/>
              <a:gd name="T58" fmla="*/ 6553 w 7741"/>
              <a:gd name="T59" fmla="*/ 994 h 5849"/>
              <a:gd name="T60" fmla="*/ 7233 w 7741"/>
              <a:gd name="T61" fmla="*/ 1686 h 5849"/>
              <a:gd name="T62" fmla="*/ 7565 w 7741"/>
              <a:gd name="T63" fmla="*/ 1345 h 5849"/>
              <a:gd name="T64" fmla="*/ 6356 w 7741"/>
              <a:gd name="T65" fmla="*/ 1108 h 5849"/>
              <a:gd name="T66" fmla="*/ 5127 w 7741"/>
              <a:gd name="T67" fmla="*/ 2360 h 5849"/>
              <a:gd name="T68" fmla="*/ 4191 w 7741"/>
              <a:gd name="T69" fmla="*/ 3314 h 5849"/>
              <a:gd name="T70" fmla="*/ 3790 w 7741"/>
              <a:gd name="T71" fmla="*/ 3770 h 5849"/>
              <a:gd name="T72" fmla="*/ 3386 w 7741"/>
              <a:gd name="T73" fmla="*/ 4590 h 5849"/>
              <a:gd name="T74" fmla="*/ 3167 w 7741"/>
              <a:gd name="T75" fmla="*/ 5034 h 5849"/>
              <a:gd name="T76" fmla="*/ 3234 w 7741"/>
              <a:gd name="T77" fmla="*/ 5100 h 5849"/>
              <a:gd name="T78" fmla="*/ 4204 w 7741"/>
              <a:gd name="T79" fmla="*/ 4590 h 5849"/>
              <a:gd name="T80" fmla="*/ 5127 w 7741"/>
              <a:gd name="T81" fmla="*/ 3832 h 5849"/>
              <a:gd name="T82" fmla="*/ 7095 w 7741"/>
              <a:gd name="T83" fmla="*/ 1827 h 5849"/>
              <a:gd name="T84" fmla="*/ 6356 w 7741"/>
              <a:gd name="T85" fmla="*/ 1108 h 5849"/>
              <a:gd name="T86" fmla="*/ 4477 w 7741"/>
              <a:gd name="T87" fmla="*/ 4299 h 5849"/>
              <a:gd name="T88" fmla="*/ 3733 w 7741"/>
              <a:gd name="T89" fmla="*/ 4693 h 5849"/>
              <a:gd name="T90" fmla="*/ 3676 w 7741"/>
              <a:gd name="T91" fmla="*/ 4638 h 5849"/>
              <a:gd name="T92" fmla="*/ 3628 w 7741"/>
              <a:gd name="T93" fmla="*/ 4590 h 5849"/>
              <a:gd name="T94" fmla="*/ 3550 w 7741"/>
              <a:gd name="T95" fmla="*/ 4546 h 5849"/>
              <a:gd name="T96" fmla="*/ 3755 w 7741"/>
              <a:gd name="T97" fmla="*/ 4135 h 5849"/>
              <a:gd name="T98" fmla="*/ 3936 w 7741"/>
              <a:gd name="T99" fmla="*/ 3770 h 5849"/>
              <a:gd name="T100" fmla="*/ 3978 w 7741"/>
              <a:gd name="T101" fmla="*/ 3752 h 5849"/>
              <a:gd name="T102" fmla="*/ 4295 w 7741"/>
              <a:gd name="T103" fmla="*/ 3944 h 5849"/>
              <a:gd name="T104" fmla="*/ 4482 w 7741"/>
              <a:gd name="T105" fmla="*/ 4296 h 5849"/>
              <a:gd name="T106" fmla="*/ 1868 w 7741"/>
              <a:gd name="T107" fmla="*/ 2129 h 5849"/>
              <a:gd name="T108" fmla="*/ 4579 w 7741"/>
              <a:gd name="T109" fmla="*/ 2494 h 5849"/>
              <a:gd name="T110" fmla="*/ 4579 w 7741"/>
              <a:gd name="T111" fmla="*/ 1308 h 5849"/>
              <a:gd name="T112" fmla="*/ 1868 w 7741"/>
              <a:gd name="T113" fmla="*/ 1673 h 5849"/>
              <a:gd name="T114" fmla="*/ 4579 w 7741"/>
              <a:gd name="T115" fmla="*/ 1308 h 5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41" h="5849">
                <a:moveTo>
                  <a:pt x="1868" y="4955"/>
                </a:moveTo>
                <a:cubicBezTo>
                  <a:pt x="2901" y="4955"/>
                  <a:pt x="2901" y="4955"/>
                  <a:pt x="2901" y="4955"/>
                </a:cubicBezTo>
                <a:cubicBezTo>
                  <a:pt x="2922" y="4913"/>
                  <a:pt x="2922" y="4913"/>
                  <a:pt x="2922" y="4913"/>
                </a:cubicBezTo>
                <a:cubicBezTo>
                  <a:pt x="3081" y="4590"/>
                  <a:pt x="3081" y="4590"/>
                  <a:pt x="3081" y="4590"/>
                </a:cubicBezTo>
                <a:cubicBezTo>
                  <a:pt x="1868" y="4590"/>
                  <a:pt x="1868" y="4590"/>
                  <a:pt x="1868" y="4590"/>
                </a:cubicBezTo>
                <a:lnTo>
                  <a:pt x="1868" y="4955"/>
                </a:lnTo>
                <a:close/>
                <a:moveTo>
                  <a:pt x="3485" y="3770"/>
                </a:moveTo>
                <a:cubicBezTo>
                  <a:pt x="1868" y="3770"/>
                  <a:pt x="1868" y="3770"/>
                  <a:pt x="1868" y="3770"/>
                </a:cubicBezTo>
                <a:cubicBezTo>
                  <a:pt x="1868" y="4135"/>
                  <a:pt x="1868" y="4135"/>
                  <a:pt x="1868" y="4135"/>
                </a:cubicBezTo>
                <a:cubicBezTo>
                  <a:pt x="3305" y="4135"/>
                  <a:pt x="3305" y="4135"/>
                  <a:pt x="3305" y="4135"/>
                </a:cubicBezTo>
                <a:lnTo>
                  <a:pt x="3485" y="3770"/>
                </a:lnTo>
                <a:close/>
                <a:moveTo>
                  <a:pt x="4166" y="2949"/>
                </a:moveTo>
                <a:cubicBezTo>
                  <a:pt x="1868" y="2949"/>
                  <a:pt x="1868" y="2949"/>
                  <a:pt x="1868" y="2949"/>
                </a:cubicBezTo>
                <a:cubicBezTo>
                  <a:pt x="1868" y="3314"/>
                  <a:pt x="1868" y="3314"/>
                  <a:pt x="1868" y="3314"/>
                </a:cubicBezTo>
                <a:cubicBezTo>
                  <a:pt x="3807" y="3314"/>
                  <a:pt x="3807" y="3314"/>
                  <a:pt x="3807" y="3314"/>
                </a:cubicBezTo>
                <a:lnTo>
                  <a:pt x="4166" y="2949"/>
                </a:lnTo>
                <a:close/>
                <a:moveTo>
                  <a:pt x="1198" y="334"/>
                </a:moveTo>
                <a:cubicBezTo>
                  <a:pt x="1198" y="158"/>
                  <a:pt x="1060" y="15"/>
                  <a:pt x="887" y="2"/>
                </a:cubicBezTo>
                <a:cubicBezTo>
                  <a:pt x="674" y="23"/>
                  <a:pt x="501" y="191"/>
                  <a:pt x="450" y="595"/>
                </a:cubicBezTo>
                <a:cubicBezTo>
                  <a:pt x="437" y="699"/>
                  <a:pt x="0" y="4771"/>
                  <a:pt x="0" y="4771"/>
                </a:cubicBezTo>
                <a:cubicBezTo>
                  <a:pt x="771" y="4771"/>
                  <a:pt x="771" y="4771"/>
                  <a:pt x="771" y="4771"/>
                </a:cubicBezTo>
                <a:cubicBezTo>
                  <a:pt x="771" y="670"/>
                  <a:pt x="771" y="670"/>
                  <a:pt x="771" y="670"/>
                </a:cubicBezTo>
                <a:cubicBezTo>
                  <a:pt x="817" y="670"/>
                  <a:pt x="817" y="670"/>
                  <a:pt x="817" y="670"/>
                </a:cubicBezTo>
                <a:cubicBezTo>
                  <a:pt x="863" y="669"/>
                  <a:pt x="863" y="669"/>
                  <a:pt x="863" y="669"/>
                </a:cubicBezTo>
                <a:cubicBezTo>
                  <a:pt x="1048" y="669"/>
                  <a:pt x="1198" y="519"/>
                  <a:pt x="1198" y="334"/>
                </a:cubicBezTo>
                <a:close/>
                <a:moveTo>
                  <a:pt x="5127" y="1969"/>
                </a:moveTo>
                <a:cubicBezTo>
                  <a:pt x="5492" y="1597"/>
                  <a:pt x="5492" y="1597"/>
                  <a:pt x="5492" y="1597"/>
                </a:cubicBezTo>
                <a:cubicBezTo>
                  <a:pt x="5492" y="852"/>
                  <a:pt x="5492" y="852"/>
                  <a:pt x="5492" y="852"/>
                </a:cubicBezTo>
                <a:cubicBezTo>
                  <a:pt x="5127" y="852"/>
                  <a:pt x="5127" y="852"/>
                  <a:pt x="5127" y="852"/>
                </a:cubicBezTo>
                <a:lnTo>
                  <a:pt x="5127" y="1969"/>
                </a:lnTo>
                <a:close/>
                <a:moveTo>
                  <a:pt x="5127" y="5484"/>
                </a:moveTo>
                <a:cubicBezTo>
                  <a:pt x="1320" y="5484"/>
                  <a:pt x="1320" y="5484"/>
                  <a:pt x="1320" y="5484"/>
                </a:cubicBezTo>
                <a:cubicBezTo>
                  <a:pt x="1320" y="852"/>
                  <a:pt x="1320" y="852"/>
                  <a:pt x="1320" y="852"/>
                </a:cubicBezTo>
                <a:cubicBezTo>
                  <a:pt x="1146" y="852"/>
                  <a:pt x="1146" y="852"/>
                  <a:pt x="1146" y="852"/>
                </a:cubicBezTo>
                <a:cubicBezTo>
                  <a:pt x="1146" y="851"/>
                  <a:pt x="1146" y="851"/>
                  <a:pt x="1146" y="851"/>
                </a:cubicBezTo>
                <a:cubicBezTo>
                  <a:pt x="5475" y="851"/>
                  <a:pt x="5475" y="851"/>
                  <a:pt x="5475" y="851"/>
                </a:cubicBezTo>
                <a:cubicBezTo>
                  <a:pt x="5710" y="851"/>
                  <a:pt x="5901" y="661"/>
                  <a:pt x="5901" y="426"/>
                </a:cubicBezTo>
                <a:cubicBezTo>
                  <a:pt x="5901" y="190"/>
                  <a:pt x="5710" y="0"/>
                  <a:pt x="5475" y="0"/>
                </a:cubicBezTo>
                <a:cubicBezTo>
                  <a:pt x="1257" y="0"/>
                  <a:pt x="1257" y="0"/>
                  <a:pt x="1257" y="0"/>
                </a:cubicBezTo>
                <a:cubicBezTo>
                  <a:pt x="1333" y="90"/>
                  <a:pt x="1380" y="207"/>
                  <a:pt x="1380" y="334"/>
                </a:cubicBezTo>
                <a:cubicBezTo>
                  <a:pt x="1380" y="588"/>
                  <a:pt x="1196" y="800"/>
                  <a:pt x="954" y="843"/>
                </a:cubicBezTo>
                <a:cubicBezTo>
                  <a:pt x="954" y="4771"/>
                  <a:pt x="954" y="4771"/>
                  <a:pt x="954" y="4771"/>
                </a:cubicBezTo>
                <a:cubicBezTo>
                  <a:pt x="955" y="4771"/>
                  <a:pt x="955" y="4771"/>
                  <a:pt x="955" y="4771"/>
                </a:cubicBezTo>
                <a:cubicBezTo>
                  <a:pt x="955" y="5849"/>
                  <a:pt x="955" y="5849"/>
                  <a:pt x="955" y="5849"/>
                </a:cubicBezTo>
                <a:cubicBezTo>
                  <a:pt x="5492" y="5849"/>
                  <a:pt x="5492" y="5849"/>
                  <a:pt x="5492" y="5849"/>
                </a:cubicBezTo>
                <a:cubicBezTo>
                  <a:pt x="5492" y="3851"/>
                  <a:pt x="5492" y="3851"/>
                  <a:pt x="5492" y="3851"/>
                </a:cubicBezTo>
                <a:cubicBezTo>
                  <a:pt x="5127" y="4223"/>
                  <a:pt x="5127" y="4223"/>
                  <a:pt x="5127" y="4223"/>
                </a:cubicBezTo>
                <a:lnTo>
                  <a:pt x="5127" y="5484"/>
                </a:lnTo>
                <a:close/>
                <a:moveTo>
                  <a:pt x="4098" y="4955"/>
                </a:moveTo>
                <a:cubicBezTo>
                  <a:pt x="4579" y="4955"/>
                  <a:pt x="4579" y="4955"/>
                  <a:pt x="4579" y="4955"/>
                </a:cubicBezTo>
                <a:cubicBezTo>
                  <a:pt x="4579" y="4702"/>
                  <a:pt x="4579" y="4702"/>
                  <a:pt x="4579" y="4702"/>
                </a:cubicBezTo>
                <a:lnTo>
                  <a:pt x="4098" y="4955"/>
                </a:lnTo>
                <a:close/>
                <a:moveTo>
                  <a:pt x="7616" y="796"/>
                </a:moveTo>
                <a:cubicBezTo>
                  <a:pt x="7530" y="691"/>
                  <a:pt x="7481" y="643"/>
                  <a:pt x="7374" y="560"/>
                </a:cubicBezTo>
                <a:cubicBezTo>
                  <a:pt x="7313" y="513"/>
                  <a:pt x="7236" y="491"/>
                  <a:pt x="7157" y="491"/>
                </a:cubicBezTo>
                <a:cubicBezTo>
                  <a:pt x="7035" y="491"/>
                  <a:pt x="6908" y="542"/>
                  <a:pt x="6826" y="626"/>
                </a:cubicBezTo>
                <a:cubicBezTo>
                  <a:pt x="6717" y="738"/>
                  <a:pt x="6649" y="807"/>
                  <a:pt x="6561" y="898"/>
                </a:cubicBezTo>
                <a:cubicBezTo>
                  <a:pt x="6561" y="898"/>
                  <a:pt x="6561" y="898"/>
                  <a:pt x="6561" y="898"/>
                </a:cubicBezTo>
                <a:cubicBezTo>
                  <a:pt x="6494" y="967"/>
                  <a:pt x="6494" y="967"/>
                  <a:pt x="6494" y="967"/>
                </a:cubicBezTo>
                <a:cubicBezTo>
                  <a:pt x="6513" y="974"/>
                  <a:pt x="6533" y="984"/>
                  <a:pt x="6553" y="994"/>
                </a:cubicBezTo>
                <a:cubicBezTo>
                  <a:pt x="6667" y="1053"/>
                  <a:pt x="6796" y="1151"/>
                  <a:pt x="6918" y="1270"/>
                </a:cubicBezTo>
                <a:cubicBezTo>
                  <a:pt x="7042" y="1391"/>
                  <a:pt x="7171" y="1547"/>
                  <a:pt x="7233" y="1686"/>
                </a:cubicBezTo>
                <a:cubicBezTo>
                  <a:pt x="7299" y="1618"/>
                  <a:pt x="7299" y="1618"/>
                  <a:pt x="7299" y="1618"/>
                </a:cubicBezTo>
                <a:cubicBezTo>
                  <a:pt x="7388" y="1527"/>
                  <a:pt x="7456" y="1457"/>
                  <a:pt x="7565" y="1345"/>
                </a:cubicBezTo>
                <a:cubicBezTo>
                  <a:pt x="7699" y="1207"/>
                  <a:pt x="7741" y="947"/>
                  <a:pt x="7616" y="796"/>
                </a:cubicBezTo>
                <a:close/>
                <a:moveTo>
                  <a:pt x="6356" y="1108"/>
                </a:moveTo>
                <a:cubicBezTo>
                  <a:pt x="5492" y="1988"/>
                  <a:pt x="5492" y="1988"/>
                  <a:pt x="5492" y="1988"/>
                </a:cubicBezTo>
                <a:cubicBezTo>
                  <a:pt x="5127" y="2360"/>
                  <a:pt x="5127" y="2360"/>
                  <a:pt x="5127" y="2360"/>
                </a:cubicBezTo>
                <a:cubicBezTo>
                  <a:pt x="4549" y="2949"/>
                  <a:pt x="4549" y="2949"/>
                  <a:pt x="4549" y="2949"/>
                </a:cubicBezTo>
                <a:cubicBezTo>
                  <a:pt x="4191" y="3314"/>
                  <a:pt x="4191" y="3314"/>
                  <a:pt x="4191" y="3314"/>
                </a:cubicBezTo>
                <a:cubicBezTo>
                  <a:pt x="3837" y="3675"/>
                  <a:pt x="3837" y="3675"/>
                  <a:pt x="3837" y="3675"/>
                </a:cubicBezTo>
                <a:cubicBezTo>
                  <a:pt x="3790" y="3770"/>
                  <a:pt x="3790" y="3770"/>
                  <a:pt x="3790" y="3770"/>
                </a:cubicBezTo>
                <a:cubicBezTo>
                  <a:pt x="3610" y="4135"/>
                  <a:pt x="3610" y="4135"/>
                  <a:pt x="3610" y="4135"/>
                </a:cubicBezTo>
                <a:cubicBezTo>
                  <a:pt x="3386" y="4590"/>
                  <a:pt x="3386" y="4590"/>
                  <a:pt x="3386" y="4590"/>
                </a:cubicBezTo>
                <a:cubicBezTo>
                  <a:pt x="3206" y="4955"/>
                  <a:pt x="3206" y="4955"/>
                  <a:pt x="3206" y="4955"/>
                </a:cubicBezTo>
                <a:cubicBezTo>
                  <a:pt x="3167" y="5034"/>
                  <a:pt x="3167" y="5034"/>
                  <a:pt x="3167" y="5034"/>
                </a:cubicBezTo>
                <a:cubicBezTo>
                  <a:pt x="3178" y="5045"/>
                  <a:pt x="3187" y="5056"/>
                  <a:pt x="3200" y="5068"/>
                </a:cubicBezTo>
                <a:cubicBezTo>
                  <a:pt x="3212" y="5080"/>
                  <a:pt x="3223" y="5090"/>
                  <a:pt x="3234" y="5100"/>
                </a:cubicBezTo>
                <a:cubicBezTo>
                  <a:pt x="3510" y="4955"/>
                  <a:pt x="3510" y="4955"/>
                  <a:pt x="3510" y="4955"/>
                </a:cubicBezTo>
                <a:cubicBezTo>
                  <a:pt x="4204" y="4590"/>
                  <a:pt x="4204" y="4590"/>
                  <a:pt x="4204" y="4590"/>
                </a:cubicBezTo>
                <a:cubicBezTo>
                  <a:pt x="4576" y="4394"/>
                  <a:pt x="4576" y="4394"/>
                  <a:pt x="4576" y="4394"/>
                </a:cubicBezTo>
                <a:cubicBezTo>
                  <a:pt x="5127" y="3832"/>
                  <a:pt x="5127" y="3832"/>
                  <a:pt x="5127" y="3832"/>
                </a:cubicBezTo>
                <a:cubicBezTo>
                  <a:pt x="5492" y="3461"/>
                  <a:pt x="5492" y="3461"/>
                  <a:pt x="5492" y="3461"/>
                </a:cubicBezTo>
                <a:cubicBezTo>
                  <a:pt x="7095" y="1827"/>
                  <a:pt x="7095" y="1827"/>
                  <a:pt x="7095" y="1827"/>
                </a:cubicBezTo>
                <a:cubicBezTo>
                  <a:pt x="7093" y="1778"/>
                  <a:pt x="7015" y="1608"/>
                  <a:pt x="6797" y="1395"/>
                </a:cubicBezTo>
                <a:cubicBezTo>
                  <a:pt x="6578" y="1183"/>
                  <a:pt x="6406" y="1109"/>
                  <a:pt x="6356" y="1108"/>
                </a:cubicBezTo>
                <a:close/>
                <a:moveTo>
                  <a:pt x="4482" y="4296"/>
                </a:moveTo>
                <a:cubicBezTo>
                  <a:pt x="4477" y="4299"/>
                  <a:pt x="4477" y="4299"/>
                  <a:pt x="4477" y="4299"/>
                </a:cubicBezTo>
                <a:cubicBezTo>
                  <a:pt x="3928" y="4590"/>
                  <a:pt x="3928" y="4590"/>
                  <a:pt x="3928" y="4590"/>
                </a:cubicBezTo>
                <a:cubicBezTo>
                  <a:pt x="3733" y="4693"/>
                  <a:pt x="3733" y="4693"/>
                  <a:pt x="3733" y="4693"/>
                </a:cubicBezTo>
                <a:cubicBezTo>
                  <a:pt x="3712" y="4705"/>
                  <a:pt x="3712" y="4705"/>
                  <a:pt x="3712" y="4705"/>
                </a:cubicBezTo>
                <a:cubicBezTo>
                  <a:pt x="3708" y="4685"/>
                  <a:pt x="3695" y="4662"/>
                  <a:pt x="3676" y="4638"/>
                </a:cubicBezTo>
                <a:cubicBezTo>
                  <a:pt x="3668" y="4628"/>
                  <a:pt x="3659" y="4617"/>
                  <a:pt x="3649" y="4607"/>
                </a:cubicBezTo>
                <a:cubicBezTo>
                  <a:pt x="3642" y="4601"/>
                  <a:pt x="3635" y="4596"/>
                  <a:pt x="3628" y="4590"/>
                </a:cubicBezTo>
                <a:cubicBezTo>
                  <a:pt x="3625" y="4587"/>
                  <a:pt x="3621" y="4584"/>
                  <a:pt x="3617" y="4581"/>
                </a:cubicBezTo>
                <a:cubicBezTo>
                  <a:pt x="3593" y="4563"/>
                  <a:pt x="3570" y="4551"/>
                  <a:pt x="3550" y="4546"/>
                </a:cubicBezTo>
                <a:cubicBezTo>
                  <a:pt x="3560" y="4525"/>
                  <a:pt x="3560" y="4525"/>
                  <a:pt x="3560" y="4525"/>
                </a:cubicBezTo>
                <a:cubicBezTo>
                  <a:pt x="3755" y="4135"/>
                  <a:pt x="3755" y="4135"/>
                  <a:pt x="3755" y="4135"/>
                </a:cubicBezTo>
                <a:cubicBezTo>
                  <a:pt x="3936" y="3771"/>
                  <a:pt x="3936" y="3771"/>
                  <a:pt x="3936" y="3771"/>
                </a:cubicBezTo>
                <a:cubicBezTo>
                  <a:pt x="3936" y="3770"/>
                  <a:pt x="3936" y="3770"/>
                  <a:pt x="3936" y="3770"/>
                </a:cubicBezTo>
                <a:cubicBezTo>
                  <a:pt x="3938" y="3767"/>
                  <a:pt x="3938" y="3767"/>
                  <a:pt x="3938" y="3767"/>
                </a:cubicBezTo>
                <a:cubicBezTo>
                  <a:pt x="3947" y="3757"/>
                  <a:pt x="3961" y="3752"/>
                  <a:pt x="3978" y="3752"/>
                </a:cubicBezTo>
                <a:cubicBezTo>
                  <a:pt x="3998" y="3752"/>
                  <a:pt x="4022" y="3759"/>
                  <a:pt x="4049" y="3770"/>
                </a:cubicBezTo>
                <a:cubicBezTo>
                  <a:pt x="4118" y="3798"/>
                  <a:pt x="4208" y="3859"/>
                  <a:pt x="4295" y="3944"/>
                </a:cubicBezTo>
                <a:cubicBezTo>
                  <a:pt x="4361" y="4009"/>
                  <a:pt x="4414" y="4076"/>
                  <a:pt x="4449" y="4135"/>
                </a:cubicBezTo>
                <a:cubicBezTo>
                  <a:pt x="4492" y="4208"/>
                  <a:pt x="4508" y="4269"/>
                  <a:pt x="4482" y="4296"/>
                </a:cubicBezTo>
                <a:close/>
                <a:moveTo>
                  <a:pt x="4579" y="2129"/>
                </a:moveTo>
                <a:cubicBezTo>
                  <a:pt x="1868" y="2129"/>
                  <a:pt x="1868" y="2129"/>
                  <a:pt x="1868" y="2129"/>
                </a:cubicBezTo>
                <a:cubicBezTo>
                  <a:pt x="1868" y="2494"/>
                  <a:pt x="1868" y="2494"/>
                  <a:pt x="1868" y="2494"/>
                </a:cubicBezTo>
                <a:cubicBezTo>
                  <a:pt x="4579" y="2494"/>
                  <a:pt x="4579" y="2494"/>
                  <a:pt x="4579" y="2494"/>
                </a:cubicBezTo>
                <a:lnTo>
                  <a:pt x="4579" y="2129"/>
                </a:lnTo>
                <a:close/>
                <a:moveTo>
                  <a:pt x="4579" y="1308"/>
                </a:moveTo>
                <a:cubicBezTo>
                  <a:pt x="1868" y="1308"/>
                  <a:pt x="1868" y="1308"/>
                  <a:pt x="1868" y="1308"/>
                </a:cubicBezTo>
                <a:cubicBezTo>
                  <a:pt x="1868" y="1673"/>
                  <a:pt x="1868" y="1673"/>
                  <a:pt x="1868" y="1673"/>
                </a:cubicBezTo>
                <a:cubicBezTo>
                  <a:pt x="4579" y="1673"/>
                  <a:pt x="4579" y="1673"/>
                  <a:pt x="4579" y="1673"/>
                </a:cubicBezTo>
                <a:lnTo>
                  <a:pt x="4579" y="1308"/>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07117995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8CCF-7A24-48DA-9750-ED5959219158}"/>
              </a:ext>
            </a:extLst>
          </p:cNvPr>
          <p:cNvSpPr>
            <a:spLocks noGrp="1"/>
          </p:cNvSpPr>
          <p:nvPr>
            <p:ph type="title"/>
          </p:nvPr>
        </p:nvSpPr>
        <p:spPr>
          <a:xfrm>
            <a:off x="194563" y="999490"/>
            <a:ext cx="7565138" cy="848360"/>
          </a:xfrm>
        </p:spPr>
        <p:txBody>
          <a:bodyPr anchor="t">
            <a:normAutofit/>
          </a:bodyPr>
          <a:lstStyle/>
          <a:p>
            <a:r>
              <a:rPr lang="en-US" dirty="0"/>
              <a:t>Collaborative Case Review in Q2 &amp; Q4</a:t>
            </a:r>
          </a:p>
        </p:txBody>
      </p:sp>
      <p:sp>
        <p:nvSpPr>
          <p:cNvPr id="3" name="Slide Number Placeholder 2">
            <a:extLst>
              <a:ext uri="{FF2B5EF4-FFF2-40B4-BE49-F238E27FC236}">
                <a16:creationId xmlns:a16="http://schemas.microsoft.com/office/drawing/2014/main" id="{66BECDB5-6E96-4B1E-9626-B56EFD138DA7}"/>
              </a:ext>
            </a:extLst>
          </p:cNvPr>
          <p:cNvSpPr>
            <a:spLocks noGrp="1"/>
          </p:cNvSpPr>
          <p:nvPr>
            <p:ph type="sldNum" sz="quarter" idx="12"/>
          </p:nvPr>
        </p:nvSpPr>
        <p:spPr>
          <a:xfrm>
            <a:off x="200914" y="5679138"/>
            <a:ext cx="402926" cy="273844"/>
          </a:xfrm>
        </p:spPr>
        <p:txBody>
          <a:bodyPr anchor="b">
            <a:normAutofit/>
          </a:bodyPr>
          <a:lstStyle/>
          <a:p>
            <a:pPr>
              <a:spcAft>
                <a:spcPts val="450"/>
              </a:spcAft>
            </a:pPr>
            <a:fld id="{BC8AEE7E-FAD4-4EE3-9D98-D5CFF485C706}" type="slidenum">
              <a:rPr lang="en-US" smtClean="0"/>
              <a:pPr>
                <a:spcAft>
                  <a:spcPts val="450"/>
                </a:spcAft>
              </a:pPr>
              <a:t>31</a:t>
            </a:fld>
            <a:endParaRPr lang="en-US"/>
          </a:p>
        </p:txBody>
      </p:sp>
      <p:sp>
        <p:nvSpPr>
          <p:cNvPr id="6" name="Content Placeholder 5">
            <a:extLst>
              <a:ext uri="{FF2B5EF4-FFF2-40B4-BE49-F238E27FC236}">
                <a16:creationId xmlns:a16="http://schemas.microsoft.com/office/drawing/2014/main" id="{5EA9CC76-EA48-48E1-9644-C1B82C4C39CE}"/>
              </a:ext>
            </a:extLst>
          </p:cNvPr>
          <p:cNvSpPr>
            <a:spLocks noGrp="1"/>
          </p:cNvSpPr>
          <p:nvPr>
            <p:ph sz="half" idx="2"/>
          </p:nvPr>
        </p:nvSpPr>
        <p:spPr>
          <a:xfrm>
            <a:off x="4603282" y="1717462"/>
            <a:ext cx="4119614" cy="3263504"/>
          </a:xfrm>
        </p:spPr>
        <p:txBody>
          <a:bodyPr>
            <a:normAutofit/>
          </a:bodyPr>
          <a:lstStyle/>
          <a:p>
            <a:pPr>
              <a:lnSpc>
                <a:spcPct val="90000"/>
              </a:lnSpc>
            </a:pPr>
            <a:r>
              <a:rPr lang="en-US" sz="1575" dirty="0"/>
              <a:t>Focus of Treatment: [What are the primary concerns/issues addressed in sessions/ITP?]</a:t>
            </a:r>
          </a:p>
          <a:p>
            <a:pPr marL="0">
              <a:lnSpc>
                <a:spcPct val="90000"/>
              </a:lnSpc>
              <a:spcBef>
                <a:spcPts val="0"/>
              </a:spcBef>
            </a:pPr>
            <a:r>
              <a:rPr lang="en-US" sz="1575" dirty="0"/>
              <a:t>Progress:  </a:t>
            </a:r>
          </a:p>
          <a:p>
            <a:pPr marL="0">
              <a:lnSpc>
                <a:spcPct val="90000"/>
              </a:lnSpc>
              <a:spcBef>
                <a:spcPts val="0"/>
              </a:spcBef>
            </a:pPr>
            <a:r>
              <a:rPr lang="en-US" sz="1575" dirty="0"/>
              <a:t>Caregiver Skillset: [How does caregiver currently intervene/assist? What skills need further development?]</a:t>
            </a:r>
          </a:p>
          <a:p>
            <a:pPr marL="0">
              <a:lnSpc>
                <a:spcPct val="90000"/>
              </a:lnSpc>
              <a:spcBef>
                <a:spcPts val="0"/>
              </a:spcBef>
            </a:pPr>
            <a:r>
              <a:rPr lang="en-US" sz="1575" dirty="0"/>
              <a:t>Coordination of Care: [Current supports/services?, Contact with supports?]</a:t>
            </a:r>
          </a:p>
          <a:p>
            <a:pPr marL="0">
              <a:lnSpc>
                <a:spcPct val="90000"/>
              </a:lnSpc>
              <a:spcBef>
                <a:spcPts val="0"/>
              </a:spcBef>
            </a:pPr>
            <a:r>
              <a:rPr lang="en-US" sz="1575" dirty="0"/>
              <a:t>Barriers: [What are the barriers for progress? Plan to address?]</a:t>
            </a:r>
          </a:p>
          <a:p>
            <a:pPr marL="0">
              <a:lnSpc>
                <a:spcPct val="90000"/>
              </a:lnSpc>
              <a:spcBef>
                <a:spcPts val="0"/>
              </a:spcBef>
            </a:pPr>
            <a:r>
              <a:rPr lang="en-US" sz="1575" dirty="0"/>
              <a:t>Discharge Planning: [Anticipated dc, aftercare plan]</a:t>
            </a:r>
          </a:p>
          <a:p>
            <a:pPr marL="0">
              <a:lnSpc>
                <a:spcPct val="90000"/>
              </a:lnSpc>
              <a:spcBef>
                <a:spcPts val="0"/>
              </a:spcBef>
            </a:pPr>
            <a:r>
              <a:rPr lang="en-US" sz="1575" dirty="0"/>
              <a:t>Plan/Next Steps: [Recommendations, Assistance needed]</a:t>
            </a:r>
          </a:p>
          <a:p>
            <a:pPr>
              <a:lnSpc>
                <a:spcPct val="90000"/>
              </a:lnSpc>
            </a:pPr>
            <a:endParaRPr lang="en-US" sz="1575" dirty="0"/>
          </a:p>
        </p:txBody>
      </p:sp>
      <p:graphicFrame>
        <p:nvGraphicFramePr>
          <p:cNvPr id="8" name="Content Placeholder 3">
            <a:extLst>
              <a:ext uri="{FF2B5EF4-FFF2-40B4-BE49-F238E27FC236}">
                <a16:creationId xmlns:a16="http://schemas.microsoft.com/office/drawing/2014/main" id="{CABFAF2D-B94B-4895-B1CF-1DA48FBAB1FB}"/>
              </a:ext>
            </a:extLst>
          </p:cNvPr>
          <p:cNvGraphicFramePr>
            <a:graphicFrameLocks noGrp="1"/>
          </p:cNvGraphicFramePr>
          <p:nvPr>
            <p:ph sz="half" idx="1"/>
          </p:nvPr>
        </p:nvGraphicFramePr>
        <p:xfrm>
          <a:off x="223171" y="1717462"/>
          <a:ext cx="3987883"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76934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7343"/>
            <a:ext cx="9143998" cy="2313100"/>
          </a:xfrm>
        </p:spPr>
        <p:txBody>
          <a:bodyPr/>
          <a:lstStyle/>
          <a:p>
            <a:r>
              <a:rPr lang="en-US"/>
              <a:t>Upcoming Forums &amp; </a:t>
            </a:r>
            <a:br>
              <a:rPr lang="en-US"/>
            </a:br>
            <a:r>
              <a:rPr lang="en-US"/>
              <a:t>Technical Assistance</a:t>
            </a:r>
          </a:p>
        </p:txBody>
      </p:sp>
    </p:spTree>
    <p:extLst>
      <p:ext uri="{BB962C8B-B14F-4D97-AF65-F5344CB8AC3E}">
        <p14:creationId xmlns:p14="http://schemas.microsoft.com/office/powerpoint/2010/main" val="197767342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98BCF-ABCF-4017-B55B-70D2EC7FC21E}"/>
              </a:ext>
            </a:extLst>
          </p:cNvPr>
          <p:cNvSpPr>
            <a:spLocks noGrp="1"/>
          </p:cNvSpPr>
          <p:nvPr>
            <p:ph type="sldNum" sz="quarter" idx="12"/>
          </p:nvPr>
        </p:nvSpPr>
        <p:spPr/>
        <p:txBody>
          <a:bodyPr/>
          <a:lstStyle/>
          <a:p>
            <a:fld id="{BC8AEE7E-FAD4-4EE3-9D98-D5CFF485C706}" type="slidenum">
              <a:rPr lang="en-US" smtClean="0"/>
              <a:t>33</a:t>
            </a:fld>
            <a:endParaRPr lang="en-US"/>
          </a:p>
        </p:txBody>
      </p:sp>
      <p:sp>
        <p:nvSpPr>
          <p:cNvPr id="3" name="Title 2">
            <a:extLst>
              <a:ext uri="{FF2B5EF4-FFF2-40B4-BE49-F238E27FC236}">
                <a16:creationId xmlns:a16="http://schemas.microsoft.com/office/drawing/2014/main" id="{49D5A766-8B88-43E5-BDC3-5A1F240D4AF8}"/>
              </a:ext>
            </a:extLst>
          </p:cNvPr>
          <p:cNvSpPr>
            <a:spLocks noGrp="1"/>
          </p:cNvSpPr>
          <p:nvPr>
            <p:ph type="title"/>
          </p:nvPr>
        </p:nvSpPr>
        <p:spPr>
          <a:xfrm>
            <a:off x="194563" y="189651"/>
            <a:ext cx="7565138" cy="711497"/>
          </a:xfrm>
        </p:spPr>
        <p:txBody>
          <a:bodyPr/>
          <a:lstStyle/>
          <a:p>
            <a:r>
              <a:rPr lang="en-US" dirty="0"/>
              <a:t>Magellan’s Website Has a New Look</a:t>
            </a:r>
          </a:p>
        </p:txBody>
      </p:sp>
      <p:pic>
        <p:nvPicPr>
          <p:cNvPr id="5" name="Picture 4" descr="A person holding a baby&#10;&#10;Description automatically generated with medium confidence">
            <a:extLst>
              <a:ext uri="{FF2B5EF4-FFF2-40B4-BE49-F238E27FC236}">
                <a16:creationId xmlns:a16="http://schemas.microsoft.com/office/drawing/2014/main" id="{26271F21-376C-462F-A614-32BD6BC34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53" y="1232452"/>
            <a:ext cx="8252693" cy="3587899"/>
          </a:xfrm>
          <a:prstGeom prst="rect">
            <a:avLst/>
          </a:prstGeom>
        </p:spPr>
      </p:pic>
    </p:spTree>
    <p:extLst>
      <p:ext uri="{BB962C8B-B14F-4D97-AF65-F5344CB8AC3E}">
        <p14:creationId xmlns:p14="http://schemas.microsoft.com/office/powerpoint/2010/main" val="41675638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6C029-1838-4D13-9F51-918DD155E94D}"/>
              </a:ext>
            </a:extLst>
          </p:cNvPr>
          <p:cNvSpPr>
            <a:spLocks noGrp="1"/>
          </p:cNvSpPr>
          <p:nvPr>
            <p:ph type="sldNum" sz="quarter" idx="12"/>
          </p:nvPr>
        </p:nvSpPr>
        <p:spPr/>
        <p:txBody>
          <a:bodyPr/>
          <a:lstStyle/>
          <a:p>
            <a:fld id="{BC8AEE7E-FAD4-4EE3-9D98-D5CFF485C706}" type="slidenum">
              <a:rPr lang="en-US" smtClean="0"/>
              <a:t>34</a:t>
            </a:fld>
            <a:endParaRPr lang="en-US"/>
          </a:p>
        </p:txBody>
      </p:sp>
      <p:pic>
        <p:nvPicPr>
          <p:cNvPr id="14" name="Picture 13" descr="Text&#10;&#10;Description automatically generated">
            <a:extLst>
              <a:ext uri="{FF2B5EF4-FFF2-40B4-BE49-F238E27FC236}">
                <a16:creationId xmlns:a16="http://schemas.microsoft.com/office/drawing/2014/main" id="{30DDA5EA-3A5B-4344-BF39-D21805B65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82" y="164314"/>
            <a:ext cx="6879483" cy="2981842"/>
          </a:xfrm>
          <a:prstGeom prst="rect">
            <a:avLst/>
          </a:prstGeom>
        </p:spPr>
      </p:pic>
      <p:pic>
        <p:nvPicPr>
          <p:cNvPr id="16" name="Picture 15" descr="Graphical user interface, text, application, email&#10;&#10;Description automatically generated">
            <a:extLst>
              <a:ext uri="{FF2B5EF4-FFF2-40B4-BE49-F238E27FC236}">
                <a16:creationId xmlns:a16="http://schemas.microsoft.com/office/drawing/2014/main" id="{D24798A0-975B-48C1-8368-128439CEE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448" y="3146156"/>
            <a:ext cx="6257393" cy="3283027"/>
          </a:xfrm>
          <a:prstGeom prst="rect">
            <a:avLst/>
          </a:prstGeom>
        </p:spPr>
      </p:pic>
    </p:spTree>
    <p:extLst>
      <p:ext uri="{BB962C8B-B14F-4D97-AF65-F5344CB8AC3E}">
        <p14:creationId xmlns:p14="http://schemas.microsoft.com/office/powerpoint/2010/main" val="78283954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26B9F12B-682B-4498-9514-C16935D048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827" y="300925"/>
            <a:ext cx="6091414" cy="6128258"/>
          </a:xfrm>
        </p:spPr>
      </p:pic>
      <p:sp>
        <p:nvSpPr>
          <p:cNvPr id="4" name="Slide Number Placeholder 3">
            <a:extLst>
              <a:ext uri="{FF2B5EF4-FFF2-40B4-BE49-F238E27FC236}">
                <a16:creationId xmlns:a16="http://schemas.microsoft.com/office/drawing/2014/main" id="{823B7BE1-52F9-45DB-8C83-1C775338180B}"/>
              </a:ext>
            </a:extLst>
          </p:cNvPr>
          <p:cNvSpPr>
            <a:spLocks noGrp="1"/>
          </p:cNvSpPr>
          <p:nvPr>
            <p:ph type="sldNum" sz="quarter" idx="12"/>
          </p:nvPr>
        </p:nvSpPr>
        <p:spPr/>
        <p:txBody>
          <a:bodyPr/>
          <a:lstStyle/>
          <a:p>
            <a:fld id="{BC8AEE7E-FAD4-4EE3-9D98-D5CFF485C706}" type="slidenum">
              <a:rPr lang="en-US" smtClean="0"/>
              <a:t>35</a:t>
            </a:fld>
            <a:endParaRPr lang="en-US"/>
          </a:p>
        </p:txBody>
      </p:sp>
    </p:spTree>
    <p:extLst>
      <p:ext uri="{BB962C8B-B14F-4D97-AF65-F5344CB8AC3E}">
        <p14:creationId xmlns:p14="http://schemas.microsoft.com/office/powerpoint/2010/main" val="239892409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A9F7-29B4-4CE4-AD3E-F29458DB72F1}"/>
              </a:ext>
            </a:extLst>
          </p:cNvPr>
          <p:cNvSpPr>
            <a:spLocks noGrp="1"/>
          </p:cNvSpPr>
          <p:nvPr>
            <p:ph type="title"/>
          </p:nvPr>
        </p:nvSpPr>
        <p:spPr/>
        <p:txBody>
          <a:bodyPr/>
          <a:lstStyle/>
          <a:p>
            <a:r>
              <a:rPr lang="en-US" dirty="0">
                <a:cs typeface="Calibri"/>
              </a:rPr>
              <a:t>Q3 2022 IBHS Provider Forum</a:t>
            </a:r>
            <a:endParaRPr lang="en-US" dirty="0"/>
          </a:p>
        </p:txBody>
      </p:sp>
      <p:sp>
        <p:nvSpPr>
          <p:cNvPr id="3" name="Content Placeholder 2">
            <a:extLst>
              <a:ext uri="{FF2B5EF4-FFF2-40B4-BE49-F238E27FC236}">
                <a16:creationId xmlns:a16="http://schemas.microsoft.com/office/drawing/2014/main" id="{83F0B861-B964-4706-9391-C01775543862}"/>
              </a:ext>
            </a:extLst>
          </p:cNvPr>
          <p:cNvSpPr>
            <a:spLocks noGrp="1"/>
          </p:cNvSpPr>
          <p:nvPr>
            <p:ph idx="1"/>
          </p:nvPr>
        </p:nvSpPr>
        <p:spPr>
          <a:xfrm>
            <a:off x="402376" y="1429229"/>
            <a:ext cx="8289036" cy="5123972"/>
          </a:xfrm>
        </p:spPr>
        <p:txBody>
          <a:bodyPr vert="horz" lIns="91440" tIns="45720" rIns="91440" bIns="45720" rtlCol="0" anchor="t">
            <a:noAutofit/>
          </a:bodyPr>
          <a:lstStyle/>
          <a:p>
            <a:pPr marL="0" indent="0" algn="ctr">
              <a:buNone/>
            </a:pPr>
            <a:r>
              <a:rPr lang="en-US" sz="2400" b="1" dirty="0"/>
              <a:t>Thursday, August 18, 2022 10:00 to 11:30 A.M. Via Zoom </a:t>
            </a:r>
            <a:endParaRPr lang="en-US" sz="2400" dirty="0"/>
          </a:p>
          <a:p>
            <a:pPr marL="0" indent="0" algn="ctr">
              <a:buNone/>
            </a:pPr>
            <a:endParaRPr lang="en-US" sz="1800" dirty="0">
              <a:latin typeface="Arial Black"/>
              <a:cs typeface="Calibri"/>
            </a:endParaRPr>
          </a:p>
          <a:p>
            <a:pPr marL="0" indent="0" algn="ctr">
              <a:buNone/>
            </a:pPr>
            <a:r>
              <a:rPr lang="en-US" sz="1800" b="1" dirty="0">
                <a:cs typeface="Calibri"/>
              </a:rPr>
              <a:t>Register in advance for this meeting:</a:t>
            </a:r>
          </a:p>
          <a:p>
            <a:pPr marL="0" indent="0" algn="ctr">
              <a:spcBef>
                <a:spcPts val="0"/>
              </a:spcBef>
              <a:buNone/>
            </a:pPr>
            <a:r>
              <a:rPr lang="en-US" sz="1800" dirty="0">
                <a:effectLst/>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2"/>
              </a:rPr>
              <a:t>magellanhealth.zoom.us/j/95822509627?pwd=MGNyWHA1OWRyejFhS2FkL0Y2NmpSUT09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dirty="0">
                <a:effectLst/>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Password: 883659</a:t>
            </a:r>
          </a:p>
          <a:p>
            <a:pPr marL="0" marR="0" indent="0" algn="ctr">
              <a:spcBef>
                <a:spcPts val="0"/>
              </a:spcBef>
              <a:spcAft>
                <a:spcPts val="0"/>
              </a:spcAft>
              <a:buNone/>
            </a:pPr>
            <a:endParaRPr lang="en-US" sz="1800" dirty="0">
              <a:cs typeface="Calibri"/>
            </a:endParaRPr>
          </a:p>
          <a:p>
            <a:pPr marL="0" indent="0" algn="ctr">
              <a:buNone/>
            </a:pPr>
            <a:r>
              <a:rPr lang="en-US" dirty="0">
                <a:cs typeface="Calibri"/>
              </a:rPr>
              <a:t>After registering, you will receive a confirmation email containing information about joining the meeting.</a:t>
            </a:r>
          </a:p>
          <a:p>
            <a:pPr marL="0" indent="0" algn="ctr">
              <a:buNone/>
            </a:pPr>
            <a:endParaRPr lang="en-US" dirty="0">
              <a:cs typeface="Calibri"/>
            </a:endParaRPr>
          </a:p>
          <a:p>
            <a:pPr marL="0" indent="0" algn="ctr">
              <a:buNone/>
            </a:pPr>
            <a:r>
              <a:rPr lang="en-US" b="1" dirty="0">
                <a:highlight>
                  <a:srgbClr val="FFFF00"/>
                </a:highlight>
                <a:cs typeface="Calibri"/>
              </a:rPr>
              <a:t>This info can always be found at the bottom of our IBHS provider webpage:</a:t>
            </a:r>
          </a:p>
          <a:p>
            <a:pPr marL="0" indent="0" algn="ctr">
              <a:buNone/>
            </a:pPr>
            <a:r>
              <a:rPr lang="en-US" dirty="0">
                <a:highlight>
                  <a:srgbClr val="FFFF00"/>
                </a:highlight>
                <a:cs typeface="Calibri"/>
                <a:hlinkClick r:id="rId3"/>
              </a:rPr>
              <a:t>https://www.magellanofpa.com/for-providers/services-programs/intensive-behavioral-health-services-ibhs/</a:t>
            </a:r>
            <a:endParaRPr lang="en-US" dirty="0">
              <a:highlight>
                <a:srgbClr val="FFFF00"/>
              </a:highlight>
              <a:cs typeface="Calibri"/>
            </a:endParaRPr>
          </a:p>
          <a:p>
            <a:pPr marL="0" indent="0" algn="ctr">
              <a:buNone/>
            </a:pPr>
            <a:endParaRPr lang="en-US" dirty="0">
              <a:highlight>
                <a:srgbClr val="FFFF00"/>
              </a:highlight>
              <a:cs typeface="Calibri"/>
            </a:endParaRPr>
          </a:p>
        </p:txBody>
      </p:sp>
      <p:sp>
        <p:nvSpPr>
          <p:cNvPr id="4" name="Slide Number Placeholder 3">
            <a:extLst>
              <a:ext uri="{FF2B5EF4-FFF2-40B4-BE49-F238E27FC236}">
                <a16:creationId xmlns:a16="http://schemas.microsoft.com/office/drawing/2014/main" id="{AD5A2FDE-06AD-4793-965F-494E6A596209}"/>
              </a:ext>
            </a:extLst>
          </p:cNvPr>
          <p:cNvSpPr>
            <a:spLocks noGrp="1"/>
          </p:cNvSpPr>
          <p:nvPr>
            <p:ph type="sldNum" sz="quarter" idx="12"/>
          </p:nvPr>
        </p:nvSpPr>
        <p:spPr/>
        <p:txBody>
          <a:bodyPr/>
          <a:lstStyle/>
          <a:p>
            <a:fld id="{BC8AEE7E-FAD4-4EE3-9D98-D5CFF485C706}" type="slidenum">
              <a:rPr lang="en-US" smtClean="0"/>
              <a:t>36</a:t>
            </a:fld>
            <a:endParaRPr lang="en-US"/>
          </a:p>
        </p:txBody>
      </p:sp>
    </p:spTree>
    <p:extLst>
      <p:ext uri="{BB962C8B-B14F-4D97-AF65-F5344CB8AC3E}">
        <p14:creationId xmlns:p14="http://schemas.microsoft.com/office/powerpoint/2010/main" val="20947305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5170" y="2903355"/>
            <a:ext cx="7565138" cy="1131147"/>
          </a:xfrm>
        </p:spPr>
        <p:txBody>
          <a:bodyPr>
            <a:normAutofit/>
          </a:bodyPr>
          <a:lstStyle/>
          <a:p>
            <a:pPr algn="ctr"/>
            <a:r>
              <a:rPr lang="en-US" sz="3200" b="1" dirty="0"/>
              <a:t>Questions? </a:t>
            </a:r>
            <a:br>
              <a:rPr lang="en-US" dirty="0"/>
            </a:br>
            <a:endParaRPr lang="en-US" dirty="0"/>
          </a:p>
        </p:txBody>
      </p:sp>
      <p:sp>
        <p:nvSpPr>
          <p:cNvPr id="3" name="Slide Number Placeholder 3">
            <a:extLst>
              <a:ext uri="{FF2B5EF4-FFF2-40B4-BE49-F238E27FC236}">
                <a16:creationId xmlns:a16="http://schemas.microsoft.com/office/drawing/2014/main" id="{76E8ED9C-4599-4B12-BF37-5AF68ED6E103}"/>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37</a:t>
            </a:fld>
            <a:endParaRPr lang="en-US"/>
          </a:p>
        </p:txBody>
      </p:sp>
    </p:spTree>
    <p:extLst>
      <p:ext uri="{BB962C8B-B14F-4D97-AF65-F5344CB8AC3E}">
        <p14:creationId xmlns:p14="http://schemas.microsoft.com/office/powerpoint/2010/main" val="6225065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9431" y="2891504"/>
            <a:ext cx="7565138" cy="1074992"/>
          </a:xfrm>
        </p:spPr>
        <p:txBody>
          <a:bodyPr>
            <a:normAutofit/>
          </a:bodyPr>
          <a:lstStyle/>
          <a:p>
            <a:pPr algn="ctr"/>
            <a:r>
              <a:rPr lang="en-US" sz="3200" b="1"/>
              <a:t>Thank you!</a:t>
            </a:r>
          </a:p>
        </p:txBody>
      </p:sp>
      <p:sp>
        <p:nvSpPr>
          <p:cNvPr id="3" name="Slide Number Placeholder 3">
            <a:extLst>
              <a:ext uri="{FF2B5EF4-FFF2-40B4-BE49-F238E27FC236}">
                <a16:creationId xmlns:a16="http://schemas.microsoft.com/office/drawing/2014/main" id="{A728A36F-6AD7-42D4-A89E-D97491143BB1}"/>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38</a:t>
            </a:fld>
            <a:endParaRPr lang="en-US"/>
          </a:p>
        </p:txBody>
      </p:sp>
    </p:spTree>
    <p:extLst>
      <p:ext uri="{BB962C8B-B14F-4D97-AF65-F5344CB8AC3E}">
        <p14:creationId xmlns:p14="http://schemas.microsoft.com/office/powerpoint/2010/main" val="154812681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913" y="278141"/>
            <a:ext cx="7565138" cy="1131147"/>
          </a:xfrm>
        </p:spPr>
        <p:txBody>
          <a:bodyPr/>
          <a:lstStyle/>
          <a:p>
            <a:r>
              <a:rPr lang="en-US" sz="2800"/>
              <a:t>Confidentiality</a:t>
            </a:r>
            <a:r>
              <a:rPr lang="en-US" sz="2800" b="1"/>
              <a:t> </a:t>
            </a:r>
            <a:r>
              <a:rPr lang="en-US" sz="2800"/>
              <a:t>Statement for Providers</a:t>
            </a:r>
          </a:p>
        </p:txBody>
      </p:sp>
      <p:sp>
        <p:nvSpPr>
          <p:cNvPr id="6" name="Content Placeholder 5"/>
          <p:cNvSpPr>
            <a:spLocks noGrp="1"/>
          </p:cNvSpPr>
          <p:nvPr>
            <p:ph idx="4294967295"/>
          </p:nvPr>
        </p:nvSpPr>
        <p:spPr>
          <a:xfrm>
            <a:off x="427831" y="5132384"/>
            <a:ext cx="8288338" cy="1131147"/>
          </a:xfrm>
        </p:spPr>
        <p:txBody>
          <a:bodyPr anchor="b"/>
          <a:lstStyle/>
          <a:p>
            <a:pPr marL="0" indent="0" algn="just">
              <a:buNone/>
            </a:pPr>
            <a:r>
              <a:rPr lang="en-US" sz="975" i="1">
                <a:ea typeface="ＭＳ 明朝"/>
                <a:cs typeface="Calibri"/>
              </a:rPr>
              <a:t>The information presented in this presentation is confidential and expected to be used solely in support of the delivery of services to Magellan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975">
              <a:ea typeface="ＭＳ 明朝"/>
              <a:cs typeface="Times New Roman"/>
            </a:endParaRPr>
          </a:p>
          <a:p>
            <a:pPr marL="0" indent="0" algn="just">
              <a:buNone/>
            </a:pPr>
            <a:r>
              <a:rPr lang="en-US" sz="975" i="1">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975">
              <a:ea typeface="ＭＳ 明朝"/>
              <a:cs typeface="Times New Roman"/>
            </a:endParaRPr>
          </a:p>
        </p:txBody>
      </p:sp>
      <p:sp>
        <p:nvSpPr>
          <p:cNvPr id="4" name="Slide Number Placeholder 3">
            <a:extLst>
              <a:ext uri="{FF2B5EF4-FFF2-40B4-BE49-F238E27FC236}">
                <a16:creationId xmlns:a16="http://schemas.microsoft.com/office/drawing/2014/main" id="{3D934900-95AB-4777-9F35-FD9466E3221A}"/>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39</a:t>
            </a:fld>
            <a:endParaRPr lang="en-US"/>
          </a:p>
        </p:txBody>
      </p:sp>
    </p:spTree>
    <p:extLst>
      <p:ext uri="{BB962C8B-B14F-4D97-AF65-F5344CB8AC3E}">
        <p14:creationId xmlns:p14="http://schemas.microsoft.com/office/powerpoint/2010/main" val="331846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475786"/>
            <a:ext cx="9143998" cy="2313100"/>
          </a:xfrm>
        </p:spPr>
        <p:txBody>
          <a:bodyPr/>
          <a:lstStyle/>
          <a:p>
            <a:r>
              <a:rPr lang="en-US" dirty="0"/>
              <a:t>Updates from OMHSAS</a:t>
            </a:r>
          </a:p>
        </p:txBody>
      </p:sp>
    </p:spTree>
    <p:extLst>
      <p:ext uri="{BB962C8B-B14F-4D97-AF65-F5344CB8AC3E}">
        <p14:creationId xmlns:p14="http://schemas.microsoft.com/office/powerpoint/2010/main" val="2359564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1C5C-E709-456F-931B-BC7CE56B35AA}"/>
              </a:ext>
            </a:extLst>
          </p:cNvPr>
          <p:cNvSpPr>
            <a:spLocks noGrp="1"/>
          </p:cNvSpPr>
          <p:nvPr>
            <p:ph type="title"/>
          </p:nvPr>
        </p:nvSpPr>
        <p:spPr/>
        <p:txBody>
          <a:bodyPr/>
          <a:lstStyle/>
          <a:p>
            <a:r>
              <a:rPr lang="en-US" dirty="0"/>
              <a:t>Suspended Regulations &amp; Telehealth</a:t>
            </a:r>
          </a:p>
        </p:txBody>
      </p:sp>
      <p:sp>
        <p:nvSpPr>
          <p:cNvPr id="3" name="Content Placeholder 2">
            <a:extLst>
              <a:ext uri="{FF2B5EF4-FFF2-40B4-BE49-F238E27FC236}">
                <a16:creationId xmlns:a16="http://schemas.microsoft.com/office/drawing/2014/main" id="{C4B10226-234D-470A-BAD6-C39609677A8C}"/>
              </a:ext>
            </a:extLst>
          </p:cNvPr>
          <p:cNvSpPr>
            <a:spLocks noGrp="1"/>
          </p:cNvSpPr>
          <p:nvPr>
            <p:ph idx="1"/>
          </p:nvPr>
        </p:nvSpPr>
        <p:spPr/>
        <p:txBody>
          <a:bodyPr/>
          <a:lstStyle/>
          <a:p>
            <a:pPr marL="0" indent="0">
              <a:buNone/>
            </a:pPr>
            <a:r>
              <a:rPr lang="en-US" sz="1800" dirty="0">
                <a:effectLst/>
                <a:latin typeface="Calibri" panose="020F0502020204030204" pitchFamily="34" charset="0"/>
                <a:ea typeface="Calibri" panose="020F0502020204030204" pitchFamily="34" charset="0"/>
              </a:rPr>
              <a:t>All current OMHSAS suspended regulations have also been extended until 6/30/22.</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To view a list of suspended regulations and their current status, please visit the </a:t>
            </a:r>
            <a:r>
              <a:rPr lang="en-US" sz="1800" u="sng" dirty="0">
                <a:solidFill>
                  <a:srgbClr val="0563C1"/>
                </a:solidFill>
                <a:effectLst/>
                <a:latin typeface="Calibri" panose="020F0502020204030204" pitchFamily="34" charset="0"/>
                <a:ea typeface="Calibri" panose="020F0502020204030204" pitchFamily="34" charset="0"/>
                <a:hlinkClick r:id="rId2"/>
              </a:rPr>
              <a:t>DHS Suspended Regulations list</a:t>
            </a:r>
            <a:r>
              <a:rPr lang="en-US" sz="18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Telehealth related waivers that have been granted with an April 1, 2022 start date will be good through March 31, 2023 and DO NOT need to be resubmitted. Should the legislation expire without another act, the waiver will be good for the remainder of the time period. </a:t>
            </a:r>
            <a:r>
              <a:rPr lang="en-US" sz="1800" dirty="0">
                <a:solidFill>
                  <a:srgbClr val="0D0D0D"/>
                </a:solidFill>
                <a:effectLst/>
                <a:latin typeface="Calibri" panose="020F0502020204030204" pitchFamily="34" charset="0"/>
                <a:ea typeface="Calibri" panose="020F0502020204030204" pitchFamily="34" charset="0"/>
              </a:rPr>
              <a:t>If you have any questions, please email to </a:t>
            </a:r>
            <a:r>
              <a:rPr lang="en-US" sz="1800" u="sng" dirty="0">
                <a:solidFill>
                  <a:srgbClr val="0D0D0D"/>
                </a:solidFill>
                <a:effectLst/>
                <a:latin typeface="Calibri" panose="020F0502020204030204" pitchFamily="34" charset="0"/>
                <a:ea typeface="Calibri" panose="020F0502020204030204" pitchFamily="34" charset="0"/>
                <a:hlinkClick r:id="rId3"/>
              </a:rPr>
              <a:t>ra-pwtbhs@pa.gov</a:t>
            </a:r>
            <a:r>
              <a:rPr lang="en-US" sz="1800" dirty="0">
                <a:solidFill>
                  <a:srgbClr val="0D0D0D"/>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O</a:t>
            </a:r>
            <a:r>
              <a:rPr lang="en-US" sz="1800" dirty="0"/>
              <a:t>MHSAS Behavioral Health Telehealth Information: </a:t>
            </a:r>
            <a:r>
              <a:rPr lang="en-US" sz="1800" dirty="0">
                <a:hlinkClick r:id="rId4"/>
              </a:rPr>
              <a:t>https://www.dhs.pa.gov/Services/Mental-Health-In-PA/Pages/OMHSAS-Behavioral-Health-Telehealth.aspx</a:t>
            </a:r>
            <a:endParaRPr lang="en-US" sz="1800" dirty="0"/>
          </a:p>
          <a:p>
            <a:pPr marL="0" indent="0">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06EE085-396C-474C-9AE3-9EBB1837E06E}"/>
              </a:ext>
            </a:extLst>
          </p:cNvPr>
          <p:cNvSpPr>
            <a:spLocks noGrp="1"/>
          </p:cNvSpPr>
          <p:nvPr>
            <p:ph type="sldNum" sz="quarter" idx="12"/>
          </p:nvPr>
        </p:nvSpPr>
        <p:spPr/>
        <p:txBody>
          <a:bodyPr/>
          <a:lstStyle/>
          <a:p>
            <a:fld id="{BC8AEE7E-FAD4-4EE3-9D98-D5CFF485C706}" type="slidenum">
              <a:rPr lang="en-US" smtClean="0"/>
              <a:t>5</a:t>
            </a:fld>
            <a:endParaRPr lang="en-US"/>
          </a:p>
        </p:txBody>
      </p:sp>
    </p:spTree>
    <p:extLst>
      <p:ext uri="{BB962C8B-B14F-4D97-AF65-F5344CB8AC3E}">
        <p14:creationId xmlns:p14="http://schemas.microsoft.com/office/powerpoint/2010/main" val="27084133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F6F8-F2D5-4C0A-9DBF-E913B905B706}"/>
              </a:ext>
            </a:extLst>
          </p:cNvPr>
          <p:cNvSpPr>
            <a:spLocks noGrp="1"/>
          </p:cNvSpPr>
          <p:nvPr>
            <p:ph type="title"/>
          </p:nvPr>
        </p:nvSpPr>
        <p:spPr/>
        <p:txBody>
          <a:bodyPr/>
          <a:lstStyle/>
          <a:p>
            <a:r>
              <a:rPr lang="en-US" dirty="0"/>
              <a:t>Child Protective Services Law Update</a:t>
            </a:r>
          </a:p>
        </p:txBody>
      </p:sp>
      <p:sp>
        <p:nvSpPr>
          <p:cNvPr id="3" name="Content Placeholder 2">
            <a:extLst>
              <a:ext uri="{FF2B5EF4-FFF2-40B4-BE49-F238E27FC236}">
                <a16:creationId xmlns:a16="http://schemas.microsoft.com/office/drawing/2014/main" id="{6F3939A4-6794-40FF-B717-E039BD416367}"/>
              </a:ext>
            </a:extLst>
          </p:cNvPr>
          <p:cNvSpPr>
            <a:spLocks noGrp="1"/>
          </p:cNvSpPr>
          <p:nvPr>
            <p:ph idx="1"/>
          </p:nvPr>
        </p:nvSpPr>
        <p:spPr>
          <a:xfrm>
            <a:off x="200913" y="867979"/>
            <a:ext cx="8183670" cy="5561204"/>
          </a:xfrm>
        </p:spPr>
        <p:txBody>
          <a:bodyPr/>
          <a:lstStyle/>
          <a:p>
            <a:pPr marL="0" marR="0" lvl="0" indent="0">
              <a:lnSpc>
                <a:spcPct val="107000"/>
              </a:lnSpc>
              <a:spcBef>
                <a:spcPts val="0"/>
              </a:spcBef>
              <a:spcAft>
                <a:spcPts val="800"/>
              </a:spcAft>
              <a:buNone/>
              <a:tabLst>
                <a:tab pos="457200" algn="l"/>
              </a:tabLs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Child Protective Services Law Update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Senate unanimously passed HB 764 on January 26</a:t>
            </a:r>
            <a:r>
              <a:rPr lang="en-US" sz="12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US" sz="1200" dirty="0">
                <a:effectLst/>
                <a:latin typeface="Calibri" panose="020F0502020204030204" pitchFamily="34" charset="0"/>
                <a:ea typeface="Times New Roman" panose="02020603050405020304" pitchFamily="18" charset="0"/>
                <a:cs typeface="Calibri" panose="020F0502020204030204" pitchFamily="34" charset="0"/>
              </a:rPr>
              <a:t> and the Governor signed HB 764 into law as Act 12 of 2022 on Thursday 2/17/22. These changes go into effect immediately. Act 12 amends the Child Protective Services Law to allow employers to hire an applicant on a provisional basis for up to 45 days. In order to do so,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all</a:t>
            </a:r>
            <a:r>
              <a:rPr lang="en-US" sz="1200" dirty="0">
                <a:effectLst/>
                <a:latin typeface="Calibri" panose="020F0502020204030204" pitchFamily="34" charset="0"/>
                <a:ea typeface="Times New Roman" panose="02020603050405020304" pitchFamily="18" charset="0"/>
                <a:cs typeface="Calibri" panose="020F0502020204030204" pitchFamily="34" charset="0"/>
              </a:rPr>
              <a:t> of the following conditions must be met: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is not applying for a position in a child-care institution as defined by 42 U.S.C. § 672(C)(2)(A) (relating to foster care maintenance payments program) or to be a foster or adoptive parent.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must have applied for the necessary background checks (Pennsylvania Child Abuse History Clearance, Pennsylvania State Police Criminal Record Check and FBI Criminal History Background Check) and provide proof to the employer.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employer must have no knowledge of information that would disqualify the applicant.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applicant must affirm in writing they are not disqualified from employment by reason of being listed on the abuse registry or being convicted of a disqualifying offense.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employer, administrator, supervisor or other person responsible for employment decisions received the result of the applicant’s PA Child Abuse History Clearance AND either the Pennsylvania State Police Criminal Record Check OR the FBI Criminal History Background Check.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If the results of the applicant’s background checks reveal that the applicant is disqualified from employment due to section 6344(c) (relating to grounds for denying employment or participation in program, activity or service), the applicant must be immediately dismissed by the employer, administrator, supervisor or other person responsible for employment decisions.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eriod"/>
              <a:tabLst>
                <a:tab pos="914400" algn="l"/>
              </a:tabLs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employer, administrator, supervisor or other person responsible for employment decisions requires that the applicant not be permitted to work alone with children and that the applicant work in the immediate vicinity of a permanent employee.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403D4F0-C740-4168-9F75-610B2EAE12EA}"/>
              </a:ext>
            </a:extLst>
          </p:cNvPr>
          <p:cNvSpPr>
            <a:spLocks noGrp="1"/>
          </p:cNvSpPr>
          <p:nvPr>
            <p:ph type="sldNum" sz="quarter" idx="12"/>
          </p:nvPr>
        </p:nvSpPr>
        <p:spPr/>
        <p:txBody>
          <a:bodyPr/>
          <a:lstStyle/>
          <a:p>
            <a:fld id="{BC8AEE7E-FAD4-4EE3-9D98-D5CFF485C706}" type="slidenum">
              <a:rPr lang="en-US" smtClean="0"/>
              <a:t>6</a:t>
            </a:fld>
            <a:endParaRPr lang="en-US"/>
          </a:p>
        </p:txBody>
      </p:sp>
    </p:spTree>
    <p:extLst>
      <p:ext uri="{BB962C8B-B14F-4D97-AF65-F5344CB8AC3E}">
        <p14:creationId xmlns:p14="http://schemas.microsoft.com/office/powerpoint/2010/main" val="17656854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CF07-8129-46D2-821A-0CFCA2E2D88E}"/>
              </a:ext>
            </a:extLst>
          </p:cNvPr>
          <p:cNvSpPr>
            <a:spLocks noGrp="1"/>
          </p:cNvSpPr>
          <p:nvPr>
            <p:ph type="title"/>
          </p:nvPr>
        </p:nvSpPr>
        <p:spPr/>
        <p:txBody>
          <a:bodyPr/>
          <a:lstStyle/>
          <a:p>
            <a:r>
              <a:rPr lang="en-US" dirty="0"/>
              <a:t>Magellan’s Discharge for IBHS</a:t>
            </a:r>
          </a:p>
        </p:txBody>
      </p:sp>
      <p:sp>
        <p:nvSpPr>
          <p:cNvPr id="3" name="Content Placeholder 2">
            <a:extLst>
              <a:ext uri="{FF2B5EF4-FFF2-40B4-BE49-F238E27FC236}">
                <a16:creationId xmlns:a16="http://schemas.microsoft.com/office/drawing/2014/main" id="{DFFE2336-43BF-4025-A1C1-2637E6ACA137}"/>
              </a:ext>
            </a:extLst>
          </p:cNvPr>
          <p:cNvSpPr>
            <a:spLocks noGrp="1"/>
          </p:cNvSpPr>
          <p:nvPr>
            <p:ph idx="1"/>
          </p:nvPr>
        </p:nvSpPr>
        <p:spPr/>
        <p:txBody>
          <a:bodyPr/>
          <a:lstStyle/>
          <a:p>
            <a:pPr marL="0" indent="0">
              <a:buNone/>
            </a:pPr>
            <a:r>
              <a:rPr lang="en-US" sz="1800" dirty="0"/>
              <a:t>Magellan still requires IBHS providers to submit an online discharge form to us when a member is completely discharged from the IBHS level of care.  </a:t>
            </a:r>
          </a:p>
          <a:p>
            <a:pPr marL="0" indent="0">
              <a:buNone/>
            </a:pPr>
            <a:r>
              <a:rPr lang="en-US" sz="1800" dirty="0">
                <a:hlinkClick r:id="rId2"/>
              </a:rPr>
              <a:t>https://www.magellanprovider.com/news-publications/state-plan-eap-specific-information/pennsylvania-healthchoices/pa-healthchoices-discharge-form.aspx</a:t>
            </a:r>
            <a:endParaRPr lang="en-US" sz="1800" dirty="0"/>
          </a:p>
          <a:p>
            <a:r>
              <a:rPr lang="en-US" sz="1800" dirty="0"/>
              <a:t>This discharge form is a universal form and not specific to IBHS.</a:t>
            </a:r>
          </a:p>
          <a:p>
            <a:r>
              <a:rPr lang="en-US" sz="1800" dirty="0"/>
              <a:t>This form is not meant to meet the regulatory requirements. As a result, the provider may need their own discharge form which meets all the regulatory requirements which would be kept in the member’s chart.</a:t>
            </a:r>
          </a:p>
        </p:txBody>
      </p:sp>
      <p:sp>
        <p:nvSpPr>
          <p:cNvPr id="4" name="Slide Number Placeholder 3">
            <a:extLst>
              <a:ext uri="{FF2B5EF4-FFF2-40B4-BE49-F238E27FC236}">
                <a16:creationId xmlns:a16="http://schemas.microsoft.com/office/drawing/2014/main" id="{817299CB-880D-4C79-BA2E-E730ADE008F0}"/>
              </a:ext>
            </a:extLst>
          </p:cNvPr>
          <p:cNvSpPr>
            <a:spLocks noGrp="1"/>
          </p:cNvSpPr>
          <p:nvPr>
            <p:ph type="sldNum" sz="quarter" idx="12"/>
          </p:nvPr>
        </p:nvSpPr>
        <p:spPr/>
        <p:txBody>
          <a:bodyPr/>
          <a:lstStyle/>
          <a:p>
            <a:fld id="{BC8AEE7E-FAD4-4EE3-9D98-D5CFF485C706}" type="slidenum">
              <a:rPr lang="en-US" smtClean="0"/>
              <a:t>7</a:t>
            </a:fld>
            <a:endParaRPr lang="en-US"/>
          </a:p>
        </p:txBody>
      </p:sp>
    </p:spTree>
    <p:extLst>
      <p:ext uri="{BB962C8B-B14F-4D97-AF65-F5344CB8AC3E}">
        <p14:creationId xmlns:p14="http://schemas.microsoft.com/office/powerpoint/2010/main" val="38981019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858A-96E2-4151-B23D-BE2F3C22D85C}"/>
              </a:ext>
            </a:extLst>
          </p:cNvPr>
          <p:cNvSpPr>
            <a:spLocks noGrp="1"/>
          </p:cNvSpPr>
          <p:nvPr>
            <p:ph type="title"/>
          </p:nvPr>
        </p:nvSpPr>
        <p:spPr/>
        <p:txBody>
          <a:bodyPr/>
          <a:lstStyle/>
          <a:p>
            <a:r>
              <a:rPr lang="en-US" dirty="0"/>
              <a:t>IBHS Groups in Summer</a:t>
            </a:r>
          </a:p>
        </p:txBody>
      </p:sp>
      <p:sp>
        <p:nvSpPr>
          <p:cNvPr id="3" name="Content Placeholder 2">
            <a:extLst>
              <a:ext uri="{FF2B5EF4-FFF2-40B4-BE49-F238E27FC236}">
                <a16:creationId xmlns:a16="http://schemas.microsoft.com/office/drawing/2014/main" id="{9F277C80-519C-4D85-9E00-6820A49F76C4}"/>
              </a:ext>
            </a:extLst>
          </p:cNvPr>
          <p:cNvSpPr>
            <a:spLocks noGrp="1"/>
          </p:cNvSpPr>
          <p:nvPr>
            <p:ph idx="1"/>
          </p:nvPr>
        </p:nvSpPr>
        <p:spPr/>
        <p:txBody>
          <a:bodyPr/>
          <a:lstStyle/>
          <a:p>
            <a:pPr marL="0" indent="0">
              <a:buNone/>
            </a:pPr>
            <a:r>
              <a:rPr lang="en-US" dirty="0"/>
              <a:t>Field Offices plan to add these site based group locations onto the licenses. If the location changes, they would do an addendum to the license.  </a:t>
            </a:r>
          </a:p>
          <a:p>
            <a:pPr marL="0" indent="0">
              <a:buNone/>
            </a:pPr>
            <a:endParaRPr lang="en-US" dirty="0"/>
          </a:p>
          <a:p>
            <a:pPr marL="0" indent="0">
              <a:buNone/>
            </a:pPr>
            <a:r>
              <a:rPr lang="en-US" dirty="0"/>
              <a:t>OMHSAS stressed the need for providers to have clear clinical rationales for changes to a member’s group participation frequency (double/triple) which goes beyond not being in school.  </a:t>
            </a:r>
          </a:p>
          <a:p>
            <a:pPr marL="0" indent="0">
              <a:buNone/>
            </a:pPr>
            <a:endParaRPr lang="en-US" dirty="0"/>
          </a:p>
          <a:p>
            <a:pPr marL="0" indent="0">
              <a:buNone/>
            </a:pPr>
            <a:r>
              <a:rPr lang="en-US" dirty="0"/>
              <a:t>Seeking summer group programming to be individualized.</a:t>
            </a:r>
          </a:p>
        </p:txBody>
      </p:sp>
      <p:sp>
        <p:nvSpPr>
          <p:cNvPr id="4" name="Slide Number Placeholder 3">
            <a:extLst>
              <a:ext uri="{FF2B5EF4-FFF2-40B4-BE49-F238E27FC236}">
                <a16:creationId xmlns:a16="http://schemas.microsoft.com/office/drawing/2014/main" id="{6B8AA28F-A9A6-43DD-832D-BA8B8CAF615A}"/>
              </a:ext>
            </a:extLst>
          </p:cNvPr>
          <p:cNvSpPr>
            <a:spLocks noGrp="1"/>
          </p:cNvSpPr>
          <p:nvPr>
            <p:ph type="sldNum" sz="quarter" idx="12"/>
          </p:nvPr>
        </p:nvSpPr>
        <p:spPr/>
        <p:txBody>
          <a:bodyPr/>
          <a:lstStyle/>
          <a:p>
            <a:fld id="{BC8AEE7E-FAD4-4EE3-9D98-D5CFF485C706}" type="slidenum">
              <a:rPr lang="en-US" smtClean="0"/>
              <a:t>8</a:t>
            </a:fld>
            <a:endParaRPr lang="en-US"/>
          </a:p>
        </p:txBody>
      </p:sp>
    </p:spTree>
    <p:extLst>
      <p:ext uri="{BB962C8B-B14F-4D97-AF65-F5344CB8AC3E}">
        <p14:creationId xmlns:p14="http://schemas.microsoft.com/office/powerpoint/2010/main" val="16941625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EBA6-76D6-43A3-A4FD-A55DB78EBD92}"/>
              </a:ext>
            </a:extLst>
          </p:cNvPr>
          <p:cNvSpPr>
            <a:spLocks noGrp="1"/>
          </p:cNvSpPr>
          <p:nvPr>
            <p:ph type="title"/>
          </p:nvPr>
        </p:nvSpPr>
        <p:spPr/>
        <p:txBody>
          <a:bodyPr/>
          <a:lstStyle/>
          <a:p>
            <a:r>
              <a:rPr lang="en-US" dirty="0"/>
              <a:t>Primary Insurance Issues</a:t>
            </a:r>
          </a:p>
        </p:txBody>
      </p:sp>
      <p:sp>
        <p:nvSpPr>
          <p:cNvPr id="3" name="Content Placeholder 2">
            <a:extLst>
              <a:ext uri="{FF2B5EF4-FFF2-40B4-BE49-F238E27FC236}">
                <a16:creationId xmlns:a16="http://schemas.microsoft.com/office/drawing/2014/main" id="{604C686F-20D6-4071-98CC-DE67C8A5E14A}"/>
              </a:ext>
            </a:extLst>
          </p:cNvPr>
          <p:cNvSpPr>
            <a:spLocks noGrp="1"/>
          </p:cNvSpPr>
          <p:nvPr>
            <p:ph idx="1"/>
          </p:nvPr>
        </p:nvSpPr>
        <p:spPr/>
        <p:txBody>
          <a:bodyPr/>
          <a:lstStyle/>
          <a:p>
            <a:pPr marL="0" indent="0">
              <a:buNone/>
            </a:pPr>
            <a:r>
              <a:rPr lang="en-US" sz="1800" dirty="0"/>
              <a:t>Magellan put together all the provider feedback about issues/concerns with specific Primary Insurances for OMHSAS. OMHSAS did present these to the PA Insurance Dept (PID). OMHSAS was meeting with PID on 3/10/22 and anticipated having some updates to report at our next OMHSAS/BH-MCO workgroup on 4/13/22.</a:t>
            </a:r>
          </a:p>
        </p:txBody>
      </p:sp>
      <p:sp>
        <p:nvSpPr>
          <p:cNvPr id="4" name="Slide Number Placeholder 3">
            <a:extLst>
              <a:ext uri="{FF2B5EF4-FFF2-40B4-BE49-F238E27FC236}">
                <a16:creationId xmlns:a16="http://schemas.microsoft.com/office/drawing/2014/main" id="{D0CCC8FA-5378-41B8-B5BD-DE42CB4A8707}"/>
              </a:ext>
            </a:extLst>
          </p:cNvPr>
          <p:cNvSpPr>
            <a:spLocks noGrp="1"/>
          </p:cNvSpPr>
          <p:nvPr>
            <p:ph type="sldNum" sz="quarter" idx="12"/>
          </p:nvPr>
        </p:nvSpPr>
        <p:spPr/>
        <p:txBody>
          <a:bodyPr/>
          <a:lstStyle/>
          <a:p>
            <a:fld id="{BC8AEE7E-FAD4-4EE3-9D98-D5CFF485C706}" type="slidenum">
              <a:rPr lang="en-US" smtClean="0"/>
              <a:t>9</a:t>
            </a:fld>
            <a:endParaRPr lang="en-US"/>
          </a:p>
        </p:txBody>
      </p:sp>
    </p:spTree>
    <p:extLst>
      <p:ext uri="{BB962C8B-B14F-4D97-AF65-F5344CB8AC3E}">
        <p14:creationId xmlns:p14="http://schemas.microsoft.com/office/powerpoint/2010/main" val="3089488389"/>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B3FCCA5A4AB544A92A04120D6A0990" ma:contentTypeVersion="10" ma:contentTypeDescription="Create a new document." ma:contentTypeScope="" ma:versionID="f716b8352df8c55b4c7f55aa3db16ede">
  <xsd:schema xmlns:xsd="http://www.w3.org/2001/XMLSchema" xmlns:xs="http://www.w3.org/2001/XMLSchema" xmlns:p="http://schemas.microsoft.com/office/2006/metadata/properties" xmlns:ns2="f876d455-6094-4aea-881e-03a32a375d9e" xmlns:ns3="6feefd90-2e14-4dea-9b2e-8c819868d887" targetNamespace="http://schemas.microsoft.com/office/2006/metadata/properties" ma:root="true" ma:fieldsID="e988aad83b610876602f786dcb72bd64" ns2:_="" ns3:_="">
    <xsd:import namespace="f876d455-6094-4aea-881e-03a32a375d9e"/>
    <xsd:import namespace="6feefd90-2e14-4dea-9b2e-8c819868d8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6d455-6094-4aea-881e-03a32a37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efd90-2e14-4dea-9b2e-8c819868d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58458B-DCBC-4FB6-A860-C663E392474E}">
  <ds:schemaRefs>
    <ds:schemaRef ds:uri="http://schemas.microsoft.com/sharepoint/v3/contenttype/forms"/>
  </ds:schemaRefs>
</ds:datastoreItem>
</file>

<file path=customXml/itemProps2.xml><?xml version="1.0" encoding="utf-8"?>
<ds:datastoreItem xmlns:ds="http://schemas.openxmlformats.org/officeDocument/2006/customXml" ds:itemID="{54314F0A-403B-407E-87DB-F2C10BD39C2E}">
  <ds:schemaRefs>
    <ds:schemaRef ds:uri="6feefd90-2e14-4dea-9b2e-8c819868d887"/>
    <ds:schemaRef ds:uri="f876d455-6094-4aea-881e-03a32a375d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74C132-298F-4C51-B03A-15560C6A06E4}">
  <ds:schemaRefs>
    <ds:schemaRef ds:uri="http://www.w3.org/XML/1998/namespace"/>
    <ds:schemaRef ds:uri="http://purl.org/dc/terms/"/>
    <ds:schemaRef ds:uri="http://schemas.microsoft.com/office/infopath/2007/PartnerControls"/>
    <ds:schemaRef ds:uri="6feefd90-2e14-4dea-9b2e-8c819868d887"/>
    <ds:schemaRef ds:uri="http://schemas.microsoft.com/office/2006/documentManagement/types"/>
    <ds:schemaRef ds:uri="http://schemas.openxmlformats.org/package/2006/metadata/core-properties"/>
    <ds:schemaRef ds:uri="http://schemas.microsoft.com/office/2006/metadata/properties"/>
    <ds:schemaRef ds:uri="f876d455-6094-4aea-881e-03a32a375d9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20360</TotalTime>
  <Words>2660</Words>
  <Application>Microsoft Office PowerPoint</Application>
  <PresentationFormat>On-screen Show (4:3)</PresentationFormat>
  <Paragraphs>212</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Calibri Light</vt:lpstr>
      <vt:lpstr>Wingdings</vt:lpstr>
      <vt:lpstr>Office Theme</vt:lpstr>
      <vt:lpstr>Welcome to the  Magellan Provider IBHS Workgroup</vt:lpstr>
      <vt:lpstr>Welcome and Opening Remarks</vt:lpstr>
      <vt:lpstr>Agenda</vt:lpstr>
      <vt:lpstr>Updates from OMHSAS</vt:lpstr>
      <vt:lpstr>Suspended Regulations &amp; Telehealth</vt:lpstr>
      <vt:lpstr>Child Protective Services Law Update</vt:lpstr>
      <vt:lpstr>Magellan’s Discharge for IBHS</vt:lpstr>
      <vt:lpstr>IBHS Groups in Summer</vt:lpstr>
      <vt:lpstr>Primary Insurance Issues</vt:lpstr>
      <vt:lpstr>Network Updates</vt:lpstr>
      <vt:lpstr>Network Team</vt:lpstr>
      <vt:lpstr>Telehealth Code</vt:lpstr>
      <vt:lpstr>Satellite Sites &amp; Licensing</vt:lpstr>
      <vt:lpstr>Autism Acceptance Month</vt:lpstr>
      <vt:lpstr>Autism Acceptance Month</vt:lpstr>
      <vt:lpstr>Autism Acceptance Month Resources </vt:lpstr>
      <vt:lpstr>Clinical Tidbits </vt:lpstr>
      <vt:lpstr>Access Surveys</vt:lpstr>
      <vt:lpstr>Family Feedback</vt:lpstr>
      <vt:lpstr>Packets into Summer &amp; Next School Year</vt:lpstr>
      <vt:lpstr>New Groups under IBHS</vt:lpstr>
      <vt:lpstr>In the works at Magellan…</vt:lpstr>
      <vt:lpstr>Reminder…</vt:lpstr>
      <vt:lpstr>Magellan’s Data Driven Process</vt:lpstr>
      <vt:lpstr>CLINICAL MEASUREMENT TOOL</vt:lpstr>
      <vt:lpstr>Sample Feedback Form</vt:lpstr>
      <vt:lpstr>Sample – Request a meeting to review</vt:lpstr>
      <vt:lpstr>Provider Initiated Phone Calls for FBS  Recommendations </vt:lpstr>
      <vt:lpstr>Higher Level of Care Collaborative Phone Call</vt:lpstr>
      <vt:lpstr>Medical Necessity Reviews </vt:lpstr>
      <vt:lpstr>Collaborative Case Review in Q2 &amp; Q4</vt:lpstr>
      <vt:lpstr>Upcoming Forums &amp;  Technical Assistance</vt:lpstr>
      <vt:lpstr>Magellan’s Website Has a New Look</vt:lpstr>
      <vt:lpstr>PowerPoint Presentation</vt:lpstr>
      <vt:lpstr>PowerPoint Presentation</vt:lpstr>
      <vt:lpstr>Q3 2022 IBHS Provider Forum</vt:lpstr>
      <vt:lpstr>Questions?  </vt:lpstr>
      <vt:lpstr>Thank you!</vt:lpstr>
      <vt:lpstr>Confidentiality Statement for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Magellan Provider IBHS Workgroup</dc:title>
  <dc:creator>Remi Forcier</dc:creator>
  <cp:lastModifiedBy>Scalise, Kristen D.</cp:lastModifiedBy>
  <cp:revision>677</cp:revision>
  <dcterms:created xsi:type="dcterms:W3CDTF">2017-05-10T20:25:20Z</dcterms:created>
  <dcterms:modified xsi:type="dcterms:W3CDTF">2022-04-08T13:55:02Z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0x01010059B3FCCA5A4AB544A92A04120D6A0990</vt:lpwstr>
  </property>
  <property fmtid="{D5CDD505-2E9C-101B-9397-08002B2CF9AE}" pid="3" name="MSIP_Label_8be07fcc-3295-428b-88ad-2394f5c2a736_Enabled">
    <vt:lpwstr>true</vt:lpwstr>
  </property>
  <property fmtid="{D5CDD505-2E9C-101B-9397-08002B2CF9AE}" pid="4" name="MSIP_Label_8be07fcc-3295-428b-88ad-2394f5c2a736_SetDate">
    <vt:lpwstr>2020-07-10T12:47:13Z</vt:lpwstr>
  </property>
  <property fmtid="{D5CDD505-2E9C-101B-9397-08002B2CF9AE}" pid="5" name="MSIP_Label_8be07fcc-3295-428b-88ad-2394f5c2a736_Method">
    <vt:lpwstr>Standard</vt:lpwstr>
  </property>
  <property fmtid="{D5CDD505-2E9C-101B-9397-08002B2CF9AE}" pid="6" name="MSIP_Label_8be07fcc-3295-428b-88ad-2394f5c2a736_Name">
    <vt:lpwstr>Business Use</vt:lpwstr>
  </property>
  <property fmtid="{D5CDD505-2E9C-101B-9397-08002B2CF9AE}" pid="7" name="MSIP_Label_8be07fcc-3295-428b-88ad-2394f5c2a736_SiteId">
    <vt:lpwstr>a9df4fcb-7f39-49f4-9d70-1ee81b27a772</vt:lpwstr>
  </property>
  <property fmtid="{D5CDD505-2E9C-101B-9397-08002B2CF9AE}" pid="8" name="MSIP_Label_8be07fcc-3295-428b-88ad-2394f5c2a736_ActionId">
    <vt:lpwstr>824026dc-5aa1-4197-b5aa-1eb1283dc2c9</vt:lpwstr>
  </property>
  <property fmtid="{D5CDD505-2E9C-101B-9397-08002B2CF9AE}" pid="9" name="MSIP_Label_8be07fcc-3295-428b-88ad-2394f5c2a736_ContentBits">
    <vt:lpwstr>0</vt:lpwstr>
  </property>
  <property fmtid="{D5CDD505-2E9C-101B-9397-08002B2CF9AE}" pid="10" name="Order">
    <vt:r8>1797900</vt:r8>
  </property>
  <property fmtid="{D5CDD505-2E9C-101B-9397-08002B2CF9AE}" pid="11" name="ComplianceAssetId">
    <vt:lpwstr/>
  </property>
  <property fmtid="{D5CDD505-2E9C-101B-9397-08002B2CF9AE}" pid="12" name="_ExtendedDescription">
    <vt:lpwstr/>
  </property>
</Properties>
</file>